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0" r:id="rId3"/>
    <p:sldId id="257" r:id="rId4"/>
    <p:sldId id="266" r:id="rId5"/>
    <p:sldId id="262" r:id="rId6"/>
    <p:sldId id="259" r:id="rId7"/>
    <p:sldId id="258" r:id="rId8"/>
    <p:sldId id="261" r:id="rId9"/>
    <p:sldId id="263" r:id="rId10"/>
    <p:sldId id="265" r:id="rId11"/>
    <p:sldId id="268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A2320-B299-24D6-A83D-E554897DDED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D73A48-2B60-672D-E8BA-0C092C20F7E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C0385D5-2410-4631-AD5A-724101702BB1}" type="datetimeFigureOut">
              <a:rPr lang="en-US"/>
              <a:pPr>
                <a:defRPr/>
              </a:pPr>
              <a:t>3/19/2025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BC4987-1629-560D-A32D-352619AC1B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802AA0-FBD5-A2FD-4330-5F64DF58B1A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8268922D-ABAB-4452-A576-3EA70D718714}" type="slidenum">
              <a:rPr lang="en-CA" altLang="fr-FR"/>
              <a:pPr/>
              <a:t>‹N°›</a:t>
            </a:fld>
            <a:endParaRPr lang="en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054F6D1-E1AA-9B63-B2AE-F9B070373E4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8F89C3-CEFD-6010-04EF-DDBC69EF3D5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2274232-682C-484A-B64F-0C3B13BFF833}" type="datetimeFigureOut">
              <a:rPr lang="en-US"/>
              <a:pPr>
                <a:defRPr/>
              </a:pPr>
              <a:t>3/19/2025</a:t>
            </a:fld>
            <a:endParaRPr lang="en-CA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2F483E2-2F7A-BCA9-D345-62A233ECAF6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8704B51-4E43-C517-EA76-935A83A97C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31FEA9-E2C5-9A36-7A8F-93EF10645C3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98059B-3EF4-66D0-EC34-BEA09264E09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A9361BAD-1D23-49B8-B904-EF6DD9415E67}" type="slidenum">
              <a:rPr lang="en-CA" altLang="fr-FR"/>
              <a:pPr/>
              <a:t>‹N°›</a:t>
            </a:fld>
            <a:endParaRPr lang="en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E8EB1B01-2248-EB5D-2F31-12C1F66B3C5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4918FCF2-31F7-67C1-81B5-5009BD6C186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fr-FR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4021F681-6707-07A2-7F78-85E72F5E432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80F24BB-3D7F-473C-9C06-071576593EB4}" type="slidenum">
              <a:rPr lang="en-CA" altLang="fr-FR"/>
              <a:pPr>
                <a:spcBef>
                  <a:spcPct val="0"/>
                </a:spcBef>
              </a:pPr>
              <a:t>1</a:t>
            </a:fld>
            <a:endParaRPr lang="en-CA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8">
            <a:extLst>
              <a:ext uri="{FF2B5EF4-FFF2-40B4-BE49-F238E27FC236}">
                <a16:creationId xmlns:a16="http://schemas.microsoft.com/office/drawing/2014/main" id="{1266D719-D831-1C36-7806-ED0A3EB0C74D}"/>
              </a:ext>
            </a:extLst>
          </p:cNvPr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Freeform 10">
            <a:extLst>
              <a:ext uri="{FF2B5EF4-FFF2-40B4-BE49-F238E27FC236}">
                <a16:creationId xmlns:a16="http://schemas.microsoft.com/office/drawing/2014/main" id="{F468033D-903B-0817-0F3E-47E8126D443D}"/>
              </a:ext>
            </a:extLst>
          </p:cNvPr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F9E05EDC-0669-C598-E17B-F1FB22FDA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289DA-1C00-4FB4-872D-F7B784D97F3C}" type="datetime1">
              <a:rPr lang="en-US"/>
              <a:pPr>
                <a:defRPr/>
              </a:pPr>
              <a:t>3/19/2025</a:t>
            </a:fld>
            <a:endParaRPr lang="en-CA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5CC610AD-5099-AA97-77F7-6D8D8269F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46DD7C4E-B67B-DBAE-FF64-50D00D62F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B7F37E-C3C7-4AB4-8D4E-23C7FC5C1740}" type="slidenum">
              <a:rPr lang="en-CA" altLang="fr-FR"/>
              <a:pPr/>
              <a:t>‹N°›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1611781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5D518721-7FD6-2A9C-BBBD-3642650B7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6BB5B-0CE4-4DD3-BD7B-AC4BC30C3DA9}" type="datetime1">
              <a:rPr lang="en-US"/>
              <a:pPr>
                <a:defRPr/>
              </a:pPr>
              <a:t>3/19/2025</a:t>
            </a:fld>
            <a:endParaRPr lang="en-CA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C8B0CF6A-E9E2-0BFE-6EF2-E44B0DCFF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644895CB-6342-9727-459D-1F9EB75E5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393F9-633D-4149-91A8-649E2AA950DF}" type="slidenum">
              <a:rPr lang="en-CA" altLang="fr-FR"/>
              <a:pPr/>
              <a:t>‹N°›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3075616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B1ADF557-1997-4383-73A9-3DEDA209E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5A785-7D8E-45E8-B62C-09F45956B28D}" type="datetime1">
              <a:rPr lang="en-US"/>
              <a:pPr>
                <a:defRPr/>
              </a:pPr>
              <a:t>3/19/2025</a:t>
            </a:fld>
            <a:endParaRPr lang="en-CA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9962B147-DA67-746D-78B9-803895B0C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8353F796-EFFE-F4F7-7E11-676AFC1C9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2CC2F4-4B76-4FBA-9861-710C0F5DDF3C}" type="slidenum">
              <a:rPr lang="en-CA" altLang="fr-FR"/>
              <a:pPr/>
              <a:t>‹N°›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1561348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2">
                  <a:lumMod val="75000"/>
                </a:schemeClr>
              </a:buClr>
              <a:defRPr/>
            </a:lvl1pPr>
            <a:lvl2pPr>
              <a:buClr>
                <a:schemeClr val="tx2">
                  <a:lumMod val="75000"/>
                </a:schemeClr>
              </a:buClr>
              <a:defRPr/>
            </a:lvl2pPr>
            <a:lvl3pPr>
              <a:buClr>
                <a:schemeClr val="bg2">
                  <a:lumMod val="50000"/>
                </a:schemeClr>
              </a:buClr>
              <a:defRPr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30A1E2D6-7CB0-D006-6478-D8C8F0E73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05F6F-8A98-44CC-B4CF-6C8DB87ADDBC}" type="datetime1">
              <a:rPr lang="en-US"/>
              <a:pPr>
                <a:defRPr/>
              </a:pPr>
              <a:t>3/19/2025</a:t>
            </a:fld>
            <a:endParaRPr lang="en-CA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220605E4-A2E5-5981-6F62-268DEC4D1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3398C794-E3FE-7A24-11BE-57C299CC1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FA4C87-9E2D-4F95-B561-C372589D226F}" type="slidenum">
              <a:rPr lang="en-CA" altLang="fr-FR"/>
              <a:pPr/>
              <a:t>‹N°›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277869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>
            <a:extLst>
              <a:ext uri="{FF2B5EF4-FFF2-40B4-BE49-F238E27FC236}">
                <a16:creationId xmlns:a16="http://schemas.microsoft.com/office/drawing/2014/main" id="{2140DFD5-54F9-9AE6-08FE-7423A7741066}"/>
              </a:ext>
            </a:extLst>
          </p:cNvPr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Freeform 10">
            <a:extLst>
              <a:ext uri="{FF2B5EF4-FFF2-40B4-BE49-F238E27FC236}">
                <a16:creationId xmlns:a16="http://schemas.microsoft.com/office/drawing/2014/main" id="{4F39D672-2838-B8AA-225B-659B0C0381FC}"/>
              </a:ext>
            </a:extLst>
          </p:cNvPr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CA55C5FA-626B-7BE4-1AF6-233B16F24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F0C5F-2C58-4234-BF53-94F07F0A09F6}" type="datetime1">
              <a:rPr lang="en-US"/>
              <a:pPr>
                <a:defRPr/>
              </a:pPr>
              <a:t>3/19/2025</a:t>
            </a:fld>
            <a:endParaRPr lang="en-CA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3D2B7CA-F836-8FE6-76F6-A295CF7E7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8631C8E-FC39-AEAA-7951-B78DEE05B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4E8B07-46EC-4687-A6CA-AA2C26909525}" type="slidenum">
              <a:rPr lang="en-CA" altLang="fr-FR"/>
              <a:pPr/>
              <a:t>‹N°›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3751959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8F7C4078-911E-B979-FCA7-676FB348B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F816B-9277-475E-9B03-3D450B4D1BE2}" type="datetime1">
              <a:rPr lang="en-US"/>
              <a:pPr>
                <a:defRPr/>
              </a:pPr>
              <a:t>3/19/2025</a:t>
            </a:fld>
            <a:endParaRPr lang="en-CA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9B782229-8835-B1E3-D1C4-B0868217E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D9934B80-BF41-428C-69D6-69676D7B8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4069A5-FADE-4EB0-8AD4-B15942B2B021}" type="slidenum">
              <a:rPr lang="en-CA" altLang="fr-FR"/>
              <a:pPr/>
              <a:t>‹N°›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2255195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70D313-9FE4-4A69-4F48-DF3B81921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F7102-2990-4B2D-A4A5-130620D9219B}" type="datetime1">
              <a:rPr lang="en-US"/>
              <a:pPr>
                <a:defRPr/>
              </a:pPr>
              <a:t>3/19/2025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8324FA-4CAB-30C0-583C-96A47AECD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D8788A-2864-41B8-D6DE-45EC670C3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B82CEB-98C8-4048-8490-58D0D996104F}" type="slidenum">
              <a:rPr lang="en-CA" altLang="fr-FR"/>
              <a:pPr/>
              <a:t>‹N°›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2235608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>
            <a:extLst>
              <a:ext uri="{FF2B5EF4-FFF2-40B4-BE49-F238E27FC236}">
                <a16:creationId xmlns:a16="http://schemas.microsoft.com/office/drawing/2014/main" id="{A72DF933-F552-80D5-A3B9-D65139FD5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B36BC-DDB9-44CE-BC95-09EE2B6060AC}" type="datetime1">
              <a:rPr lang="en-US"/>
              <a:pPr>
                <a:defRPr/>
              </a:pPr>
              <a:t>3/19/2025</a:t>
            </a:fld>
            <a:endParaRPr lang="en-CA"/>
          </a:p>
        </p:txBody>
      </p:sp>
      <p:sp>
        <p:nvSpPr>
          <p:cNvPr id="4" name="Footer Placeholder 21">
            <a:extLst>
              <a:ext uri="{FF2B5EF4-FFF2-40B4-BE49-F238E27FC236}">
                <a16:creationId xmlns:a16="http://schemas.microsoft.com/office/drawing/2014/main" id="{5BB38C76-EDA0-F833-57DC-EBC5BC632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17">
            <a:extLst>
              <a:ext uri="{FF2B5EF4-FFF2-40B4-BE49-F238E27FC236}">
                <a16:creationId xmlns:a16="http://schemas.microsoft.com/office/drawing/2014/main" id="{511F6E44-16BB-1400-6121-9CD936591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8ED22-1013-4F0A-B3BA-B186E943EE40}" type="slidenum">
              <a:rPr lang="en-CA" altLang="fr-FR"/>
              <a:pPr/>
              <a:t>‹N°›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932798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>
            <a:extLst>
              <a:ext uri="{FF2B5EF4-FFF2-40B4-BE49-F238E27FC236}">
                <a16:creationId xmlns:a16="http://schemas.microsoft.com/office/drawing/2014/main" id="{8147DD97-AE12-D896-F25B-F538A3EEB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4D112-C9C2-4D12-B710-DC0B9C3FD4A1}" type="datetime1">
              <a:rPr lang="en-US"/>
              <a:pPr>
                <a:defRPr/>
              </a:pPr>
              <a:t>3/19/2025</a:t>
            </a:fld>
            <a:endParaRPr lang="en-CA"/>
          </a:p>
        </p:txBody>
      </p:sp>
      <p:sp>
        <p:nvSpPr>
          <p:cNvPr id="3" name="Footer Placeholder 21">
            <a:extLst>
              <a:ext uri="{FF2B5EF4-FFF2-40B4-BE49-F238E27FC236}">
                <a16:creationId xmlns:a16="http://schemas.microsoft.com/office/drawing/2014/main" id="{98667990-DA53-35D6-B7A1-465117E23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17">
            <a:extLst>
              <a:ext uri="{FF2B5EF4-FFF2-40B4-BE49-F238E27FC236}">
                <a16:creationId xmlns:a16="http://schemas.microsoft.com/office/drawing/2014/main" id="{1FBD50CE-67F6-188E-EC54-EEC20B29C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BA7B51-623A-43EE-8DF6-A5843B007FF9}" type="slidenum">
              <a:rPr lang="en-CA" altLang="fr-FR"/>
              <a:pPr/>
              <a:t>‹N°›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1656081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AD00A3-72BA-8E4E-D41D-8D6728E5F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4E335-8D58-49B8-9C9B-DC58152C94A4}" type="datetime1">
              <a:rPr lang="en-US"/>
              <a:pPr>
                <a:defRPr/>
              </a:pPr>
              <a:t>3/19/2025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951AB8-6C93-9CFF-FE8F-C2FF01407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B63D7B-A7FC-BEF8-AC63-D6F20C2B3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E99D0470-D1CA-4655-9404-F4279749416E}" type="slidenum">
              <a:rPr lang="en-CA" altLang="fr-FR"/>
              <a:pPr/>
              <a:t>‹N°›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2300874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E7F7F3-E427-2003-8547-740B7A4F5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1A6AE-98CC-4569-9407-F06630A6F790}" type="datetime1">
              <a:rPr lang="en-US"/>
              <a:pPr>
                <a:defRPr/>
              </a:pPr>
              <a:t>3/19/2025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69BAF2-0C7D-84E8-A260-8AA5ACF7E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04A9CE-CF2B-5CEC-B719-A17D6E94A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3C7D55-4106-48C6-9C5D-CEE2457F9D2E}" type="slidenum">
              <a:rPr lang="en-CA" altLang="fr-FR"/>
              <a:pPr/>
              <a:t>‹N°›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838236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>
            <a:extLst>
              <a:ext uri="{FF2B5EF4-FFF2-40B4-BE49-F238E27FC236}">
                <a16:creationId xmlns:a16="http://schemas.microsoft.com/office/drawing/2014/main" id="{A0345387-593A-827A-37FD-E77B87540D0E}"/>
              </a:ext>
            </a:extLst>
          </p:cNvPr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32266C5A-3DB3-5303-AC22-3447A717EB97}"/>
              </a:ext>
            </a:extLst>
          </p:cNvPr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>
            <a:extLst>
              <a:ext uri="{FF2B5EF4-FFF2-40B4-BE49-F238E27FC236}">
                <a16:creationId xmlns:a16="http://schemas.microsoft.com/office/drawing/2014/main" id="{46C21A50-543F-7D6E-2FAE-8475799A425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title style</a:t>
            </a:r>
          </a:p>
        </p:txBody>
      </p:sp>
      <p:sp>
        <p:nvSpPr>
          <p:cNvPr id="1029" name="Text Placeholder 29">
            <a:extLst>
              <a:ext uri="{FF2B5EF4-FFF2-40B4-BE49-F238E27FC236}">
                <a16:creationId xmlns:a16="http://schemas.microsoft.com/office/drawing/2014/main" id="{6AF2B258-99C9-BCCB-AE60-504631CE94A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text styles</a:t>
            </a:r>
          </a:p>
          <a:p>
            <a:pPr lvl="1"/>
            <a:r>
              <a:rPr lang="en-US" altLang="fr-FR"/>
              <a:t>Second level</a:t>
            </a:r>
          </a:p>
          <a:p>
            <a:pPr lvl="2"/>
            <a:r>
              <a:rPr lang="en-US" altLang="fr-FR"/>
              <a:t>Third level</a:t>
            </a:r>
          </a:p>
          <a:p>
            <a:pPr lvl="3"/>
            <a:r>
              <a:rPr lang="en-US" altLang="fr-FR"/>
              <a:t>Fourth level</a:t>
            </a:r>
          </a:p>
          <a:p>
            <a:pPr lvl="4"/>
            <a:r>
              <a:rPr lang="en-US" altLang="fr-FR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FF9DAE67-F9A1-2EB6-5F8C-CC2EEFD8DB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06A79A-1672-4C97-A465-9345BB69F2B8}" type="datetime1">
              <a:rPr lang="en-US"/>
              <a:pPr>
                <a:defRPr/>
              </a:pPr>
              <a:t>3/19/2025</a:t>
            </a:fld>
            <a:endParaRPr lang="en-CA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37FE34FC-71B5-FAD8-9503-F3731B1DA4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E02F47C6-8C32-46B5-087A-C5AE765530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292929"/>
                </a:solidFill>
              </a:defRPr>
            </a:lvl1pPr>
          </a:lstStyle>
          <a:p>
            <a:fld id="{F0BB2BC8-EB33-47C5-814F-15A90E884B21}" type="slidenum">
              <a:rPr lang="en-CA" altLang="fr-FR"/>
              <a:pPr/>
              <a:t>‹N°›</a:t>
            </a:fld>
            <a:endParaRPr lang="en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15" r:id="rId1"/>
    <p:sldLayoutId id="2147484509" r:id="rId2"/>
    <p:sldLayoutId id="2147484516" r:id="rId3"/>
    <p:sldLayoutId id="2147484510" r:id="rId4"/>
    <p:sldLayoutId id="2147484517" r:id="rId5"/>
    <p:sldLayoutId id="2147484511" r:id="rId6"/>
    <p:sldLayoutId id="2147484512" r:id="rId7"/>
    <p:sldLayoutId id="2147484518" r:id="rId8"/>
    <p:sldLayoutId id="2147484519" r:id="rId9"/>
    <p:sldLayoutId id="2147484513" r:id="rId10"/>
    <p:sldLayoutId id="214748451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anose="020B0604020202020204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arstechnica.com/security/2012/12/25-gpu-cluster-cracks-every-standard-windows-password-in-6-hour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rtualforge.de/vmovie/xss_lesson_1/xss_selling_platform_v1.0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B0277-D649-A050-DAB6-42AB4E4A71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err="1"/>
              <a:t>Sécurité</a:t>
            </a:r>
            <a:endParaRPr lang="en-CA"/>
          </a:p>
        </p:txBody>
      </p:sp>
      <p:sp>
        <p:nvSpPr>
          <p:cNvPr id="9219" name="Subtitle 2">
            <a:extLst>
              <a:ext uri="{FF2B5EF4-FFF2-40B4-BE49-F238E27FC236}">
                <a16:creationId xmlns:a16="http://schemas.microsoft.com/office/drawing/2014/main" id="{2BA26266-B34F-416F-51FE-C256A157F6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3388" y="1544638"/>
            <a:ext cx="6480175" cy="1752600"/>
          </a:xfrm>
        </p:spPr>
        <p:txBody>
          <a:bodyPr/>
          <a:lstStyle/>
          <a:p>
            <a:pPr eaLnBrk="1" hangingPunct="1"/>
            <a:r>
              <a:rPr lang="en-CA" altLang="fr-FR"/>
              <a:t>420-B63 Programmation Web Avancée</a:t>
            </a:r>
          </a:p>
          <a:p>
            <a:pPr eaLnBrk="1" hangingPunct="1"/>
            <a:r>
              <a:rPr lang="en-CA" altLang="fr-FR" sz="1600"/>
              <a:t>Auteur : Frédéric Thériault</a:t>
            </a:r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2391CAB9-1A8C-7C16-B629-7DA4A3CC2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0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Arial" panose="020B0604020202020204" pitchFamily="34" charset="0"/>
              <a:buChar char="○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D89A4"/>
              </a:buClr>
              <a:buSzPct val="9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663FD93-7355-47B3-ACE5-756C1E318C55}" type="slidenum">
              <a:rPr lang="en-CA" altLang="fr-FR" sz="1000">
                <a:solidFill>
                  <a:srgbClr val="292929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CA" altLang="fr-FR" sz="1000">
              <a:solidFill>
                <a:srgbClr val="292929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C6C2F767-DBFA-56CF-D015-0D5A93207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fr-FR"/>
              <a:t>La protection des serveurs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4140F-9C34-5357-0869-41EDACBE4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62950" cy="4525963"/>
          </a:xfrm>
        </p:spPr>
        <p:txBody>
          <a:bodyPr/>
          <a:lstStyle/>
          <a:p>
            <a:pPr>
              <a:defRPr/>
            </a:pPr>
            <a:r>
              <a:rPr lang="en-CA" sz="2400" dirty="0" err="1"/>
              <a:t>Qu’arrive</a:t>
            </a:r>
            <a:r>
              <a:rPr lang="en-CA" sz="2400" dirty="0"/>
              <a:t>-t-</a:t>
            </a:r>
            <a:r>
              <a:rPr lang="en-CA" sz="2400" dirty="0" err="1"/>
              <a:t>il</a:t>
            </a:r>
            <a:r>
              <a:rPr lang="en-CA" sz="2400" dirty="0"/>
              <a:t> </a:t>
            </a:r>
            <a:r>
              <a:rPr lang="en-CA" sz="2400" dirty="0" err="1"/>
              <a:t>si</a:t>
            </a:r>
            <a:r>
              <a:rPr lang="en-CA" sz="2400" dirty="0"/>
              <a:t> on </a:t>
            </a:r>
            <a:r>
              <a:rPr lang="en-CA" sz="2400" dirty="0" err="1"/>
              <a:t>réussit</a:t>
            </a:r>
            <a:r>
              <a:rPr lang="en-CA" sz="2400" dirty="0"/>
              <a:t> à </a:t>
            </a:r>
            <a:r>
              <a:rPr lang="en-CA" sz="2400" dirty="0" err="1"/>
              <a:t>mettre</a:t>
            </a:r>
            <a:r>
              <a:rPr lang="en-CA" sz="2400" dirty="0"/>
              <a:t> la main </a:t>
            </a:r>
            <a:r>
              <a:rPr lang="en-CA" sz="2400" dirty="0" err="1"/>
              <a:t>sur</a:t>
            </a:r>
            <a:r>
              <a:rPr lang="en-CA" sz="2400" dirty="0"/>
              <a:t> </a:t>
            </a:r>
            <a:r>
              <a:rPr lang="en-CA" sz="2400" dirty="0" err="1"/>
              <a:t>votre</a:t>
            </a:r>
            <a:r>
              <a:rPr lang="en-CA" sz="2400" dirty="0"/>
              <a:t> base de </a:t>
            </a:r>
            <a:r>
              <a:rPr lang="en-CA" sz="2400" dirty="0" err="1"/>
              <a:t>données</a:t>
            </a:r>
            <a:r>
              <a:rPr lang="en-CA" sz="2400" dirty="0"/>
              <a:t> et </a:t>
            </a:r>
            <a:r>
              <a:rPr lang="en-CA" sz="2400" dirty="0" err="1"/>
              <a:t>que</a:t>
            </a:r>
            <a:r>
              <a:rPr lang="en-CA" sz="2400" dirty="0"/>
              <a:t> </a:t>
            </a:r>
            <a:r>
              <a:rPr lang="en-CA" sz="2400" dirty="0" err="1"/>
              <a:t>celle-ci</a:t>
            </a:r>
            <a:r>
              <a:rPr lang="en-CA" sz="2400" dirty="0"/>
              <a:t> </a:t>
            </a:r>
            <a:r>
              <a:rPr lang="en-CA" sz="2400" dirty="0" err="1"/>
              <a:t>contient</a:t>
            </a:r>
            <a:r>
              <a:rPr lang="en-CA" sz="2400" dirty="0"/>
              <a:t> des </a:t>
            </a:r>
            <a:r>
              <a:rPr lang="en-CA" sz="2400" dirty="0" err="1"/>
              <a:t>informations</a:t>
            </a:r>
            <a:r>
              <a:rPr lang="en-CA" sz="2400" dirty="0"/>
              <a:t> </a:t>
            </a:r>
            <a:r>
              <a:rPr lang="en-CA" sz="2400" dirty="0" err="1"/>
              <a:t>sensibles</a:t>
            </a:r>
            <a:r>
              <a:rPr lang="en-CA" sz="2400" dirty="0"/>
              <a:t> qui ne </a:t>
            </a:r>
            <a:r>
              <a:rPr lang="en-CA" sz="2400" dirty="0" err="1"/>
              <a:t>sont</a:t>
            </a:r>
            <a:r>
              <a:rPr lang="en-CA" sz="2400" dirty="0"/>
              <a:t> pas </a:t>
            </a:r>
            <a:r>
              <a:rPr lang="en-CA" sz="2400" dirty="0" err="1"/>
              <a:t>encodés</a:t>
            </a:r>
            <a:r>
              <a:rPr lang="en-CA" sz="2400" dirty="0"/>
              <a:t>/</a:t>
            </a:r>
            <a:r>
              <a:rPr lang="en-CA" sz="2400" dirty="0" err="1"/>
              <a:t>encryptés</a:t>
            </a:r>
            <a:r>
              <a:rPr lang="en-CA" sz="2400" dirty="0"/>
              <a:t> ?</a:t>
            </a:r>
          </a:p>
          <a:p>
            <a:pPr lvl="1">
              <a:defRPr/>
            </a:pPr>
            <a:r>
              <a:rPr lang="en-CA" sz="2000" i="1" dirty="0" err="1"/>
              <a:t>Réponse</a:t>
            </a:r>
            <a:r>
              <a:rPr lang="en-CA" sz="2000" i="1" dirty="0"/>
              <a:t> : </a:t>
            </a:r>
            <a:r>
              <a:rPr lang="en-CA" sz="2000" i="1" dirty="0" err="1"/>
              <a:t>Vous</a:t>
            </a:r>
            <a:r>
              <a:rPr lang="en-CA" sz="2000" i="1" dirty="0"/>
              <a:t> </a:t>
            </a:r>
            <a:r>
              <a:rPr lang="en-CA" sz="2000" i="1" dirty="0" err="1"/>
              <a:t>êtes</a:t>
            </a:r>
            <a:r>
              <a:rPr lang="en-CA" sz="2000" i="1" dirty="0"/>
              <a:t> </a:t>
            </a:r>
            <a:r>
              <a:rPr lang="en-CA" sz="2000" i="1" dirty="0" err="1"/>
              <a:t>dans</a:t>
            </a:r>
            <a:r>
              <a:rPr lang="en-CA" sz="2000" i="1" dirty="0"/>
              <a:t> la </a:t>
            </a:r>
            <a:r>
              <a:rPr lang="en-CA" sz="2000" i="1" dirty="0" err="1"/>
              <a:t>bouette</a:t>
            </a:r>
            <a:endParaRPr lang="en-CA" sz="2000" i="1" dirty="0"/>
          </a:p>
          <a:p>
            <a:pPr lvl="1">
              <a:buFont typeface="Wingdings 2" panose="05020102010507070707" pitchFamily="18" charset="2"/>
              <a:buNone/>
              <a:defRPr/>
            </a:pPr>
            <a:endParaRPr lang="en-CA" sz="2000" i="1" dirty="0"/>
          </a:p>
          <a:p>
            <a:pPr>
              <a:defRPr/>
            </a:pPr>
            <a:r>
              <a:rPr lang="en-CA" sz="2400" dirty="0"/>
              <a:t>Les </a:t>
            </a:r>
            <a:r>
              <a:rPr lang="en-CA" sz="2400" dirty="0" err="1"/>
              <a:t>tentatives</a:t>
            </a:r>
            <a:r>
              <a:rPr lang="en-CA" sz="2400" dirty="0"/>
              <a:t> de connexions aux </a:t>
            </a:r>
            <a:r>
              <a:rPr lang="en-CA" sz="2400" dirty="0" err="1"/>
              <a:t>serveurs</a:t>
            </a:r>
            <a:r>
              <a:rPr lang="en-CA" sz="2400" dirty="0"/>
              <a:t> Web </a:t>
            </a:r>
            <a:r>
              <a:rPr lang="en-CA" sz="2400" dirty="0" err="1"/>
              <a:t>sont</a:t>
            </a:r>
            <a:r>
              <a:rPr lang="en-CA" sz="2400" dirty="0"/>
              <a:t> </a:t>
            </a:r>
            <a:r>
              <a:rPr lang="en-CA" sz="2400" dirty="0" err="1"/>
              <a:t>nombreuses</a:t>
            </a:r>
            <a:r>
              <a:rPr lang="en-CA" sz="2400" dirty="0"/>
              <a:t>. Il y a des </a:t>
            </a:r>
            <a:r>
              <a:rPr lang="en-CA" sz="2400" dirty="0" err="1"/>
              <a:t>jours</a:t>
            </a:r>
            <a:r>
              <a:rPr lang="en-CA" sz="2400" dirty="0"/>
              <a:t> </a:t>
            </a:r>
            <a:r>
              <a:rPr lang="en-CA" sz="2400" dirty="0" err="1"/>
              <a:t>où</a:t>
            </a:r>
            <a:r>
              <a:rPr lang="en-CA" sz="2400" dirty="0"/>
              <a:t> </a:t>
            </a:r>
            <a:r>
              <a:rPr lang="en-CA" sz="2400" dirty="0" err="1"/>
              <a:t>j’ai</a:t>
            </a:r>
            <a:r>
              <a:rPr lang="en-CA" sz="2400" dirty="0"/>
              <a:t> 2000 </a:t>
            </a:r>
            <a:r>
              <a:rPr lang="en-CA" sz="2400" dirty="0" err="1"/>
              <a:t>tentatives</a:t>
            </a:r>
            <a:r>
              <a:rPr lang="en-CA" sz="2400" dirty="0"/>
              <a:t> de connexions SSH </a:t>
            </a:r>
            <a:r>
              <a:rPr lang="en-CA" sz="2400" dirty="0" err="1"/>
              <a:t>sur</a:t>
            </a:r>
            <a:r>
              <a:rPr lang="en-CA" sz="2400" dirty="0"/>
              <a:t> </a:t>
            </a:r>
            <a:r>
              <a:rPr lang="en-CA" sz="2400" dirty="0" err="1"/>
              <a:t>mon</a:t>
            </a:r>
            <a:r>
              <a:rPr lang="en-CA" sz="2400" dirty="0"/>
              <a:t> </a:t>
            </a:r>
            <a:r>
              <a:rPr lang="en-CA" sz="2400" dirty="0" err="1"/>
              <a:t>serveur</a:t>
            </a:r>
            <a:r>
              <a:rPr lang="en-CA" sz="2400" dirty="0"/>
              <a:t>. Il </a:t>
            </a:r>
            <a:r>
              <a:rPr lang="en-CA" sz="2400" dirty="0" err="1"/>
              <a:t>faut</a:t>
            </a:r>
            <a:r>
              <a:rPr lang="en-CA" sz="2400" dirty="0"/>
              <a:t> </a:t>
            </a:r>
            <a:r>
              <a:rPr lang="en-CA" sz="2400" dirty="0" err="1"/>
              <a:t>donc</a:t>
            </a:r>
            <a:r>
              <a:rPr lang="en-CA" sz="2400" dirty="0"/>
              <a:t> </a:t>
            </a:r>
            <a:r>
              <a:rPr lang="en-CA" sz="2400" dirty="0" err="1"/>
              <a:t>bien</a:t>
            </a:r>
            <a:r>
              <a:rPr lang="en-CA" sz="2400" dirty="0"/>
              <a:t> </a:t>
            </a:r>
            <a:r>
              <a:rPr lang="en-CA" sz="2400" dirty="0" err="1"/>
              <a:t>protéger</a:t>
            </a:r>
            <a:r>
              <a:rPr lang="en-CA" sz="2400" dirty="0"/>
              <a:t> les </a:t>
            </a:r>
            <a:r>
              <a:rPr lang="en-CA" sz="2400" dirty="0" err="1"/>
              <a:t>accès</a:t>
            </a:r>
            <a:r>
              <a:rPr lang="en-CA" sz="2400" dirty="0"/>
              <a:t> aux </a:t>
            </a:r>
            <a:r>
              <a:rPr lang="en-CA" sz="2400" dirty="0" err="1"/>
              <a:t>serveurs</a:t>
            </a:r>
            <a:r>
              <a:rPr lang="en-CA" sz="2400" dirty="0"/>
              <a:t> Web, et </a:t>
            </a:r>
            <a:r>
              <a:rPr lang="en-CA" sz="2400" dirty="0" err="1"/>
              <a:t>protéger</a:t>
            </a:r>
            <a:r>
              <a:rPr lang="en-CA" sz="2400" dirty="0"/>
              <a:t> la base de </a:t>
            </a:r>
            <a:r>
              <a:rPr lang="en-CA" sz="2400" dirty="0" err="1"/>
              <a:t>données</a:t>
            </a:r>
            <a:r>
              <a:rPr lang="en-CA" sz="2400" dirty="0"/>
              <a:t> </a:t>
            </a:r>
            <a:r>
              <a:rPr lang="en-CA" sz="2400" dirty="0" err="1"/>
              <a:t>contre</a:t>
            </a:r>
            <a:r>
              <a:rPr lang="en-CA" sz="2400" dirty="0"/>
              <a:t> les </a:t>
            </a:r>
            <a:r>
              <a:rPr lang="en-CA" sz="2400" dirty="0" err="1"/>
              <a:t>lecteurs</a:t>
            </a:r>
            <a:r>
              <a:rPr lang="en-CA" sz="2400" dirty="0"/>
              <a:t> </a:t>
            </a:r>
            <a:r>
              <a:rPr lang="en-CA" sz="2400" dirty="0" err="1"/>
              <a:t>indésirables</a:t>
            </a:r>
            <a:r>
              <a:rPr lang="en-CA" sz="2400" dirty="0"/>
              <a:t> en </a:t>
            </a:r>
            <a:r>
              <a:rPr lang="en-CA" sz="2400" dirty="0" err="1"/>
              <a:t>encodant</a:t>
            </a:r>
            <a:r>
              <a:rPr lang="en-CA" sz="2400" dirty="0"/>
              <a:t> les </a:t>
            </a:r>
            <a:r>
              <a:rPr lang="en-CA" sz="2400" dirty="0" err="1"/>
              <a:t>informations</a:t>
            </a:r>
            <a:r>
              <a:rPr lang="en-CA" sz="2400" dirty="0"/>
              <a:t> </a:t>
            </a:r>
            <a:r>
              <a:rPr lang="en-CA" sz="2400" dirty="0" err="1"/>
              <a:t>sensibles</a:t>
            </a:r>
            <a:r>
              <a:rPr lang="en-CA" sz="2400" dirty="0"/>
              <a:t> </a:t>
            </a:r>
            <a:r>
              <a:rPr lang="en-CA" sz="2400" dirty="0" err="1"/>
              <a:t>dans</a:t>
            </a:r>
            <a:r>
              <a:rPr lang="en-CA" sz="2400" dirty="0"/>
              <a:t> la base de </a:t>
            </a:r>
            <a:r>
              <a:rPr lang="en-CA" sz="2400" dirty="0" err="1"/>
              <a:t>données</a:t>
            </a:r>
            <a:r>
              <a:rPr lang="en-CA" sz="2400"/>
              <a:t>.</a:t>
            </a:r>
            <a:endParaRPr lang="en-CA" sz="2400" dirty="0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063D58F1-D43B-D6D2-66CF-F46026709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0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Arial" panose="020B0604020202020204" pitchFamily="34" charset="0"/>
              <a:buChar char="○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D89A4"/>
              </a:buClr>
              <a:buSzPct val="9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E108EEF-084E-4249-BEF7-F5C4AD9E26D3}" type="slidenum">
              <a:rPr lang="en-CA" altLang="fr-FR" sz="1000">
                <a:solidFill>
                  <a:srgbClr val="292929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CA" altLang="fr-FR" sz="1000">
              <a:solidFill>
                <a:srgbClr val="292929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re 1">
            <a:extLst>
              <a:ext uri="{FF2B5EF4-FFF2-40B4-BE49-F238E27FC236}">
                <a16:creationId xmlns:a16="http://schemas.microsoft.com/office/drawing/2014/main" id="{28163F26-FE53-3308-91E1-322D2B409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fr-FR" i="1"/>
              <a:t>File upload vulnerability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1D3536-0C58-5CDB-453B-DB5FA29AE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7696200" cy="4525963"/>
          </a:xfrm>
        </p:spPr>
        <p:txBody>
          <a:bodyPr/>
          <a:lstStyle/>
          <a:p>
            <a:pPr>
              <a:defRPr/>
            </a:pPr>
            <a:r>
              <a:rPr lang="fr-CA" sz="2000" dirty="0"/>
              <a:t>Attention de bien contrôler les fichiers </a:t>
            </a:r>
            <a:r>
              <a:rPr lang="fr-CA" sz="2000" dirty="0" err="1"/>
              <a:t>téléversés</a:t>
            </a:r>
            <a:r>
              <a:rPr lang="fr-CA" sz="2000" dirty="0"/>
              <a:t> sur votre serveur. Par exemple, quelqu’un pourrait </a:t>
            </a:r>
            <a:r>
              <a:rPr lang="fr-CA" sz="2000" dirty="0" err="1"/>
              <a:t>téléverser</a:t>
            </a:r>
            <a:r>
              <a:rPr lang="fr-CA" sz="2000" dirty="0"/>
              <a:t> un fichier </a:t>
            </a:r>
            <a:r>
              <a:rPr lang="fr-CA" sz="2000" dirty="0" err="1"/>
              <a:t>php</a:t>
            </a:r>
            <a:r>
              <a:rPr lang="fr-CA" sz="2000" dirty="0"/>
              <a:t> au lieu d’une image! </a:t>
            </a:r>
            <a:r>
              <a:rPr lang="fr-CA" sz="2000" dirty="0" err="1"/>
              <a:t>Ouch</a:t>
            </a:r>
            <a:r>
              <a:rPr lang="fr-CA" sz="2000" dirty="0"/>
              <a:t>!</a:t>
            </a:r>
          </a:p>
          <a:p>
            <a:pPr>
              <a:defRPr/>
            </a:pPr>
            <a:endParaRPr lang="fr-CA" sz="2000" dirty="0"/>
          </a:p>
          <a:p>
            <a:pPr>
              <a:defRPr/>
            </a:pPr>
            <a:r>
              <a:rPr lang="fr-CA" sz="2000" dirty="0"/>
              <a:t>Il faut donc s’assurer que les fichiers </a:t>
            </a:r>
            <a:r>
              <a:rPr lang="fr-CA" sz="2000" dirty="0" err="1"/>
              <a:t>téléversés</a:t>
            </a:r>
            <a:r>
              <a:rPr lang="fr-CA" sz="2000" dirty="0"/>
              <a:t> ne possèdent pas l’extension .</a:t>
            </a:r>
            <a:r>
              <a:rPr lang="fr-CA" sz="2000" dirty="0" err="1"/>
              <a:t>php</a:t>
            </a:r>
            <a:r>
              <a:rPr lang="fr-CA" sz="2000" dirty="0"/>
              <a:t> dans leur nom (</a:t>
            </a:r>
            <a:r>
              <a:rPr lang="fr-CA" sz="2000" dirty="0" err="1"/>
              <a:t>test.jpg.php</a:t>
            </a:r>
            <a:r>
              <a:rPr lang="fr-CA" sz="2000" dirty="0"/>
              <a:t> = invalide!). Si possible, modifier la configuration d’Apache ou </a:t>
            </a:r>
            <a:r>
              <a:rPr lang="fr-CA" sz="2000" dirty="0" err="1"/>
              <a:t>N</a:t>
            </a:r>
            <a:r>
              <a:rPr lang="fr-CA" sz="2000"/>
              <a:t>ginx</a:t>
            </a:r>
            <a:r>
              <a:rPr lang="fr-CA" sz="2000" dirty="0"/>
              <a:t> pour s’assurer que les fichiers du dossier de </a:t>
            </a:r>
            <a:r>
              <a:rPr lang="fr-CA" sz="2000" dirty="0" err="1"/>
              <a:t>téléversement</a:t>
            </a:r>
            <a:r>
              <a:rPr lang="fr-CA" sz="2000" dirty="0"/>
              <a:t> ne puissent être envoyés au module de PHP.</a:t>
            </a:r>
          </a:p>
        </p:txBody>
      </p:sp>
      <p:sp>
        <p:nvSpPr>
          <p:cNvPr id="21508" name="Espace réservé du numéro de diapositive 3">
            <a:extLst>
              <a:ext uri="{FF2B5EF4-FFF2-40B4-BE49-F238E27FC236}">
                <a16:creationId xmlns:a16="http://schemas.microsoft.com/office/drawing/2014/main" id="{FCF325A8-9202-E025-7D99-FF57A5908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06E3198-6B0A-4CE8-9340-784940CBE028}" type="slidenum">
              <a:rPr lang="en-CA" altLang="fr-FR">
                <a:solidFill>
                  <a:srgbClr val="292929"/>
                </a:solidFill>
              </a:rPr>
              <a:pPr/>
              <a:t>11</a:t>
            </a:fld>
            <a:endParaRPr lang="en-CA" altLang="fr-FR">
              <a:solidFill>
                <a:srgbClr val="29292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632412A0-A340-2E1E-94B2-C703D344D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fr-FR"/>
              <a:t>(Distributed) Denial of service</a:t>
            </a:r>
            <a:endParaRPr lang="en-US" alt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09538-475B-C171-64FD-DCE430CDF9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fr-CA" dirty="0"/>
              <a:t>Le fait de rendre inaccessible le site Web aux usagers, en surchargeant le serveur de requêtes HTTP.</a:t>
            </a:r>
          </a:p>
          <a:p>
            <a:pPr lvl="1">
              <a:defRPr/>
            </a:pPr>
            <a:r>
              <a:rPr lang="fr-CA" dirty="0" err="1"/>
              <a:t>Distributed</a:t>
            </a:r>
            <a:r>
              <a:rPr lang="fr-CA" dirty="0"/>
              <a:t> : attaque par plusieurs machines</a:t>
            </a:r>
          </a:p>
          <a:p>
            <a:pPr>
              <a:buFont typeface="Wingdings 2" panose="05020102010507070707" pitchFamily="18" charset="2"/>
              <a:buNone/>
              <a:defRPr/>
            </a:pPr>
            <a:endParaRPr lang="fr-CA" dirty="0"/>
          </a:p>
          <a:p>
            <a:pPr>
              <a:defRPr/>
            </a:pPr>
            <a:r>
              <a:rPr lang="fr-CA" dirty="0"/>
              <a:t>Le processus </a:t>
            </a:r>
          </a:p>
          <a:p>
            <a:pPr lvl="1">
              <a:defRPr/>
            </a:pPr>
            <a:r>
              <a:rPr lang="fr-CA" dirty="0"/>
              <a:t>Saturer le serveur Web avec tellement de requêtes que le serveur Web fini par lâcher (« planter »).</a:t>
            </a:r>
            <a:endParaRPr lang="en-US" dirty="0"/>
          </a:p>
          <a:p>
            <a:pPr lvl="1">
              <a:defRPr/>
            </a:pPr>
            <a:r>
              <a:rPr lang="fr-CA" dirty="0"/>
              <a:t>Personne n’est à l’abri de ces attaques….</a:t>
            </a:r>
          </a:p>
          <a:p>
            <a:pPr lvl="1">
              <a:buFont typeface="Wingdings 2" panose="05020102010507070707" pitchFamily="18" charset="2"/>
              <a:buNone/>
              <a:defRPr/>
            </a:pPr>
            <a:r>
              <a:rPr lang="fr-CA" dirty="0"/>
              <a:t>	Y compris Facebook.</a:t>
            </a: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D016A6DF-6970-8B61-EB65-E24C650F9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0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Arial" panose="020B0604020202020204" pitchFamily="34" charset="0"/>
              <a:buChar char="○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D89A4"/>
              </a:buClr>
              <a:buSzPct val="9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12AC584-1BF6-42C2-8A8A-91FDD3F55980}" type="slidenum">
              <a:rPr lang="en-CA" altLang="fr-FR" sz="1000">
                <a:solidFill>
                  <a:srgbClr val="292929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CA" altLang="fr-FR" sz="1000">
              <a:solidFill>
                <a:srgbClr val="292929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5CBAB62-BD4B-C5A5-CBCD-C970F9701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fr-FR"/>
              <a:t>Brute force attack</a:t>
            </a:r>
            <a:endParaRPr lang="en-US" alt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2B595-C617-C056-ACBA-C65986B91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285875"/>
            <a:ext cx="8858250" cy="4525963"/>
          </a:xfrm>
        </p:spPr>
        <p:txBody>
          <a:bodyPr/>
          <a:lstStyle/>
          <a:p>
            <a:pPr>
              <a:defRPr/>
            </a:pPr>
            <a:r>
              <a:rPr lang="fr-CA" sz="2800" dirty="0"/>
              <a:t>Essayer toutes les valeurs possibles jusqu’à temps de trouver la bonne valeur.</a:t>
            </a:r>
          </a:p>
          <a:p>
            <a:pPr>
              <a:defRPr/>
            </a:pPr>
            <a:r>
              <a:rPr lang="fr-CA" sz="2800" dirty="0"/>
              <a:t>Dans le cas d’un mot de passe, il s’agit de faire une application (un processus) essayant chaque mot de passe possible jusqu’à temps que le processus trouve le bon.</a:t>
            </a:r>
          </a:p>
          <a:p>
            <a:pPr lvl="1">
              <a:defRPr/>
            </a:pPr>
            <a:r>
              <a:rPr lang="fr-CA" sz="2200" dirty="0"/>
              <a:t>Exemple : Le processus appelle la page Web d’authentification et essai de rentrer sur le site avec le mot de passe « </a:t>
            </a:r>
            <a:r>
              <a:rPr lang="fr-CA" sz="2200" dirty="0" err="1"/>
              <a:t>aaaa</a:t>
            </a:r>
            <a:r>
              <a:rPr lang="fr-CA" sz="2200" dirty="0"/>
              <a:t> ». Si ça ne marche pas, le processus essaie avec « </a:t>
            </a:r>
            <a:r>
              <a:rPr lang="fr-CA" sz="2200" dirty="0" err="1"/>
              <a:t>aaab</a:t>
            </a:r>
            <a:r>
              <a:rPr lang="fr-CA" sz="2200" dirty="0"/>
              <a:t> », …</a:t>
            </a:r>
          </a:p>
          <a:p>
            <a:pPr>
              <a:defRPr/>
            </a:pPr>
            <a:r>
              <a:rPr lang="fr-CA" sz="2800" dirty="0"/>
              <a:t>Pour se protéger, on peut limiter le nombre d’essais.</a:t>
            </a:r>
          </a:p>
          <a:p>
            <a:pPr lvl="1">
              <a:defRPr/>
            </a:pPr>
            <a:r>
              <a:rPr lang="fr-CA" sz="2400" dirty="0"/>
              <a:t>Exemple : Après 5 mauvais essais, le compte est automatiquement verrouillé.</a:t>
            </a: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649D53D1-5ED8-5936-1CF2-531549A74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0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Arial" panose="020B0604020202020204" pitchFamily="34" charset="0"/>
              <a:buChar char="○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D89A4"/>
              </a:buClr>
              <a:buSzPct val="9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D2A3A86-F7CB-4897-BD8E-40C3CE74552E}" type="slidenum">
              <a:rPr lang="en-CA" altLang="fr-FR" sz="1000">
                <a:solidFill>
                  <a:srgbClr val="292929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CA" altLang="fr-FR" sz="1000">
              <a:solidFill>
                <a:srgbClr val="292929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11834A6-9E15-3691-7F50-123AEB078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150" cy="1143000"/>
          </a:xfrm>
        </p:spPr>
        <p:txBody>
          <a:bodyPr/>
          <a:lstStyle/>
          <a:p>
            <a:r>
              <a:rPr lang="fr-CA" altLang="fr-FR"/>
              <a:t>Brute force attack (à l’extrême)</a:t>
            </a:r>
            <a:endParaRPr lang="en-US" alt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29B68-67B5-70D7-14F9-CA3FAC5EF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285875"/>
            <a:ext cx="8858250" cy="4525963"/>
          </a:xfrm>
        </p:spPr>
        <p:txBody>
          <a:bodyPr/>
          <a:lstStyle/>
          <a:p>
            <a:pPr>
              <a:defRPr/>
            </a:pPr>
            <a:r>
              <a:rPr lang="en-CA" sz="2400" dirty="0"/>
              <a:t>We can look to </a:t>
            </a:r>
            <a:r>
              <a:rPr lang="en-CA" sz="2400" dirty="0" err="1">
                <a:hlinkClick r:id="rId2"/>
              </a:rPr>
              <a:t>Jeremi</a:t>
            </a:r>
            <a:r>
              <a:rPr lang="en-CA" sz="2400" dirty="0">
                <a:hlinkClick r:id="rId2"/>
              </a:rPr>
              <a:t> </a:t>
            </a:r>
            <a:r>
              <a:rPr lang="en-CA" sz="2400" dirty="0" err="1">
                <a:hlinkClick r:id="rId2"/>
              </a:rPr>
              <a:t>Gosney’s</a:t>
            </a:r>
            <a:r>
              <a:rPr lang="en-CA" sz="2400" dirty="0">
                <a:hlinkClick r:id="rId2"/>
              </a:rPr>
              <a:t> 25 GPU cluster</a:t>
            </a:r>
            <a:r>
              <a:rPr lang="en-CA" sz="2400" dirty="0"/>
              <a:t>. Granted, this is an exceptional system, but it’s within the reach of anyone with a few dollars, and we’re not talking three letter agency or </a:t>
            </a:r>
            <a:r>
              <a:rPr lang="en-CA" sz="2400" dirty="0" err="1"/>
              <a:t>globalomnimegacorp</a:t>
            </a:r>
            <a:r>
              <a:rPr lang="en-CA" sz="2400" dirty="0"/>
              <a:t> dollars.</a:t>
            </a:r>
          </a:p>
          <a:p>
            <a:pPr>
              <a:defRPr/>
            </a:pPr>
            <a:endParaRPr lang="en-CA" sz="2400" dirty="0"/>
          </a:p>
          <a:p>
            <a:pPr>
              <a:defRPr/>
            </a:pPr>
            <a:r>
              <a:rPr lang="en-CA" sz="2400" dirty="0"/>
              <a:t>From </a:t>
            </a:r>
            <a:r>
              <a:rPr lang="en-CA" sz="2400" dirty="0" err="1"/>
              <a:t>Jeremi’s</a:t>
            </a:r>
            <a:r>
              <a:rPr lang="en-CA" sz="2400" dirty="0"/>
              <a:t> data, here’s how many digests of various types his rig can calculate per second:</a:t>
            </a:r>
          </a:p>
          <a:p>
            <a:pPr>
              <a:defRPr/>
            </a:pPr>
            <a:endParaRPr lang="fr-CA" sz="2400" dirty="0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9EC6BFE7-54AB-3BA9-BFBB-64ED3152E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0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Arial" panose="020B0604020202020204" pitchFamily="34" charset="0"/>
              <a:buChar char="○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D89A4"/>
              </a:buClr>
              <a:buSzPct val="9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0814A90-DE78-42B6-8BA8-6DF1FBF119C9}" type="slidenum">
              <a:rPr lang="en-CA" altLang="fr-FR" sz="1000">
                <a:solidFill>
                  <a:srgbClr val="292929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CA" altLang="fr-FR" sz="1000">
              <a:solidFill>
                <a:srgbClr val="292929"/>
              </a:solidFill>
            </a:endParaRP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C4344986-301A-ECB5-26B2-AC8FF6219B7A}"/>
              </a:ext>
            </a:extLst>
          </p:cNvPr>
          <p:cNvGraphicFramePr>
            <a:graphicFrameLocks noGrp="1"/>
          </p:cNvGraphicFramePr>
          <p:nvPr/>
        </p:nvGraphicFramePr>
        <p:xfrm>
          <a:off x="611188" y="3933825"/>
          <a:ext cx="7467600" cy="2193925"/>
        </p:xfrm>
        <a:graphic>
          <a:graphicData uri="http://schemas.openxmlformats.org/drawingml/2006/table">
            <a:tbl>
              <a:tblPr/>
              <a:tblGrid>
                <a:gridCol w="373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654">
                <a:tc>
                  <a:txBody>
                    <a:bodyPr/>
                    <a:lstStyle/>
                    <a:p>
                      <a:endParaRPr lang="fr-CA" sz="1800" dirty="0"/>
                    </a:p>
                  </a:txBody>
                  <a:tcPr marT="45697" marB="45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CA" sz="1800">
                          <a:effectLst/>
                        </a:rPr>
                        <a:t>Tries/sec </a:t>
                      </a:r>
                    </a:p>
                  </a:txBody>
                  <a:tcPr marT="45697" marB="45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r>
                        <a:rPr lang="fr-CA" sz="1800"/>
                        <a:t>NTLM </a:t>
                      </a:r>
                    </a:p>
                  </a:txBody>
                  <a:tcPr marT="45697" marB="45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CA" sz="1800">
                          <a:effectLst/>
                        </a:rPr>
                        <a:t>350,000,000,000 </a:t>
                      </a:r>
                    </a:p>
                  </a:txBody>
                  <a:tcPr marT="45697" marB="45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r>
                        <a:rPr lang="fr-CA" sz="1800" dirty="0"/>
                        <a:t>MD5 </a:t>
                      </a:r>
                    </a:p>
                  </a:txBody>
                  <a:tcPr marT="45697" marB="45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CA" sz="1800">
                          <a:effectLst/>
                        </a:rPr>
                        <a:t>180,000,000,000 </a:t>
                      </a:r>
                    </a:p>
                  </a:txBody>
                  <a:tcPr marT="45697" marB="45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r>
                        <a:rPr lang="fr-CA" sz="1800"/>
                        <a:t>SHA1 </a:t>
                      </a:r>
                    </a:p>
                  </a:txBody>
                  <a:tcPr marT="45697" marB="45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CA" sz="1800">
                          <a:effectLst/>
                        </a:rPr>
                        <a:t>63,000,000,000 </a:t>
                      </a:r>
                    </a:p>
                  </a:txBody>
                  <a:tcPr marT="45697" marB="45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r>
                        <a:rPr lang="fr-CA" sz="1800"/>
                        <a:t>SHA512Crypt </a:t>
                      </a:r>
                    </a:p>
                  </a:txBody>
                  <a:tcPr marT="45697" marB="45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CA" sz="1800">
                          <a:effectLst/>
                        </a:rPr>
                        <a:t>364,000 </a:t>
                      </a:r>
                    </a:p>
                  </a:txBody>
                  <a:tcPr marT="45697" marB="45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r>
                        <a:rPr lang="fr-CA" sz="1800"/>
                        <a:t>Bcrypt </a:t>
                      </a:r>
                    </a:p>
                  </a:txBody>
                  <a:tcPr marT="45697" marB="45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CA" sz="1800" dirty="0">
                          <a:effectLst/>
                        </a:rPr>
                        <a:t>71,000 </a:t>
                      </a:r>
                    </a:p>
                  </a:txBody>
                  <a:tcPr marT="45697" marB="45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3330" name="Rectangle 3">
            <a:extLst>
              <a:ext uri="{FF2B5EF4-FFF2-40B4-BE49-F238E27FC236}">
                <a16:creationId xmlns:a16="http://schemas.microsoft.com/office/drawing/2014/main" id="{88375E99-C5AC-2ED4-4C20-FAA52DE2CE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39322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br>
              <a:rPr lang="en-US" altLang="fr-FR"/>
            </a:br>
            <a:endParaRPr lang="en-US" altLang="fr-FR"/>
          </a:p>
        </p:txBody>
      </p:sp>
      <p:sp>
        <p:nvSpPr>
          <p:cNvPr id="13331" name="ZoneTexte 9">
            <a:extLst>
              <a:ext uri="{FF2B5EF4-FFF2-40B4-BE49-F238E27FC236}">
                <a16:creationId xmlns:a16="http://schemas.microsoft.com/office/drawing/2014/main" id="{E1060830-DB16-E654-6D34-21C1D51D9F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6308725"/>
            <a:ext cx="803751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200"/>
              <a:t>http://chargen.matasano.com/chargen/2015/3/26/enough-with-the-salts-updates-on-secure-password-schemes.html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4BC85302-64ED-D071-C632-2076B3D5D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fr-FR"/>
              <a:t>Dictionary attack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905EA-B57A-FA81-4F02-3EF98C553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fr-CA" dirty="0"/>
              <a:t>Similaire au « brute force </a:t>
            </a:r>
            <a:r>
              <a:rPr lang="fr-CA" dirty="0" err="1"/>
              <a:t>attack</a:t>
            </a:r>
            <a:r>
              <a:rPr lang="fr-CA" dirty="0"/>
              <a:t> », mais utilise seulement les valeurs les plus susceptible de réussir.</a:t>
            </a:r>
          </a:p>
          <a:p>
            <a:pPr lvl="1">
              <a:defRPr/>
            </a:pPr>
            <a:r>
              <a:rPr lang="fr-CA" dirty="0"/>
              <a:t>Exemple : Utiliser un dictionnaire de </a:t>
            </a:r>
            <a:r>
              <a:rPr lang="fr-CA"/>
              <a:t>valeurs contenant des mots </a:t>
            </a:r>
            <a:r>
              <a:rPr lang="fr-CA" dirty="0"/>
              <a:t>de passe </a:t>
            </a:r>
            <a:r>
              <a:rPr lang="fr-CA"/>
              <a:t>fréquemment utilisés.</a:t>
            </a:r>
            <a:endParaRPr lang="fr-CA" dirty="0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2A0F287B-E1BD-C215-0329-5259BB223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0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Arial" panose="020B0604020202020204" pitchFamily="34" charset="0"/>
              <a:buChar char="○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D89A4"/>
              </a:buClr>
              <a:buSzPct val="9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BA0F3FB-E710-4FEA-924F-43D188E167EA}" type="slidenum">
              <a:rPr lang="en-CA" altLang="fr-FR" sz="1000">
                <a:solidFill>
                  <a:srgbClr val="292929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CA" altLang="fr-FR" sz="1000">
              <a:solidFill>
                <a:srgbClr val="292929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E9F64C0D-1E9E-113C-7541-603FB67DF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fr-FR"/>
              <a:t>SQL injection</a:t>
            </a:r>
            <a:endParaRPr lang="en-US" alt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F0413-AEEA-7D52-1120-AE8E5E709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57313"/>
            <a:ext cx="9001125" cy="4525962"/>
          </a:xfrm>
        </p:spPr>
        <p:txBody>
          <a:bodyPr/>
          <a:lstStyle/>
          <a:p>
            <a:pPr>
              <a:defRPr/>
            </a:pPr>
            <a:r>
              <a:rPr lang="fr-CA" sz="2400" dirty="0"/>
              <a:t>Insérer des requêtes SQL sur un site Web mal programmé.</a:t>
            </a:r>
          </a:p>
          <a:p>
            <a:pPr lvl="1">
              <a:defRPr/>
            </a:pPr>
            <a:r>
              <a:rPr lang="fr-CA" sz="2200" u="sng" dirty="0"/>
              <a:t>Exemple : </a:t>
            </a:r>
          </a:p>
          <a:p>
            <a:pPr lvl="1">
              <a:buFont typeface="Wingdings 2" panose="05020102010507070707" pitchFamily="18" charset="2"/>
              <a:buNone/>
              <a:defRPr/>
            </a:pPr>
            <a:r>
              <a:rPr lang="en-US" sz="1800" dirty="0"/>
              <a:t>$statement = "SELECT * FROM users WHERE name = ‘” .  $name . "';" </a:t>
            </a:r>
          </a:p>
          <a:p>
            <a:pPr lvl="1">
              <a:buFont typeface="Wingdings 2" panose="05020102010507070707" pitchFamily="18" charset="2"/>
              <a:buNone/>
              <a:defRPr/>
            </a:pPr>
            <a:r>
              <a:rPr lang="fr-CA" sz="1800" dirty="0"/>
              <a:t>Si $</a:t>
            </a:r>
            <a:r>
              <a:rPr lang="fr-CA" sz="1800" dirty="0" err="1"/>
              <a:t>name</a:t>
            </a:r>
            <a:r>
              <a:rPr lang="fr-CA" sz="1800" dirty="0"/>
              <a:t> = « </a:t>
            </a:r>
            <a:r>
              <a:rPr lang="en-US" sz="1800" b="1" dirty="0"/>
              <a:t>' OR ‘1'=‘1</a:t>
            </a:r>
            <a:r>
              <a:rPr lang="fr-CA" sz="1800" dirty="0"/>
              <a:t> »</a:t>
            </a:r>
            <a:endParaRPr lang="en-US" sz="1800" dirty="0"/>
          </a:p>
          <a:p>
            <a:pPr lvl="1">
              <a:buFont typeface="Wingdings 2" panose="05020102010507070707" pitchFamily="18" charset="2"/>
              <a:buNone/>
              <a:defRPr/>
            </a:pPr>
            <a:r>
              <a:rPr lang="en-US" sz="1800" dirty="0" err="1"/>
              <a:t>Résultat</a:t>
            </a:r>
            <a:r>
              <a:rPr lang="en-US" sz="1800" dirty="0"/>
              <a:t> : SELECT * FROM users WHERE name = '' OR ‘1'=‘1'; </a:t>
            </a:r>
          </a:p>
          <a:p>
            <a:pPr lvl="1">
              <a:buFont typeface="Wingdings 2" panose="05020102010507070707" pitchFamily="18" charset="2"/>
              <a:buNone/>
              <a:defRPr/>
            </a:pPr>
            <a:r>
              <a:rPr lang="fr-CA" sz="1800" dirty="0"/>
              <a:t>// On peut se connecter avec n’importe quel usager, on peut voir l’informations de</a:t>
            </a:r>
          </a:p>
          <a:p>
            <a:pPr lvl="1">
              <a:buFont typeface="Wingdings 2" panose="05020102010507070707" pitchFamily="18" charset="2"/>
              <a:buNone/>
              <a:defRPr/>
            </a:pPr>
            <a:r>
              <a:rPr lang="fr-CA" sz="1800" dirty="0"/>
              <a:t>   chaque membre…</a:t>
            </a:r>
            <a:endParaRPr lang="fr-CA" sz="2000" dirty="0"/>
          </a:p>
          <a:p>
            <a:pPr lvl="1">
              <a:defRPr/>
            </a:pPr>
            <a:r>
              <a:rPr lang="fr-CA" sz="2200" u="sng" dirty="0"/>
              <a:t>Exemple 2: </a:t>
            </a:r>
          </a:p>
          <a:p>
            <a:pPr lvl="1">
              <a:buFont typeface="Wingdings 2" panose="05020102010507070707" pitchFamily="18" charset="2"/>
              <a:buNone/>
              <a:defRPr/>
            </a:pPr>
            <a:r>
              <a:rPr lang="en-US" sz="1800" dirty="0"/>
              <a:t>$statement = "SELECT * FROM users WHERE name = ‘” .  $name . "';" </a:t>
            </a:r>
          </a:p>
          <a:p>
            <a:pPr lvl="1">
              <a:buFont typeface="Wingdings 2" panose="05020102010507070707" pitchFamily="18" charset="2"/>
              <a:buNone/>
              <a:defRPr/>
            </a:pPr>
            <a:r>
              <a:rPr lang="fr-CA" sz="1800" dirty="0"/>
              <a:t>Si $</a:t>
            </a:r>
            <a:r>
              <a:rPr lang="fr-CA" sz="1800" dirty="0" err="1"/>
              <a:t>name</a:t>
            </a:r>
            <a:r>
              <a:rPr lang="fr-CA" sz="1800" dirty="0"/>
              <a:t> = « </a:t>
            </a:r>
            <a:r>
              <a:rPr lang="en-US" sz="1800" b="1" dirty="0"/>
              <a:t>';DELETE FROM users</a:t>
            </a:r>
            <a:r>
              <a:rPr lang="fr-CA" sz="1800" dirty="0"/>
              <a:t> »</a:t>
            </a:r>
            <a:endParaRPr lang="en-US" sz="1800" dirty="0"/>
          </a:p>
          <a:p>
            <a:pPr lvl="1">
              <a:buFont typeface="Wingdings 2" panose="05020102010507070707" pitchFamily="18" charset="2"/>
              <a:buNone/>
              <a:defRPr/>
            </a:pPr>
            <a:r>
              <a:rPr lang="en-US" sz="1800" dirty="0" err="1"/>
              <a:t>Résultat</a:t>
            </a:r>
            <a:r>
              <a:rPr lang="en-US" sz="1800" dirty="0"/>
              <a:t> : SELECT * FROM users WHERE name = '';DELETE FROM USERS; </a:t>
            </a:r>
          </a:p>
          <a:p>
            <a:pPr lvl="1">
              <a:buFont typeface="Wingdings 2" panose="05020102010507070707" pitchFamily="18" charset="2"/>
              <a:buNone/>
              <a:defRPr/>
            </a:pPr>
            <a:r>
              <a:rPr lang="en-US" sz="1800" dirty="0"/>
              <a:t>// adieu les </a:t>
            </a:r>
            <a:r>
              <a:rPr lang="en-US" sz="1800" dirty="0" err="1"/>
              <a:t>données</a:t>
            </a:r>
            <a:r>
              <a:rPr lang="en-US" sz="1800" dirty="0"/>
              <a:t> !!!</a:t>
            </a:r>
          </a:p>
          <a:p>
            <a:pPr lvl="1">
              <a:buFont typeface="Wingdings 2" panose="05020102010507070707" pitchFamily="18" charset="2"/>
              <a:buNone/>
              <a:defRPr/>
            </a:pPr>
            <a:endParaRPr lang="fr-CA" sz="2000" dirty="0"/>
          </a:p>
          <a:p>
            <a:pPr>
              <a:defRPr/>
            </a:pPr>
            <a:r>
              <a:rPr lang="fr-CA" sz="2400" dirty="0"/>
              <a:t>Pour se protéger, utiliser les </a:t>
            </a:r>
            <a:r>
              <a:rPr lang="fr-CA" sz="2400" dirty="0" err="1"/>
              <a:t>prepared</a:t>
            </a:r>
            <a:r>
              <a:rPr lang="fr-CA" sz="2400" dirty="0"/>
              <a:t> </a:t>
            </a:r>
            <a:r>
              <a:rPr lang="fr-CA" sz="2400" dirty="0" err="1"/>
              <a:t>statement</a:t>
            </a:r>
            <a:r>
              <a:rPr lang="fr-CA" sz="2400" dirty="0"/>
              <a:t> et le mécanisme de « </a:t>
            </a:r>
            <a:r>
              <a:rPr lang="fr-CA" sz="2400" dirty="0" err="1"/>
              <a:t>binding</a:t>
            </a:r>
            <a:r>
              <a:rPr lang="fr-CA" sz="2400" dirty="0"/>
              <a:t> ».</a:t>
            </a:r>
            <a:endParaRPr lang="en-US" sz="2400" dirty="0"/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03061E9E-6009-A5CF-6A2D-BEC23332D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0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Arial" panose="020B0604020202020204" pitchFamily="34" charset="0"/>
              <a:buChar char="○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D89A4"/>
              </a:buClr>
              <a:buSzPct val="9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0EBFAAD-80FE-4F41-B632-E4D585D717C6}" type="slidenum">
              <a:rPr lang="en-CA" altLang="fr-FR" sz="1000">
                <a:solidFill>
                  <a:srgbClr val="292929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CA" altLang="fr-FR" sz="1000">
              <a:solidFill>
                <a:srgbClr val="292929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E6E7EB20-B060-CD65-E60D-D174248D7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fr-FR"/>
              <a:t>Clickjacking</a:t>
            </a:r>
            <a:endParaRPr lang="en-US" alt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1B3DE-8D33-8D91-5ADB-F51C380B51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0" y="1500188"/>
            <a:ext cx="8858250" cy="4525962"/>
          </a:xfrm>
        </p:spPr>
        <p:txBody>
          <a:bodyPr/>
          <a:lstStyle/>
          <a:p>
            <a:pPr>
              <a:defRPr/>
            </a:pPr>
            <a:r>
              <a:rPr lang="fr-CA" dirty="0"/>
              <a:t>Inciter les usagers à faire des opérations ou à divulguer des informations à leur insu et en prétendant être un site Web de tout autre nature.</a:t>
            </a:r>
          </a:p>
          <a:p>
            <a:pPr lvl="1">
              <a:defRPr/>
            </a:pPr>
            <a:r>
              <a:rPr lang="fr-CA" sz="2000" dirty="0"/>
              <a:t>Exemple, un jeu en JavaScript (comme le « How </a:t>
            </a:r>
            <a:r>
              <a:rPr lang="fr-CA" sz="2000" dirty="0" err="1"/>
              <a:t>fast</a:t>
            </a:r>
            <a:r>
              <a:rPr lang="fr-CA" sz="2000" dirty="0"/>
              <a:t> </a:t>
            </a:r>
            <a:r>
              <a:rPr lang="fr-CA" sz="2000" dirty="0" err="1"/>
              <a:t>can</a:t>
            </a:r>
            <a:r>
              <a:rPr lang="fr-CA" sz="2000" dirty="0"/>
              <a:t> </a:t>
            </a:r>
            <a:r>
              <a:rPr lang="fr-CA" sz="2000" dirty="0" err="1"/>
              <a:t>you</a:t>
            </a:r>
            <a:r>
              <a:rPr lang="fr-CA" sz="2000" dirty="0"/>
              <a:t> click »), mais en vérité, l’oiseau apparait à des endroits prédéfinis et lorsque l’usager clique dessus, il clique en vérité sur un bouton d’un autre site Web</a:t>
            </a:r>
          </a:p>
          <a:p>
            <a:pPr>
              <a:defRPr/>
            </a:pPr>
            <a:r>
              <a:rPr lang="fr-CA" dirty="0"/>
              <a:t>Pour se protéger : </a:t>
            </a:r>
            <a:r>
              <a:rPr lang="fr-CA" dirty="0" err="1"/>
              <a:t>Framebusting</a:t>
            </a:r>
            <a:r>
              <a:rPr lang="fr-CA" dirty="0"/>
              <a:t>. Comme le </a:t>
            </a:r>
            <a:r>
              <a:rPr lang="fr-CA" dirty="0" err="1"/>
              <a:t>clickjacking</a:t>
            </a:r>
            <a:r>
              <a:rPr lang="fr-CA" dirty="0"/>
              <a:t> utilise les &lt;</a:t>
            </a:r>
            <a:r>
              <a:rPr lang="fr-CA" dirty="0" err="1"/>
              <a:t>iframe</a:t>
            </a:r>
            <a:r>
              <a:rPr lang="fr-CA" dirty="0"/>
              <a:t>&gt;, on peut utiliser le </a:t>
            </a:r>
            <a:r>
              <a:rPr lang="fr-CA"/>
              <a:t>code :</a:t>
            </a:r>
            <a:endParaRPr lang="fr-CA" dirty="0"/>
          </a:p>
          <a:p>
            <a:pPr lvl="1">
              <a:defRPr/>
            </a:pPr>
            <a:r>
              <a:rPr lang="en-US" sz="1600" dirty="0"/>
              <a:t>&lt;script type="text/</a:t>
            </a:r>
            <a:r>
              <a:rPr lang="en-US" sz="1600" dirty="0" err="1"/>
              <a:t>javascript</a:t>
            </a:r>
            <a:r>
              <a:rPr lang="en-US" sz="1600" dirty="0"/>
              <a:t>"&gt;</a:t>
            </a:r>
          </a:p>
          <a:p>
            <a:pPr lvl="2">
              <a:buFont typeface="Arial" charset="0"/>
              <a:buNone/>
              <a:defRPr/>
            </a:pPr>
            <a:r>
              <a:rPr lang="en-US" sz="1400" dirty="0"/>
              <a:t>	if (top != self) </a:t>
            </a:r>
            <a:r>
              <a:rPr lang="en-US" sz="1400" dirty="0" err="1"/>
              <a:t>top.location.replace</a:t>
            </a:r>
            <a:r>
              <a:rPr lang="en-US" sz="1400" dirty="0"/>
              <a:t>(</a:t>
            </a:r>
            <a:r>
              <a:rPr lang="en-US" sz="1400" dirty="0" err="1"/>
              <a:t>self.location.href</a:t>
            </a:r>
            <a:r>
              <a:rPr lang="en-US" sz="1400" dirty="0"/>
              <a:t>); </a:t>
            </a:r>
          </a:p>
          <a:p>
            <a:pPr lvl="2">
              <a:buFont typeface="Arial" charset="0"/>
              <a:buNone/>
              <a:defRPr/>
            </a:pPr>
            <a:r>
              <a:rPr lang="en-US" sz="1400" dirty="0"/>
              <a:t>&lt;/script&gt; </a:t>
            </a:r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3DC44E0E-2E42-66F0-7303-C9BD1DD3E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0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Arial" panose="020B0604020202020204" pitchFamily="34" charset="0"/>
              <a:buChar char="○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D89A4"/>
              </a:buClr>
              <a:buSzPct val="9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1EAF72F-8AC9-4A49-8839-62C970C05CA7}" type="slidenum">
              <a:rPr lang="en-CA" altLang="fr-FR" sz="1000">
                <a:solidFill>
                  <a:srgbClr val="292929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CA" altLang="fr-FR" sz="1000">
              <a:solidFill>
                <a:srgbClr val="292929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BF2764B3-24DB-20C5-66C9-210D2F00D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fr-FR"/>
              <a:t>Cross Site Scripting (XSS)</a:t>
            </a:r>
            <a:endParaRPr lang="en-US" alt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D12DC-5DB6-16F3-5E50-C7EC844EA6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313" y="1403350"/>
            <a:ext cx="8929687" cy="4525963"/>
          </a:xfrm>
        </p:spPr>
        <p:txBody>
          <a:bodyPr/>
          <a:lstStyle/>
          <a:p>
            <a:pPr>
              <a:defRPr/>
            </a:pPr>
            <a:r>
              <a:rPr lang="fr-CA" dirty="0"/>
              <a:t>Permet à un usager avec de mauvaises intentions d’insérer du JavaScript (ou tout script client) sur une page Web qui, lorsque visionnée par un autre utilisateur, sera exécuté.</a:t>
            </a:r>
          </a:p>
          <a:p>
            <a:pPr lvl="1">
              <a:defRPr/>
            </a:pPr>
            <a:r>
              <a:rPr lang="fr-CA" sz="2200" dirty="0"/>
              <a:t>Exemple: l’usager 1 est sur un forum de discussion et écrit comme message :</a:t>
            </a:r>
          </a:p>
          <a:p>
            <a:pPr lvl="2">
              <a:buFont typeface="Arial" charset="0"/>
              <a:buNone/>
              <a:defRPr/>
            </a:pPr>
            <a:r>
              <a:rPr lang="fr-CA" sz="1600" dirty="0"/>
              <a:t>&lt;script type=‘</a:t>
            </a:r>
            <a:r>
              <a:rPr lang="fr-CA" sz="1600" dirty="0" err="1"/>
              <a:t>text</a:t>
            </a:r>
            <a:r>
              <a:rPr lang="fr-CA" sz="1600" dirty="0"/>
              <a:t>/</a:t>
            </a:r>
            <a:r>
              <a:rPr lang="fr-CA" sz="1600" dirty="0" err="1"/>
              <a:t>javascript</a:t>
            </a:r>
            <a:r>
              <a:rPr lang="fr-CA" sz="1600" dirty="0"/>
              <a:t>’&gt;</a:t>
            </a:r>
            <a:r>
              <a:rPr lang="fr-CA" sz="1600" dirty="0" err="1"/>
              <a:t>window.location</a:t>
            </a:r>
            <a:r>
              <a:rPr lang="fr-CA" sz="1600" dirty="0"/>
              <a:t>="http://www.mauvaissite.com"&lt;/script&gt;</a:t>
            </a:r>
          </a:p>
          <a:p>
            <a:pPr lvl="1">
              <a:buFont typeface="Wingdings 2" panose="05020102010507070707" pitchFamily="18" charset="2"/>
              <a:buNone/>
              <a:defRPr/>
            </a:pPr>
            <a:r>
              <a:rPr lang="fr-CA" dirty="0"/>
              <a:t>	</a:t>
            </a:r>
            <a:r>
              <a:rPr lang="fr-CA" sz="2200" dirty="0"/>
              <a:t>L’usager 2 arrive sur le forum, le JavaScript de l’usager 1 est exécuté et l’usager est redirigé vers un autre site</a:t>
            </a:r>
          </a:p>
          <a:p>
            <a:pPr>
              <a:defRPr/>
            </a:pPr>
            <a:r>
              <a:rPr lang="fr-CA" dirty="0"/>
              <a:t>Pour se protéger, il faut filtrer les balises HTML, CSS et JS, ou les « </a:t>
            </a:r>
            <a:r>
              <a:rPr lang="fr-CA" dirty="0" err="1"/>
              <a:t>escapés</a:t>
            </a:r>
            <a:r>
              <a:rPr lang="fr-CA" dirty="0"/>
              <a:t> ».</a:t>
            </a:r>
          </a:p>
          <a:p>
            <a:pPr>
              <a:defRPr/>
            </a:pPr>
            <a:r>
              <a:rPr lang="fr-CA" dirty="0"/>
              <a:t>À voir : </a:t>
            </a:r>
            <a:r>
              <a:rPr lang="en-US" sz="1400" dirty="0">
                <a:hlinkClick r:id="rId2"/>
              </a:rPr>
              <a:t>http://www.virtualforge.de/vmovie/xss_lesson_1/xss_selling_platform_v1.0.html</a:t>
            </a:r>
            <a:endParaRPr lang="en-US" sz="1400" dirty="0"/>
          </a:p>
          <a:p>
            <a:pPr>
              <a:buFont typeface="Wingdings 2" panose="05020102010507070707" pitchFamily="18" charset="2"/>
              <a:buNone/>
              <a:defRPr/>
            </a:pPr>
            <a:endParaRPr lang="fr-CA" sz="1600" dirty="0"/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BEC78764-E5C4-A6A0-3B31-0A996A771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0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Arial" panose="020B0604020202020204" pitchFamily="34" charset="0"/>
              <a:buChar char="○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D89A4"/>
              </a:buClr>
              <a:buSzPct val="9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E5400D1-530E-4061-A07C-77AFC0645CD7}" type="slidenum">
              <a:rPr lang="en-CA" altLang="fr-FR" sz="1000">
                <a:solidFill>
                  <a:srgbClr val="292929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CA" altLang="fr-FR" sz="1000">
              <a:solidFill>
                <a:srgbClr val="292929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D5D585FD-98BB-7F92-8124-F194BE014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fr-FR"/>
              <a:t>Phishing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664E9-3262-AA42-67B2-642F18E09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anose="05020102010507070707" pitchFamily="18" charset="2"/>
              <a:buNone/>
              <a:defRPr/>
            </a:pPr>
            <a:r>
              <a:rPr lang="en-CA" dirty="0"/>
              <a:t>Concept : </a:t>
            </a:r>
          </a:p>
          <a:p>
            <a:pPr>
              <a:buFont typeface="Wingdings 2" panose="05020102010507070707" pitchFamily="18" charset="2"/>
              <a:buNone/>
              <a:defRPr/>
            </a:pPr>
            <a:r>
              <a:rPr lang="en-CA" sz="2000" dirty="0"/>
              <a:t>1- Faire un site Web </a:t>
            </a:r>
            <a:r>
              <a:rPr lang="en-CA" sz="2000" dirty="0" err="1"/>
              <a:t>ou</a:t>
            </a:r>
            <a:r>
              <a:rPr lang="en-CA" sz="2000" dirty="0"/>
              <a:t> un </a:t>
            </a:r>
          </a:p>
          <a:p>
            <a:pPr>
              <a:buFont typeface="Wingdings 2" panose="05020102010507070707" pitchFamily="18" charset="2"/>
              <a:buNone/>
              <a:defRPr/>
            </a:pPr>
            <a:r>
              <a:rPr lang="en-CA" sz="2000" dirty="0"/>
              <a:t>    </a:t>
            </a:r>
            <a:r>
              <a:rPr lang="en-CA" sz="2000" dirty="0" err="1"/>
              <a:t>courriel</a:t>
            </a:r>
            <a:r>
              <a:rPr lang="en-CA" sz="2000" dirty="0"/>
              <a:t> avec </a:t>
            </a:r>
            <a:r>
              <a:rPr lang="en-CA" sz="2000" dirty="0" err="1"/>
              <a:t>l’apparence</a:t>
            </a:r>
            <a:endParaRPr lang="en-CA" sz="2000" dirty="0"/>
          </a:p>
          <a:p>
            <a:pPr>
              <a:buFont typeface="Wingdings 2" panose="05020102010507070707" pitchFamily="18" charset="2"/>
              <a:buNone/>
              <a:defRPr/>
            </a:pPr>
            <a:r>
              <a:rPr lang="en-CA" sz="2000" dirty="0"/>
              <a:t>    d’un site Web </a:t>
            </a:r>
            <a:r>
              <a:rPr lang="en-CA" sz="2000" dirty="0" err="1"/>
              <a:t>légitime</a:t>
            </a:r>
            <a:endParaRPr lang="en-CA" sz="2000" dirty="0"/>
          </a:p>
          <a:p>
            <a:pPr>
              <a:buFont typeface="Wingdings 2" panose="05020102010507070707" pitchFamily="18" charset="2"/>
              <a:buNone/>
              <a:defRPr/>
            </a:pPr>
            <a:r>
              <a:rPr lang="en-CA" sz="2000" dirty="0"/>
              <a:t>2- Demander des </a:t>
            </a:r>
          </a:p>
          <a:p>
            <a:pPr>
              <a:buFont typeface="Wingdings 2" panose="05020102010507070707" pitchFamily="18" charset="2"/>
              <a:buNone/>
              <a:defRPr/>
            </a:pPr>
            <a:r>
              <a:rPr lang="en-CA" sz="2000" dirty="0"/>
              <a:t>    </a:t>
            </a:r>
            <a:r>
              <a:rPr lang="en-CA" sz="2000" dirty="0" err="1"/>
              <a:t>informations</a:t>
            </a:r>
            <a:r>
              <a:rPr lang="en-CA" sz="2000" dirty="0"/>
              <a:t> </a:t>
            </a:r>
            <a:r>
              <a:rPr lang="en-CA" sz="2000" dirty="0" err="1"/>
              <a:t>personnelles</a:t>
            </a:r>
            <a:endParaRPr lang="en-CA" sz="2000" dirty="0"/>
          </a:p>
          <a:p>
            <a:pPr>
              <a:buFont typeface="Wingdings 2" panose="05020102010507070707" pitchFamily="18" charset="2"/>
              <a:buNone/>
              <a:defRPr/>
            </a:pPr>
            <a:r>
              <a:rPr lang="en-CA" sz="2000" dirty="0"/>
              <a:t>    au </a:t>
            </a:r>
            <a:r>
              <a:rPr lang="en-CA" sz="2000" dirty="0" err="1"/>
              <a:t>lecteur</a:t>
            </a:r>
            <a:endParaRPr lang="en-CA" sz="2000" dirty="0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ED1F09D4-9103-8FD4-98E3-A4A6CB6CE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0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Arial" panose="020B0604020202020204" pitchFamily="34" charset="0"/>
              <a:buChar char="○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D89A4"/>
              </a:buClr>
              <a:buSzPct val="9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8560"/>
              </a:buClr>
              <a:buSzPct val="100000"/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5BF1F74-607F-4735-AB0A-466629CF9390}" type="slidenum">
              <a:rPr lang="en-CA" altLang="fr-FR" sz="1000">
                <a:solidFill>
                  <a:srgbClr val="292929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CA" altLang="fr-FR" sz="1000">
              <a:solidFill>
                <a:srgbClr val="292929"/>
              </a:solidFill>
            </a:endParaRPr>
          </a:p>
        </p:txBody>
      </p:sp>
      <p:pic>
        <p:nvPicPr>
          <p:cNvPr id="18437" name="Picture 2" descr="C:\Users\Ftheriault\Desktop\paypal_phishing_aplus_net.jpg">
            <a:extLst>
              <a:ext uri="{FF2B5EF4-FFF2-40B4-BE49-F238E27FC236}">
                <a16:creationId xmlns:a16="http://schemas.microsoft.com/office/drawing/2014/main" id="{6CCDD4D8-52C7-F6BB-409C-3A46148102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1341438"/>
            <a:ext cx="5060950" cy="486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Custom 1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363432"/>
      </a:hlink>
      <a:folHlink>
        <a:srgbClr val="363432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1964</TotalTime>
  <Words>945</Words>
  <Application>Microsoft Office PowerPoint</Application>
  <PresentationFormat>Affichage à l'écran (4:3)</PresentationFormat>
  <Paragraphs>95</Paragraphs>
  <Slides>11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8" baseType="lpstr">
      <vt:lpstr>Arial</vt:lpstr>
      <vt:lpstr>Franklin Gothic Book</vt:lpstr>
      <vt:lpstr>Wingdings 2</vt:lpstr>
      <vt:lpstr>Calibri</vt:lpstr>
      <vt:lpstr>Times New Roman</vt:lpstr>
      <vt:lpstr>Courier New</vt:lpstr>
      <vt:lpstr>Technic</vt:lpstr>
      <vt:lpstr>Sécurité</vt:lpstr>
      <vt:lpstr>(Distributed) Denial of service</vt:lpstr>
      <vt:lpstr>Brute force attack</vt:lpstr>
      <vt:lpstr>Brute force attack (à l’extrême)</vt:lpstr>
      <vt:lpstr>Dictionary attack</vt:lpstr>
      <vt:lpstr>SQL injection</vt:lpstr>
      <vt:lpstr>Clickjacking</vt:lpstr>
      <vt:lpstr>Cross Site Scripting (XSS)</vt:lpstr>
      <vt:lpstr>Phishing</vt:lpstr>
      <vt:lpstr>La protection des serveurs</vt:lpstr>
      <vt:lpstr>File upload vulnerability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</dc:title>
  <dc:creator>Fred</dc:creator>
  <cp:lastModifiedBy>Thériault Frédéric</cp:lastModifiedBy>
  <cp:revision>465</cp:revision>
  <dcterms:created xsi:type="dcterms:W3CDTF">2009-07-16T01:48:16Z</dcterms:created>
  <dcterms:modified xsi:type="dcterms:W3CDTF">2025-03-19T12:12:21Z</dcterms:modified>
</cp:coreProperties>
</file>