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1"/>
  </p:notesMasterIdLst>
  <p:handoutMasterIdLst>
    <p:handoutMasterId r:id="rId132"/>
  </p:handoutMasterIdLst>
  <p:sldIdLst>
    <p:sldId id="256" r:id="rId2"/>
    <p:sldId id="273" r:id="rId3"/>
    <p:sldId id="274" r:id="rId4"/>
    <p:sldId id="361" r:id="rId5"/>
    <p:sldId id="362" r:id="rId6"/>
    <p:sldId id="363" r:id="rId7"/>
    <p:sldId id="364" r:id="rId8"/>
    <p:sldId id="365" r:id="rId9"/>
    <p:sldId id="368" r:id="rId10"/>
    <p:sldId id="369" r:id="rId11"/>
    <p:sldId id="370" r:id="rId12"/>
    <p:sldId id="371" r:id="rId13"/>
    <p:sldId id="372" r:id="rId14"/>
    <p:sldId id="464" r:id="rId15"/>
    <p:sldId id="463"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67" r:id="rId30"/>
    <p:sldId id="387" r:id="rId31"/>
    <p:sldId id="386" r:id="rId32"/>
    <p:sldId id="388" r:id="rId33"/>
    <p:sldId id="389" r:id="rId34"/>
    <p:sldId id="390" r:id="rId35"/>
    <p:sldId id="391" r:id="rId36"/>
    <p:sldId id="473" r:id="rId37"/>
    <p:sldId id="395" r:id="rId38"/>
    <p:sldId id="396" r:id="rId39"/>
    <p:sldId id="397" r:id="rId40"/>
    <p:sldId id="490" r:id="rId41"/>
    <p:sldId id="492" r:id="rId42"/>
    <p:sldId id="494" r:id="rId43"/>
    <p:sldId id="493" r:id="rId44"/>
    <p:sldId id="495" r:id="rId45"/>
    <p:sldId id="496" r:id="rId46"/>
    <p:sldId id="497" r:id="rId47"/>
    <p:sldId id="499" r:id="rId48"/>
    <p:sldId id="501" r:id="rId49"/>
    <p:sldId id="498" r:id="rId50"/>
    <p:sldId id="500" r:id="rId51"/>
    <p:sldId id="503" r:id="rId52"/>
    <p:sldId id="504" r:id="rId53"/>
    <p:sldId id="505" r:id="rId54"/>
    <p:sldId id="506" r:id="rId55"/>
    <p:sldId id="507" r:id="rId56"/>
    <p:sldId id="508" r:id="rId57"/>
    <p:sldId id="509" r:id="rId58"/>
    <p:sldId id="510" r:id="rId59"/>
    <p:sldId id="511" r:id="rId60"/>
    <p:sldId id="512" r:id="rId61"/>
    <p:sldId id="513" r:id="rId62"/>
    <p:sldId id="514" r:id="rId63"/>
    <p:sldId id="515" r:id="rId64"/>
    <p:sldId id="491" r:id="rId65"/>
    <p:sldId id="453" r:id="rId66"/>
    <p:sldId id="393" r:id="rId67"/>
    <p:sldId id="394" r:id="rId68"/>
    <p:sldId id="474" r:id="rId69"/>
    <p:sldId id="475" r:id="rId70"/>
    <p:sldId id="476" r:id="rId71"/>
    <p:sldId id="477" r:id="rId72"/>
    <p:sldId id="478" r:id="rId73"/>
    <p:sldId id="479" r:id="rId74"/>
    <p:sldId id="480" r:id="rId75"/>
    <p:sldId id="481" r:id="rId76"/>
    <p:sldId id="484" r:id="rId77"/>
    <p:sldId id="485" r:id="rId78"/>
    <p:sldId id="486" r:id="rId79"/>
    <p:sldId id="487" r:id="rId80"/>
    <p:sldId id="488" r:id="rId81"/>
    <p:sldId id="489" r:id="rId82"/>
    <p:sldId id="482" r:id="rId83"/>
    <p:sldId id="398" r:id="rId84"/>
    <p:sldId id="399" r:id="rId85"/>
    <p:sldId id="400" r:id="rId86"/>
    <p:sldId id="401" r:id="rId87"/>
    <p:sldId id="402" r:id="rId88"/>
    <p:sldId id="403" r:id="rId89"/>
    <p:sldId id="462" r:id="rId90"/>
    <p:sldId id="404" r:id="rId91"/>
    <p:sldId id="466" r:id="rId92"/>
    <p:sldId id="467" r:id="rId93"/>
    <p:sldId id="465" r:id="rId94"/>
    <p:sldId id="406" r:id="rId95"/>
    <p:sldId id="407" r:id="rId96"/>
    <p:sldId id="408" r:id="rId97"/>
    <p:sldId id="412" r:id="rId98"/>
    <p:sldId id="413" r:id="rId99"/>
    <p:sldId id="414" r:id="rId100"/>
    <p:sldId id="415" r:id="rId101"/>
    <p:sldId id="444" r:id="rId102"/>
    <p:sldId id="469" r:id="rId103"/>
    <p:sldId id="410" r:id="rId104"/>
    <p:sldId id="411" r:id="rId105"/>
    <p:sldId id="409" r:id="rId106"/>
    <p:sldId id="416" r:id="rId107"/>
    <p:sldId id="417" r:id="rId108"/>
    <p:sldId id="418" r:id="rId109"/>
    <p:sldId id="419" r:id="rId110"/>
    <p:sldId id="420" r:id="rId111"/>
    <p:sldId id="421" r:id="rId112"/>
    <p:sldId id="468" r:id="rId113"/>
    <p:sldId id="470" r:id="rId114"/>
    <p:sldId id="439" r:id="rId115"/>
    <p:sldId id="440" r:id="rId116"/>
    <p:sldId id="441" r:id="rId117"/>
    <p:sldId id="442" r:id="rId118"/>
    <p:sldId id="445" r:id="rId119"/>
    <p:sldId id="446" r:id="rId120"/>
    <p:sldId id="447" r:id="rId121"/>
    <p:sldId id="448" r:id="rId122"/>
    <p:sldId id="449" r:id="rId123"/>
    <p:sldId id="454" r:id="rId124"/>
    <p:sldId id="455" r:id="rId125"/>
    <p:sldId id="456" r:id="rId126"/>
    <p:sldId id="457" r:id="rId127"/>
    <p:sldId id="458" r:id="rId128"/>
    <p:sldId id="450" r:id="rId129"/>
    <p:sldId id="459" r:id="rId130"/>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27" autoAdjust="0"/>
  </p:normalViewPr>
  <p:slideViewPr>
    <p:cSldViewPr showGuides="1">
      <p:cViewPr varScale="1">
        <p:scale>
          <a:sx n="74" d="100"/>
          <a:sy n="74" d="100"/>
        </p:scale>
        <p:origin x="1042" y="77"/>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6" d="100"/>
          <a:sy n="86" d="100"/>
        </p:scale>
        <p:origin x="38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A761C43-90B0-443C-86EC-3C0DD5DA01AA}" type="datetime1">
              <a:rPr lang="fr-FR" smtClean="0"/>
              <a:t>30/01/2026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fr-FR" smtClean="0"/>
              <a:t>‹N°›</a:t>
            </a:fld>
            <a:endParaRPr lang="fr-FR"/>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fr-FR" noProof="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F69C82B5-293F-43D8-BDBA-2AB8C5A97E24}" type="datetime1">
              <a:rPr lang="fr-FR" noProof="0" smtClean="0"/>
              <a:t>30/01/2026</a:t>
            </a:fld>
            <a:endParaRPr lang="fr-FR" noProof="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fr-FR" noProof="0" smtClean="0"/>
              <a:pPr/>
              <a:t>‹N°›</a:t>
            </a:fld>
            <a:endParaRPr lang="fr-FR" noProof="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a:t>
            </a:fld>
            <a:endParaRPr lang="fr-FR"/>
          </a:p>
        </p:txBody>
      </p:sp>
    </p:spTree>
    <p:extLst>
      <p:ext uri="{BB962C8B-B14F-4D97-AF65-F5344CB8AC3E}">
        <p14:creationId xmlns:p14="http://schemas.microsoft.com/office/powerpoint/2010/main" val="310636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a:t>
            </a:fld>
            <a:endParaRPr lang="fr-FR" noProof="0"/>
          </a:p>
        </p:txBody>
      </p:sp>
    </p:spTree>
    <p:extLst>
      <p:ext uri="{BB962C8B-B14F-4D97-AF65-F5344CB8AC3E}">
        <p14:creationId xmlns:p14="http://schemas.microsoft.com/office/powerpoint/2010/main" val="26012568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Très utile lorsqu’un conteneur a plusieurs éléments identiques ou semblables.</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100</a:t>
            </a:fld>
            <a:endParaRPr lang="fr-FR" noProof="0"/>
          </a:p>
        </p:txBody>
      </p:sp>
    </p:spTree>
    <p:extLst>
      <p:ext uri="{BB962C8B-B14F-4D97-AF65-F5344CB8AC3E}">
        <p14:creationId xmlns:p14="http://schemas.microsoft.com/office/powerpoint/2010/main" val="42787225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101</a:t>
            </a:fld>
            <a:endParaRPr lang="fr-FR" noProof="0"/>
          </a:p>
        </p:txBody>
      </p:sp>
    </p:spTree>
    <p:extLst>
      <p:ext uri="{BB962C8B-B14F-4D97-AF65-F5344CB8AC3E}">
        <p14:creationId xmlns:p14="http://schemas.microsoft.com/office/powerpoint/2010/main" val="15760866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102</a:t>
            </a:fld>
            <a:endParaRPr lang="fr-FR" noProof="0"/>
          </a:p>
        </p:txBody>
      </p:sp>
    </p:spTree>
    <p:extLst>
      <p:ext uri="{BB962C8B-B14F-4D97-AF65-F5344CB8AC3E}">
        <p14:creationId xmlns:p14="http://schemas.microsoft.com/office/powerpoint/2010/main" val="29547737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103</a:t>
            </a:fld>
            <a:endParaRPr lang="fr-FR"/>
          </a:p>
        </p:txBody>
      </p:sp>
    </p:spTree>
    <p:extLst>
      <p:ext uri="{BB962C8B-B14F-4D97-AF65-F5344CB8AC3E}">
        <p14:creationId xmlns:p14="http://schemas.microsoft.com/office/powerpoint/2010/main" val="191841790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104</a:t>
            </a:fld>
            <a:endParaRPr lang="fr-FR" noProof="0"/>
          </a:p>
        </p:txBody>
      </p:sp>
    </p:spTree>
    <p:extLst>
      <p:ext uri="{BB962C8B-B14F-4D97-AF65-F5344CB8AC3E}">
        <p14:creationId xmlns:p14="http://schemas.microsoft.com/office/powerpoint/2010/main" val="1309050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105</a:t>
            </a:fld>
            <a:endParaRPr lang="fr-FR" noProof="0"/>
          </a:p>
        </p:txBody>
      </p:sp>
    </p:spTree>
    <p:extLst>
      <p:ext uri="{BB962C8B-B14F-4D97-AF65-F5344CB8AC3E}">
        <p14:creationId xmlns:p14="http://schemas.microsoft.com/office/powerpoint/2010/main" val="1636861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106</a:t>
            </a:fld>
            <a:endParaRPr lang="fr-FR"/>
          </a:p>
        </p:txBody>
      </p:sp>
    </p:spTree>
    <p:extLst>
      <p:ext uri="{BB962C8B-B14F-4D97-AF65-F5344CB8AC3E}">
        <p14:creationId xmlns:p14="http://schemas.microsoft.com/office/powerpoint/2010/main" val="28976875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Les sections hero peuvent être réalisées de cette façon.</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107</a:t>
            </a:fld>
            <a:endParaRPr lang="fr-FR" noProof="0"/>
          </a:p>
        </p:txBody>
      </p:sp>
    </p:spTree>
    <p:extLst>
      <p:ext uri="{BB962C8B-B14F-4D97-AF65-F5344CB8AC3E}">
        <p14:creationId xmlns:p14="http://schemas.microsoft.com/office/powerpoint/2010/main" val="2289828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108</a:t>
            </a:fld>
            <a:endParaRPr lang="fr-FR" noProof="0"/>
          </a:p>
        </p:txBody>
      </p:sp>
    </p:spTree>
    <p:extLst>
      <p:ext uri="{BB962C8B-B14F-4D97-AF65-F5344CB8AC3E}">
        <p14:creationId xmlns:p14="http://schemas.microsoft.com/office/powerpoint/2010/main" val="33280446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109</a:t>
            </a:fld>
            <a:endParaRPr lang="fr-FR" noProof="0"/>
          </a:p>
        </p:txBody>
      </p:sp>
    </p:spTree>
    <p:extLst>
      <p:ext uri="{BB962C8B-B14F-4D97-AF65-F5344CB8AC3E}">
        <p14:creationId xmlns:p14="http://schemas.microsoft.com/office/powerpoint/2010/main" val="198570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a:t>
            </a:fld>
            <a:endParaRPr lang="fr-FR" noProof="0"/>
          </a:p>
        </p:txBody>
      </p:sp>
    </p:spTree>
    <p:extLst>
      <p:ext uri="{BB962C8B-B14F-4D97-AF65-F5344CB8AC3E}">
        <p14:creationId xmlns:p14="http://schemas.microsoft.com/office/powerpoint/2010/main" val="33092145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110</a:t>
            </a:fld>
            <a:endParaRPr lang="fr-FR" noProof="0"/>
          </a:p>
        </p:txBody>
      </p:sp>
    </p:spTree>
    <p:extLst>
      <p:ext uri="{BB962C8B-B14F-4D97-AF65-F5344CB8AC3E}">
        <p14:creationId xmlns:p14="http://schemas.microsoft.com/office/powerpoint/2010/main" val="38327422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111</a:t>
            </a:fld>
            <a:endParaRPr lang="fr-FR" noProof="0"/>
          </a:p>
        </p:txBody>
      </p:sp>
    </p:spTree>
    <p:extLst>
      <p:ext uri="{BB962C8B-B14F-4D97-AF65-F5344CB8AC3E}">
        <p14:creationId xmlns:p14="http://schemas.microsoft.com/office/powerpoint/2010/main" val="53230644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112</a:t>
            </a:fld>
            <a:endParaRPr lang="fr-FR" noProof="0"/>
          </a:p>
        </p:txBody>
      </p:sp>
    </p:spTree>
    <p:extLst>
      <p:ext uri="{BB962C8B-B14F-4D97-AF65-F5344CB8AC3E}">
        <p14:creationId xmlns:p14="http://schemas.microsoft.com/office/powerpoint/2010/main" val="185429650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113</a:t>
            </a:fld>
            <a:endParaRPr lang="fr-FR" noProof="0"/>
          </a:p>
        </p:txBody>
      </p:sp>
    </p:spTree>
    <p:extLst>
      <p:ext uri="{BB962C8B-B14F-4D97-AF65-F5344CB8AC3E}">
        <p14:creationId xmlns:p14="http://schemas.microsoft.com/office/powerpoint/2010/main" val="25927868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114</a:t>
            </a:fld>
            <a:endParaRPr lang="fr-FR"/>
          </a:p>
        </p:txBody>
      </p:sp>
    </p:spTree>
    <p:extLst>
      <p:ext uri="{BB962C8B-B14F-4D97-AF65-F5344CB8AC3E}">
        <p14:creationId xmlns:p14="http://schemas.microsoft.com/office/powerpoint/2010/main" val="3179875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115</a:t>
            </a:fld>
            <a:endParaRPr lang="fr-FR" noProof="0"/>
          </a:p>
        </p:txBody>
      </p:sp>
    </p:spTree>
    <p:extLst>
      <p:ext uri="{BB962C8B-B14F-4D97-AF65-F5344CB8AC3E}">
        <p14:creationId xmlns:p14="http://schemas.microsoft.com/office/powerpoint/2010/main" val="15369238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116</a:t>
            </a:fld>
            <a:endParaRPr lang="fr-FR" noProof="0"/>
          </a:p>
        </p:txBody>
      </p:sp>
    </p:spTree>
    <p:extLst>
      <p:ext uri="{BB962C8B-B14F-4D97-AF65-F5344CB8AC3E}">
        <p14:creationId xmlns:p14="http://schemas.microsoft.com/office/powerpoint/2010/main" val="27120585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117</a:t>
            </a:fld>
            <a:endParaRPr lang="fr-FR" noProof="0"/>
          </a:p>
        </p:txBody>
      </p:sp>
    </p:spTree>
    <p:extLst>
      <p:ext uri="{BB962C8B-B14F-4D97-AF65-F5344CB8AC3E}">
        <p14:creationId xmlns:p14="http://schemas.microsoft.com/office/powerpoint/2010/main" val="38321999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118</a:t>
            </a:fld>
            <a:endParaRPr lang="fr-FR"/>
          </a:p>
        </p:txBody>
      </p:sp>
    </p:spTree>
    <p:extLst>
      <p:ext uri="{BB962C8B-B14F-4D97-AF65-F5344CB8AC3E}">
        <p14:creationId xmlns:p14="http://schemas.microsoft.com/office/powerpoint/2010/main" val="236396686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119</a:t>
            </a:fld>
            <a:endParaRPr lang="fr-FR" noProof="0"/>
          </a:p>
        </p:txBody>
      </p:sp>
    </p:spTree>
    <p:extLst>
      <p:ext uri="{BB962C8B-B14F-4D97-AF65-F5344CB8AC3E}">
        <p14:creationId xmlns:p14="http://schemas.microsoft.com/office/powerpoint/2010/main" val="1841685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12</a:t>
            </a:fld>
            <a:endParaRPr lang="fr-FR" noProof="0"/>
          </a:p>
        </p:txBody>
      </p:sp>
    </p:spTree>
    <p:extLst>
      <p:ext uri="{BB962C8B-B14F-4D97-AF65-F5344CB8AC3E}">
        <p14:creationId xmlns:p14="http://schemas.microsoft.com/office/powerpoint/2010/main" val="38106555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120</a:t>
            </a:fld>
            <a:endParaRPr lang="fr-FR" noProof="0"/>
          </a:p>
        </p:txBody>
      </p:sp>
    </p:spTree>
    <p:extLst>
      <p:ext uri="{BB962C8B-B14F-4D97-AF65-F5344CB8AC3E}">
        <p14:creationId xmlns:p14="http://schemas.microsoft.com/office/powerpoint/2010/main" val="44801800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Remarquer que !important est dans la déclaration, pas un sélecteur.</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121</a:t>
            </a:fld>
            <a:endParaRPr lang="fr-FR" noProof="0"/>
          </a:p>
        </p:txBody>
      </p:sp>
    </p:spTree>
    <p:extLst>
      <p:ext uri="{BB962C8B-B14F-4D97-AF65-F5344CB8AC3E}">
        <p14:creationId xmlns:p14="http://schemas.microsoft.com/office/powerpoint/2010/main" val="411854642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122</a:t>
            </a:fld>
            <a:endParaRPr lang="fr-FR" noProof="0"/>
          </a:p>
        </p:txBody>
      </p:sp>
    </p:spTree>
    <p:extLst>
      <p:ext uri="{BB962C8B-B14F-4D97-AF65-F5344CB8AC3E}">
        <p14:creationId xmlns:p14="http://schemas.microsoft.com/office/powerpoint/2010/main" val="13540284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123</a:t>
            </a:fld>
            <a:endParaRPr lang="fr-FR"/>
          </a:p>
        </p:txBody>
      </p:sp>
    </p:spTree>
    <p:extLst>
      <p:ext uri="{BB962C8B-B14F-4D97-AF65-F5344CB8AC3E}">
        <p14:creationId xmlns:p14="http://schemas.microsoft.com/office/powerpoint/2010/main" val="123253869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124</a:t>
            </a:fld>
            <a:endParaRPr lang="fr-FR" noProof="0"/>
          </a:p>
        </p:txBody>
      </p:sp>
    </p:spTree>
    <p:extLst>
      <p:ext uri="{BB962C8B-B14F-4D97-AF65-F5344CB8AC3E}">
        <p14:creationId xmlns:p14="http://schemas.microsoft.com/office/powerpoint/2010/main" val="38814998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125</a:t>
            </a:fld>
            <a:endParaRPr lang="fr-FR" noProof="0"/>
          </a:p>
        </p:txBody>
      </p:sp>
    </p:spTree>
    <p:extLst>
      <p:ext uri="{BB962C8B-B14F-4D97-AF65-F5344CB8AC3E}">
        <p14:creationId xmlns:p14="http://schemas.microsoft.com/office/powerpoint/2010/main" val="347687056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126</a:t>
            </a:fld>
            <a:endParaRPr lang="fr-FR" noProof="0"/>
          </a:p>
        </p:txBody>
      </p:sp>
    </p:spTree>
    <p:extLst>
      <p:ext uri="{BB962C8B-B14F-4D97-AF65-F5344CB8AC3E}">
        <p14:creationId xmlns:p14="http://schemas.microsoft.com/office/powerpoint/2010/main" val="414467443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127</a:t>
            </a:fld>
            <a:endParaRPr lang="fr-FR" noProof="0"/>
          </a:p>
        </p:txBody>
      </p:sp>
    </p:spTree>
    <p:extLst>
      <p:ext uri="{BB962C8B-B14F-4D97-AF65-F5344CB8AC3E}">
        <p14:creationId xmlns:p14="http://schemas.microsoft.com/office/powerpoint/2010/main" val="224590707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128</a:t>
            </a:fld>
            <a:endParaRPr lang="fr-FR" noProof="0"/>
          </a:p>
        </p:txBody>
      </p:sp>
    </p:spTree>
    <p:extLst>
      <p:ext uri="{BB962C8B-B14F-4D97-AF65-F5344CB8AC3E}">
        <p14:creationId xmlns:p14="http://schemas.microsoft.com/office/powerpoint/2010/main" val="348577299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129</a:t>
            </a:fld>
            <a:endParaRPr lang="fr-FR"/>
          </a:p>
        </p:txBody>
      </p:sp>
    </p:spTree>
    <p:extLst>
      <p:ext uri="{BB962C8B-B14F-4D97-AF65-F5344CB8AC3E}">
        <p14:creationId xmlns:p14="http://schemas.microsoft.com/office/powerpoint/2010/main" val="24681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13</a:t>
            </a:fld>
            <a:endParaRPr lang="fr-FR"/>
          </a:p>
        </p:txBody>
      </p:sp>
    </p:spTree>
    <p:extLst>
      <p:ext uri="{BB962C8B-B14F-4D97-AF65-F5344CB8AC3E}">
        <p14:creationId xmlns:p14="http://schemas.microsoft.com/office/powerpoint/2010/main" val="362238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14</a:t>
            </a:fld>
            <a:endParaRPr lang="fr-FR" noProof="0"/>
          </a:p>
        </p:txBody>
      </p:sp>
    </p:spTree>
    <p:extLst>
      <p:ext uri="{BB962C8B-B14F-4D97-AF65-F5344CB8AC3E}">
        <p14:creationId xmlns:p14="http://schemas.microsoft.com/office/powerpoint/2010/main" val="3365917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15</a:t>
            </a:fld>
            <a:endParaRPr lang="fr-FR"/>
          </a:p>
        </p:txBody>
      </p:sp>
    </p:spTree>
    <p:extLst>
      <p:ext uri="{BB962C8B-B14F-4D97-AF65-F5344CB8AC3E}">
        <p14:creationId xmlns:p14="http://schemas.microsoft.com/office/powerpoint/2010/main" val="1218596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16</a:t>
            </a:fld>
            <a:endParaRPr lang="fr-FR" noProof="0"/>
          </a:p>
        </p:txBody>
      </p:sp>
    </p:spTree>
    <p:extLst>
      <p:ext uri="{BB962C8B-B14F-4D97-AF65-F5344CB8AC3E}">
        <p14:creationId xmlns:p14="http://schemas.microsoft.com/office/powerpoint/2010/main" val="492717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17</a:t>
            </a:fld>
            <a:endParaRPr lang="fr-FR" noProof="0"/>
          </a:p>
        </p:txBody>
      </p:sp>
    </p:spTree>
    <p:extLst>
      <p:ext uri="{BB962C8B-B14F-4D97-AF65-F5344CB8AC3E}">
        <p14:creationId xmlns:p14="http://schemas.microsoft.com/office/powerpoint/2010/main" val="409703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18</a:t>
            </a:fld>
            <a:endParaRPr lang="fr-FR" noProof="0"/>
          </a:p>
        </p:txBody>
      </p:sp>
    </p:spTree>
    <p:extLst>
      <p:ext uri="{BB962C8B-B14F-4D97-AF65-F5344CB8AC3E}">
        <p14:creationId xmlns:p14="http://schemas.microsoft.com/office/powerpoint/2010/main" val="300420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19</a:t>
            </a:fld>
            <a:endParaRPr lang="fr-FR"/>
          </a:p>
        </p:txBody>
      </p:sp>
    </p:spTree>
    <p:extLst>
      <p:ext uri="{BB962C8B-B14F-4D97-AF65-F5344CB8AC3E}">
        <p14:creationId xmlns:p14="http://schemas.microsoft.com/office/powerpoint/2010/main" val="254129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2</a:t>
            </a:fld>
            <a:endParaRPr lang="fr-FR"/>
          </a:p>
        </p:txBody>
      </p:sp>
    </p:spTree>
    <p:extLst>
      <p:ext uri="{BB962C8B-B14F-4D97-AF65-F5344CB8AC3E}">
        <p14:creationId xmlns:p14="http://schemas.microsoft.com/office/powerpoint/2010/main" val="3025034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20</a:t>
            </a:fld>
            <a:endParaRPr lang="fr-FR" noProof="0"/>
          </a:p>
        </p:txBody>
      </p:sp>
    </p:spTree>
    <p:extLst>
      <p:ext uri="{BB962C8B-B14F-4D97-AF65-F5344CB8AC3E}">
        <p14:creationId xmlns:p14="http://schemas.microsoft.com/office/powerpoint/2010/main" val="2732051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21</a:t>
            </a:fld>
            <a:endParaRPr lang="fr-FR" noProof="0"/>
          </a:p>
        </p:txBody>
      </p:sp>
    </p:spTree>
    <p:extLst>
      <p:ext uri="{BB962C8B-B14F-4D97-AF65-F5344CB8AC3E}">
        <p14:creationId xmlns:p14="http://schemas.microsoft.com/office/powerpoint/2010/main" val="3950661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22</a:t>
            </a:fld>
            <a:endParaRPr lang="fr-FR" noProof="0"/>
          </a:p>
        </p:txBody>
      </p:sp>
    </p:spTree>
    <p:extLst>
      <p:ext uri="{BB962C8B-B14F-4D97-AF65-F5344CB8AC3E}">
        <p14:creationId xmlns:p14="http://schemas.microsoft.com/office/powerpoint/2010/main" val="3293279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23</a:t>
            </a:fld>
            <a:endParaRPr lang="fr-FR"/>
          </a:p>
        </p:txBody>
      </p:sp>
    </p:spTree>
    <p:extLst>
      <p:ext uri="{BB962C8B-B14F-4D97-AF65-F5344CB8AC3E}">
        <p14:creationId xmlns:p14="http://schemas.microsoft.com/office/powerpoint/2010/main" val="3748860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24</a:t>
            </a:fld>
            <a:endParaRPr lang="fr-FR" noProof="0"/>
          </a:p>
        </p:txBody>
      </p:sp>
    </p:spTree>
    <p:extLst>
      <p:ext uri="{BB962C8B-B14F-4D97-AF65-F5344CB8AC3E}">
        <p14:creationId xmlns:p14="http://schemas.microsoft.com/office/powerpoint/2010/main" val="3709098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25</a:t>
            </a:fld>
            <a:endParaRPr lang="fr-FR" noProof="0"/>
          </a:p>
        </p:txBody>
      </p:sp>
    </p:spTree>
    <p:extLst>
      <p:ext uri="{BB962C8B-B14F-4D97-AF65-F5344CB8AC3E}">
        <p14:creationId xmlns:p14="http://schemas.microsoft.com/office/powerpoint/2010/main" val="3538662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26</a:t>
            </a:fld>
            <a:endParaRPr lang="fr-FR" noProof="0"/>
          </a:p>
        </p:txBody>
      </p:sp>
    </p:spTree>
    <p:extLst>
      <p:ext uri="{BB962C8B-B14F-4D97-AF65-F5344CB8AC3E}">
        <p14:creationId xmlns:p14="http://schemas.microsoft.com/office/powerpoint/2010/main" val="537422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Utilisez toujours la propriété et la forme qui requiert le moins de code.</a:t>
            </a:r>
          </a:p>
          <a:p>
            <a:r>
              <a:rPr lang="pt-BR" dirty="0"/>
              <a:t>Utilise les propriétés par côté seulement lorsqu’un côté est différent des autres.  De même pour les formes non raccourcies.</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27</a:t>
            </a:fld>
            <a:endParaRPr lang="fr-FR" noProof="0"/>
          </a:p>
        </p:txBody>
      </p:sp>
    </p:spTree>
    <p:extLst>
      <p:ext uri="{BB962C8B-B14F-4D97-AF65-F5344CB8AC3E}">
        <p14:creationId xmlns:p14="http://schemas.microsoft.com/office/powerpoint/2010/main" val="1252875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28</a:t>
            </a:fld>
            <a:endParaRPr lang="fr-FR" noProof="0"/>
          </a:p>
        </p:txBody>
      </p:sp>
    </p:spTree>
    <p:extLst>
      <p:ext uri="{BB962C8B-B14F-4D97-AF65-F5344CB8AC3E}">
        <p14:creationId xmlns:p14="http://schemas.microsoft.com/office/powerpoint/2010/main" val="4238742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29</a:t>
            </a:fld>
            <a:endParaRPr lang="fr-FR" noProof="0"/>
          </a:p>
        </p:txBody>
      </p:sp>
    </p:spTree>
    <p:extLst>
      <p:ext uri="{BB962C8B-B14F-4D97-AF65-F5344CB8AC3E}">
        <p14:creationId xmlns:p14="http://schemas.microsoft.com/office/powerpoint/2010/main" val="310586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a:t>
            </a:fld>
            <a:endParaRPr lang="fr-FR" noProof="0"/>
          </a:p>
        </p:txBody>
      </p:sp>
    </p:spTree>
    <p:extLst>
      <p:ext uri="{BB962C8B-B14F-4D97-AF65-F5344CB8AC3E}">
        <p14:creationId xmlns:p14="http://schemas.microsoft.com/office/powerpoint/2010/main" val="3040141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30</a:t>
            </a:fld>
            <a:endParaRPr lang="fr-FR"/>
          </a:p>
        </p:txBody>
      </p:sp>
    </p:spTree>
    <p:extLst>
      <p:ext uri="{BB962C8B-B14F-4D97-AF65-F5344CB8AC3E}">
        <p14:creationId xmlns:p14="http://schemas.microsoft.com/office/powerpoint/2010/main" val="1640991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31</a:t>
            </a:fld>
            <a:endParaRPr lang="fr-FR" noProof="0"/>
          </a:p>
        </p:txBody>
      </p:sp>
    </p:spTree>
    <p:extLst>
      <p:ext uri="{BB962C8B-B14F-4D97-AF65-F5344CB8AC3E}">
        <p14:creationId xmlns:p14="http://schemas.microsoft.com/office/powerpoint/2010/main" val="1712879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32</a:t>
            </a:fld>
            <a:endParaRPr lang="fr-FR" noProof="0"/>
          </a:p>
        </p:txBody>
      </p:sp>
    </p:spTree>
    <p:extLst>
      <p:ext uri="{BB962C8B-B14F-4D97-AF65-F5344CB8AC3E}">
        <p14:creationId xmlns:p14="http://schemas.microsoft.com/office/powerpoint/2010/main" val="308376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33</a:t>
            </a:fld>
            <a:endParaRPr lang="fr-FR" noProof="0"/>
          </a:p>
        </p:txBody>
      </p:sp>
    </p:spTree>
    <p:extLst>
      <p:ext uri="{BB962C8B-B14F-4D97-AF65-F5344CB8AC3E}">
        <p14:creationId xmlns:p14="http://schemas.microsoft.com/office/powerpoint/2010/main" val="1311713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34</a:t>
            </a:fld>
            <a:endParaRPr lang="fr-FR" noProof="0"/>
          </a:p>
        </p:txBody>
      </p:sp>
    </p:spTree>
    <p:extLst>
      <p:ext uri="{BB962C8B-B14F-4D97-AF65-F5344CB8AC3E}">
        <p14:creationId xmlns:p14="http://schemas.microsoft.com/office/powerpoint/2010/main" val="4272066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35</a:t>
            </a:fld>
            <a:endParaRPr lang="fr-FR" noProof="0"/>
          </a:p>
        </p:txBody>
      </p:sp>
    </p:spTree>
    <p:extLst>
      <p:ext uri="{BB962C8B-B14F-4D97-AF65-F5344CB8AC3E}">
        <p14:creationId xmlns:p14="http://schemas.microsoft.com/office/powerpoint/2010/main" val="3371162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36</a:t>
            </a:fld>
            <a:endParaRPr lang="fr-FR"/>
          </a:p>
        </p:txBody>
      </p:sp>
    </p:spTree>
    <p:extLst>
      <p:ext uri="{BB962C8B-B14F-4D97-AF65-F5344CB8AC3E}">
        <p14:creationId xmlns:p14="http://schemas.microsoft.com/office/powerpoint/2010/main" val="2165096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37</a:t>
            </a:fld>
            <a:endParaRPr lang="fr-FR" noProof="0"/>
          </a:p>
        </p:txBody>
      </p:sp>
    </p:spTree>
    <p:extLst>
      <p:ext uri="{BB962C8B-B14F-4D97-AF65-F5344CB8AC3E}">
        <p14:creationId xmlns:p14="http://schemas.microsoft.com/office/powerpoint/2010/main" val="3385224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On peut appliquer des styles aux balises html et body, mais on utilise typiquement un div global pour plus de contrôle.</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38</a:t>
            </a:fld>
            <a:endParaRPr lang="fr-FR" noProof="0"/>
          </a:p>
        </p:txBody>
      </p:sp>
    </p:spTree>
    <p:extLst>
      <p:ext uri="{BB962C8B-B14F-4D97-AF65-F5344CB8AC3E}">
        <p14:creationId xmlns:p14="http://schemas.microsoft.com/office/powerpoint/2010/main" val="1324988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39</a:t>
            </a:fld>
            <a:endParaRPr lang="fr-FR" noProof="0"/>
          </a:p>
        </p:txBody>
      </p:sp>
    </p:spTree>
    <p:extLst>
      <p:ext uri="{BB962C8B-B14F-4D97-AF65-F5344CB8AC3E}">
        <p14:creationId xmlns:p14="http://schemas.microsoft.com/office/powerpoint/2010/main" val="106544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4</a:t>
            </a:fld>
            <a:endParaRPr lang="fr-FR" noProof="0"/>
          </a:p>
        </p:txBody>
      </p:sp>
    </p:spTree>
    <p:extLst>
      <p:ext uri="{BB962C8B-B14F-4D97-AF65-F5344CB8AC3E}">
        <p14:creationId xmlns:p14="http://schemas.microsoft.com/office/powerpoint/2010/main" val="3229218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E2CDF-D063-DF7C-72F0-2D96B494D3A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F911AB-1EFD-2989-15F0-45A98BBEDB9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E74AC3-0205-7311-6CBE-C4F540B27EC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006DFC2-D931-BBB8-922A-677CB62C2A13}"/>
              </a:ext>
            </a:extLst>
          </p:cNvPr>
          <p:cNvSpPr>
            <a:spLocks noGrp="1"/>
          </p:cNvSpPr>
          <p:nvPr>
            <p:ph type="sldNum" sz="quarter" idx="10"/>
          </p:nvPr>
        </p:nvSpPr>
        <p:spPr/>
        <p:txBody>
          <a:bodyPr/>
          <a:lstStyle/>
          <a:p>
            <a:pPr rtl="0"/>
            <a:fld id="{841221E5-7225-48EB-A4EE-420E7BFCF705}" type="slidenum">
              <a:rPr lang="fr-FR" smtClean="0"/>
              <a:pPr rtl="0"/>
              <a:t>40</a:t>
            </a:fld>
            <a:endParaRPr lang="fr-FR"/>
          </a:p>
        </p:txBody>
      </p:sp>
    </p:spTree>
    <p:extLst>
      <p:ext uri="{BB962C8B-B14F-4D97-AF65-F5344CB8AC3E}">
        <p14:creationId xmlns:p14="http://schemas.microsoft.com/office/powerpoint/2010/main" val="3481346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27E24-CFCF-5D98-8FEE-E4C1DA1268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082AFF8-47AE-4056-235E-B808628EC4C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EA4C2D3-311D-E5ED-2D7D-8CA8AFAFB2E6}"/>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5D3B9ACC-2E4B-094F-C6B2-F2F4D5CDD4B0}"/>
              </a:ext>
            </a:extLst>
          </p:cNvPr>
          <p:cNvSpPr>
            <a:spLocks noGrp="1"/>
          </p:cNvSpPr>
          <p:nvPr>
            <p:ph type="sldNum" sz="quarter" idx="5"/>
          </p:nvPr>
        </p:nvSpPr>
        <p:spPr/>
        <p:txBody>
          <a:bodyPr/>
          <a:lstStyle/>
          <a:p>
            <a:pPr rtl="0"/>
            <a:fld id="{841221E5-7225-48EB-A4EE-420E7BFCF705}" type="slidenum">
              <a:rPr lang="fr-FR" noProof="0" smtClean="0"/>
              <a:pPr rtl="0"/>
              <a:t>41</a:t>
            </a:fld>
            <a:endParaRPr lang="fr-FR" noProof="0"/>
          </a:p>
        </p:txBody>
      </p:sp>
    </p:spTree>
    <p:extLst>
      <p:ext uri="{BB962C8B-B14F-4D97-AF65-F5344CB8AC3E}">
        <p14:creationId xmlns:p14="http://schemas.microsoft.com/office/powerpoint/2010/main" val="4018785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ECB7E-3BC8-13AD-0A1F-C80918DE2CB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C447F4-3E31-8C6B-31D7-8BEEF1F3D7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3DABA03-EE1C-5E8A-5DC5-2FA805D77951}"/>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7835C8EF-28AC-0FCA-688B-8CEFD72F653D}"/>
              </a:ext>
            </a:extLst>
          </p:cNvPr>
          <p:cNvSpPr>
            <a:spLocks noGrp="1"/>
          </p:cNvSpPr>
          <p:nvPr>
            <p:ph type="sldNum" sz="quarter" idx="5"/>
          </p:nvPr>
        </p:nvSpPr>
        <p:spPr/>
        <p:txBody>
          <a:bodyPr/>
          <a:lstStyle/>
          <a:p>
            <a:pPr rtl="0"/>
            <a:fld id="{841221E5-7225-48EB-A4EE-420E7BFCF705}" type="slidenum">
              <a:rPr lang="fr-FR" noProof="0" smtClean="0"/>
              <a:pPr rtl="0"/>
              <a:t>42</a:t>
            </a:fld>
            <a:endParaRPr lang="fr-FR" noProof="0"/>
          </a:p>
        </p:txBody>
      </p:sp>
    </p:spTree>
    <p:extLst>
      <p:ext uri="{BB962C8B-B14F-4D97-AF65-F5344CB8AC3E}">
        <p14:creationId xmlns:p14="http://schemas.microsoft.com/office/powerpoint/2010/main" val="3346496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CFCB-9606-9C07-205E-116615FF52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38AE97-8CF4-714C-1281-1C751EA29EF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7E9EB5-5596-DDCC-56EF-1203C89455D7}"/>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A0761446-4A3D-9420-8D72-A2A1310C96D4}"/>
              </a:ext>
            </a:extLst>
          </p:cNvPr>
          <p:cNvSpPr>
            <a:spLocks noGrp="1"/>
          </p:cNvSpPr>
          <p:nvPr>
            <p:ph type="sldNum" sz="quarter" idx="5"/>
          </p:nvPr>
        </p:nvSpPr>
        <p:spPr/>
        <p:txBody>
          <a:bodyPr/>
          <a:lstStyle/>
          <a:p>
            <a:pPr rtl="0"/>
            <a:fld id="{841221E5-7225-48EB-A4EE-420E7BFCF705}" type="slidenum">
              <a:rPr lang="fr-FR" noProof="0" smtClean="0"/>
              <a:pPr rtl="0"/>
              <a:t>43</a:t>
            </a:fld>
            <a:endParaRPr lang="fr-FR" noProof="0"/>
          </a:p>
        </p:txBody>
      </p:sp>
    </p:spTree>
    <p:extLst>
      <p:ext uri="{BB962C8B-B14F-4D97-AF65-F5344CB8AC3E}">
        <p14:creationId xmlns:p14="http://schemas.microsoft.com/office/powerpoint/2010/main" val="2140612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2FA8F-4C8F-1992-C5CA-1DCC632660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D11983-144D-E921-08C2-77E77874254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65F084-65B1-280C-C817-633BEB2F0A40}"/>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69347C1C-C521-D9AB-DAC3-B505B2BFE882}"/>
              </a:ext>
            </a:extLst>
          </p:cNvPr>
          <p:cNvSpPr>
            <a:spLocks noGrp="1"/>
          </p:cNvSpPr>
          <p:nvPr>
            <p:ph type="sldNum" sz="quarter" idx="5"/>
          </p:nvPr>
        </p:nvSpPr>
        <p:spPr/>
        <p:txBody>
          <a:bodyPr/>
          <a:lstStyle/>
          <a:p>
            <a:pPr rtl="0"/>
            <a:fld id="{841221E5-7225-48EB-A4EE-420E7BFCF705}" type="slidenum">
              <a:rPr lang="fr-FR" noProof="0" smtClean="0"/>
              <a:pPr rtl="0"/>
              <a:t>44</a:t>
            </a:fld>
            <a:endParaRPr lang="fr-FR" noProof="0"/>
          </a:p>
        </p:txBody>
      </p:sp>
    </p:spTree>
    <p:extLst>
      <p:ext uri="{BB962C8B-B14F-4D97-AF65-F5344CB8AC3E}">
        <p14:creationId xmlns:p14="http://schemas.microsoft.com/office/powerpoint/2010/main" val="2449103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89AD0-FF2D-2792-6A70-27CC309203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DE561D-EC5B-5ED4-FC0F-BDC9759B0B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6BF580-31F7-0F06-6E64-A6BEE99F77BE}"/>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E0E6B866-EFA3-7D05-D365-1914ACFBAC47}"/>
              </a:ext>
            </a:extLst>
          </p:cNvPr>
          <p:cNvSpPr>
            <a:spLocks noGrp="1"/>
          </p:cNvSpPr>
          <p:nvPr>
            <p:ph type="sldNum" sz="quarter" idx="5"/>
          </p:nvPr>
        </p:nvSpPr>
        <p:spPr/>
        <p:txBody>
          <a:bodyPr/>
          <a:lstStyle/>
          <a:p>
            <a:pPr rtl="0"/>
            <a:fld id="{841221E5-7225-48EB-A4EE-420E7BFCF705}" type="slidenum">
              <a:rPr lang="fr-FR" noProof="0" smtClean="0"/>
              <a:pPr rtl="0"/>
              <a:t>45</a:t>
            </a:fld>
            <a:endParaRPr lang="fr-FR" noProof="0"/>
          </a:p>
        </p:txBody>
      </p:sp>
    </p:spTree>
    <p:extLst>
      <p:ext uri="{BB962C8B-B14F-4D97-AF65-F5344CB8AC3E}">
        <p14:creationId xmlns:p14="http://schemas.microsoft.com/office/powerpoint/2010/main" val="2791164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9CDC7-5FD2-8C25-EE6E-BF591E615B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9D4EB2-F5F5-0141-13AE-596F496571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9AE90CE-9BFB-4A05-B22B-B6133BD2A68B}"/>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74472FEF-FA4F-A4F0-C974-75C266CE1906}"/>
              </a:ext>
            </a:extLst>
          </p:cNvPr>
          <p:cNvSpPr>
            <a:spLocks noGrp="1"/>
          </p:cNvSpPr>
          <p:nvPr>
            <p:ph type="sldNum" sz="quarter" idx="5"/>
          </p:nvPr>
        </p:nvSpPr>
        <p:spPr/>
        <p:txBody>
          <a:bodyPr/>
          <a:lstStyle/>
          <a:p>
            <a:pPr rtl="0"/>
            <a:fld id="{841221E5-7225-48EB-A4EE-420E7BFCF705}" type="slidenum">
              <a:rPr lang="fr-FR" noProof="0" smtClean="0"/>
              <a:pPr rtl="0"/>
              <a:t>46</a:t>
            </a:fld>
            <a:endParaRPr lang="fr-FR" noProof="0"/>
          </a:p>
        </p:txBody>
      </p:sp>
    </p:spTree>
    <p:extLst>
      <p:ext uri="{BB962C8B-B14F-4D97-AF65-F5344CB8AC3E}">
        <p14:creationId xmlns:p14="http://schemas.microsoft.com/office/powerpoint/2010/main" val="161542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69838-92D5-BD79-C6F0-5CD244BDBF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606B6C-3B09-437B-1D37-5F5103DD36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38F731-23F5-D01C-2CFB-8A075B61E577}"/>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C13F85B6-DF28-B96A-EA0E-95760601D92B}"/>
              </a:ext>
            </a:extLst>
          </p:cNvPr>
          <p:cNvSpPr>
            <a:spLocks noGrp="1"/>
          </p:cNvSpPr>
          <p:nvPr>
            <p:ph type="sldNum" sz="quarter" idx="5"/>
          </p:nvPr>
        </p:nvSpPr>
        <p:spPr/>
        <p:txBody>
          <a:bodyPr/>
          <a:lstStyle/>
          <a:p>
            <a:pPr rtl="0"/>
            <a:fld id="{841221E5-7225-48EB-A4EE-420E7BFCF705}" type="slidenum">
              <a:rPr lang="fr-FR" noProof="0" smtClean="0"/>
              <a:pPr rtl="0"/>
              <a:t>47</a:t>
            </a:fld>
            <a:endParaRPr lang="fr-FR" noProof="0"/>
          </a:p>
        </p:txBody>
      </p:sp>
    </p:spTree>
    <p:extLst>
      <p:ext uri="{BB962C8B-B14F-4D97-AF65-F5344CB8AC3E}">
        <p14:creationId xmlns:p14="http://schemas.microsoft.com/office/powerpoint/2010/main" val="319675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3A0D-6346-1EA4-F577-04520AAA907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BE6CFF-E7AC-8155-1D2A-6698638344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3C977A-27A9-5465-09B5-39AA511FA1C6}"/>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DEC5285D-0B0E-6EB2-E97E-15145233A4CA}"/>
              </a:ext>
            </a:extLst>
          </p:cNvPr>
          <p:cNvSpPr>
            <a:spLocks noGrp="1"/>
          </p:cNvSpPr>
          <p:nvPr>
            <p:ph type="sldNum" sz="quarter" idx="5"/>
          </p:nvPr>
        </p:nvSpPr>
        <p:spPr/>
        <p:txBody>
          <a:bodyPr/>
          <a:lstStyle/>
          <a:p>
            <a:pPr rtl="0"/>
            <a:fld id="{841221E5-7225-48EB-A4EE-420E7BFCF705}" type="slidenum">
              <a:rPr lang="fr-FR" noProof="0" smtClean="0"/>
              <a:pPr rtl="0"/>
              <a:t>48</a:t>
            </a:fld>
            <a:endParaRPr lang="fr-FR" noProof="0"/>
          </a:p>
        </p:txBody>
      </p:sp>
    </p:spTree>
    <p:extLst>
      <p:ext uri="{BB962C8B-B14F-4D97-AF65-F5344CB8AC3E}">
        <p14:creationId xmlns:p14="http://schemas.microsoft.com/office/powerpoint/2010/main" val="3073881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BD648-9156-F102-B8B1-36FE44B98B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0C2EB8-07E0-D190-00DB-C9FA9F4BD0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A6C967-1946-2AF0-9446-C0F22A69E18C}"/>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C45DA340-D913-7C51-17B5-9061160CF37E}"/>
              </a:ext>
            </a:extLst>
          </p:cNvPr>
          <p:cNvSpPr>
            <a:spLocks noGrp="1"/>
          </p:cNvSpPr>
          <p:nvPr>
            <p:ph type="sldNum" sz="quarter" idx="5"/>
          </p:nvPr>
        </p:nvSpPr>
        <p:spPr/>
        <p:txBody>
          <a:bodyPr/>
          <a:lstStyle/>
          <a:p>
            <a:pPr rtl="0"/>
            <a:fld id="{841221E5-7225-48EB-A4EE-420E7BFCF705}" type="slidenum">
              <a:rPr lang="fr-FR" noProof="0" smtClean="0"/>
              <a:pPr rtl="0"/>
              <a:t>49</a:t>
            </a:fld>
            <a:endParaRPr lang="fr-FR" noProof="0"/>
          </a:p>
        </p:txBody>
      </p:sp>
    </p:spTree>
    <p:extLst>
      <p:ext uri="{BB962C8B-B14F-4D97-AF65-F5344CB8AC3E}">
        <p14:creationId xmlns:p14="http://schemas.microsoft.com/office/powerpoint/2010/main" val="90011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5</a:t>
            </a:fld>
            <a:endParaRPr lang="fr-FR" noProof="0"/>
          </a:p>
        </p:txBody>
      </p:sp>
    </p:spTree>
    <p:extLst>
      <p:ext uri="{BB962C8B-B14F-4D97-AF65-F5344CB8AC3E}">
        <p14:creationId xmlns:p14="http://schemas.microsoft.com/office/powerpoint/2010/main" val="2175502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B9884-8D23-1893-E767-9E24E8A8194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28574B-4DF6-7A04-A1F3-E76CB430DDF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96A90D-6613-4F5A-9947-2C46E3F97D6F}"/>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D8952344-D1FA-F8A3-A7AB-857C217E0CEC}"/>
              </a:ext>
            </a:extLst>
          </p:cNvPr>
          <p:cNvSpPr>
            <a:spLocks noGrp="1"/>
          </p:cNvSpPr>
          <p:nvPr>
            <p:ph type="sldNum" sz="quarter" idx="5"/>
          </p:nvPr>
        </p:nvSpPr>
        <p:spPr/>
        <p:txBody>
          <a:bodyPr/>
          <a:lstStyle/>
          <a:p>
            <a:pPr rtl="0"/>
            <a:fld id="{841221E5-7225-48EB-A4EE-420E7BFCF705}" type="slidenum">
              <a:rPr lang="fr-FR" noProof="0" smtClean="0"/>
              <a:pPr rtl="0"/>
              <a:t>50</a:t>
            </a:fld>
            <a:endParaRPr lang="fr-FR" noProof="0"/>
          </a:p>
        </p:txBody>
      </p:sp>
    </p:spTree>
    <p:extLst>
      <p:ext uri="{BB962C8B-B14F-4D97-AF65-F5344CB8AC3E}">
        <p14:creationId xmlns:p14="http://schemas.microsoft.com/office/powerpoint/2010/main" val="2649144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AEC87-F6F6-ADF9-8C9F-665240A0AA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63C669-46B7-5C9F-96CF-52786EC2730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0B8CC90-F208-308D-801E-DC051E94CA55}"/>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D286C4DF-B9F6-A3B5-FB5E-9930D35E65E1}"/>
              </a:ext>
            </a:extLst>
          </p:cNvPr>
          <p:cNvSpPr>
            <a:spLocks noGrp="1"/>
          </p:cNvSpPr>
          <p:nvPr>
            <p:ph type="sldNum" sz="quarter" idx="5"/>
          </p:nvPr>
        </p:nvSpPr>
        <p:spPr/>
        <p:txBody>
          <a:bodyPr/>
          <a:lstStyle/>
          <a:p>
            <a:pPr rtl="0"/>
            <a:fld id="{841221E5-7225-48EB-A4EE-420E7BFCF705}" type="slidenum">
              <a:rPr lang="fr-FR" noProof="0" smtClean="0"/>
              <a:pPr rtl="0"/>
              <a:t>51</a:t>
            </a:fld>
            <a:endParaRPr lang="fr-FR" noProof="0"/>
          </a:p>
        </p:txBody>
      </p:sp>
    </p:spTree>
    <p:extLst>
      <p:ext uri="{BB962C8B-B14F-4D97-AF65-F5344CB8AC3E}">
        <p14:creationId xmlns:p14="http://schemas.microsoft.com/office/powerpoint/2010/main" val="31538226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3855F-3154-683B-C817-A35B30DE55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E98776-EBE8-5598-D0D4-30404779285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C69CCE-7B0E-5852-11EF-805CF3C1C651}"/>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AEF465B9-0E8F-168B-6121-8718124EFE94}"/>
              </a:ext>
            </a:extLst>
          </p:cNvPr>
          <p:cNvSpPr>
            <a:spLocks noGrp="1"/>
          </p:cNvSpPr>
          <p:nvPr>
            <p:ph type="sldNum" sz="quarter" idx="5"/>
          </p:nvPr>
        </p:nvSpPr>
        <p:spPr/>
        <p:txBody>
          <a:bodyPr/>
          <a:lstStyle/>
          <a:p>
            <a:pPr rtl="0"/>
            <a:fld id="{841221E5-7225-48EB-A4EE-420E7BFCF705}" type="slidenum">
              <a:rPr lang="fr-FR" noProof="0" smtClean="0"/>
              <a:pPr rtl="0"/>
              <a:t>52</a:t>
            </a:fld>
            <a:endParaRPr lang="fr-FR" noProof="0"/>
          </a:p>
        </p:txBody>
      </p:sp>
    </p:spTree>
    <p:extLst>
      <p:ext uri="{BB962C8B-B14F-4D97-AF65-F5344CB8AC3E}">
        <p14:creationId xmlns:p14="http://schemas.microsoft.com/office/powerpoint/2010/main" val="17351678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6FD31-3E64-099A-3CBF-3808DB5320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B127FB1-6060-712B-635E-B7F6A0606C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8DA53BC-B21E-81D7-CF94-53880184C3AF}"/>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E7C376F5-D651-67DE-05D8-DFB1F512D1AA}"/>
              </a:ext>
            </a:extLst>
          </p:cNvPr>
          <p:cNvSpPr>
            <a:spLocks noGrp="1"/>
          </p:cNvSpPr>
          <p:nvPr>
            <p:ph type="sldNum" sz="quarter" idx="5"/>
          </p:nvPr>
        </p:nvSpPr>
        <p:spPr/>
        <p:txBody>
          <a:bodyPr/>
          <a:lstStyle/>
          <a:p>
            <a:pPr rtl="0"/>
            <a:fld id="{841221E5-7225-48EB-A4EE-420E7BFCF705}" type="slidenum">
              <a:rPr lang="fr-FR" noProof="0" smtClean="0"/>
              <a:pPr rtl="0"/>
              <a:t>53</a:t>
            </a:fld>
            <a:endParaRPr lang="fr-FR" noProof="0"/>
          </a:p>
        </p:txBody>
      </p:sp>
    </p:spTree>
    <p:extLst>
      <p:ext uri="{BB962C8B-B14F-4D97-AF65-F5344CB8AC3E}">
        <p14:creationId xmlns:p14="http://schemas.microsoft.com/office/powerpoint/2010/main" val="944988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C98A7-345C-6336-81BD-FEBB99922E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E15E67-02C4-5183-38E4-A009A8AFE6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26F54E-6FC8-32DA-90FB-33EAA6604FBF}"/>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C0289535-DC79-0E94-56D4-81CAFF56D9CF}"/>
              </a:ext>
            </a:extLst>
          </p:cNvPr>
          <p:cNvSpPr>
            <a:spLocks noGrp="1"/>
          </p:cNvSpPr>
          <p:nvPr>
            <p:ph type="sldNum" sz="quarter" idx="5"/>
          </p:nvPr>
        </p:nvSpPr>
        <p:spPr/>
        <p:txBody>
          <a:bodyPr/>
          <a:lstStyle/>
          <a:p>
            <a:pPr rtl="0"/>
            <a:fld id="{841221E5-7225-48EB-A4EE-420E7BFCF705}" type="slidenum">
              <a:rPr lang="fr-FR" noProof="0" smtClean="0"/>
              <a:pPr rtl="0"/>
              <a:t>54</a:t>
            </a:fld>
            <a:endParaRPr lang="fr-FR" noProof="0"/>
          </a:p>
        </p:txBody>
      </p:sp>
    </p:spTree>
    <p:extLst>
      <p:ext uri="{BB962C8B-B14F-4D97-AF65-F5344CB8AC3E}">
        <p14:creationId xmlns:p14="http://schemas.microsoft.com/office/powerpoint/2010/main" val="1400369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F6EB7-7C58-13C5-706B-CA8BA4D32F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593826-1574-9E9E-6317-708F0676B9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07CAF8F-2479-04D7-3273-E076C0E14F77}"/>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F0205F67-18B7-068C-711D-60B3DDF72025}"/>
              </a:ext>
            </a:extLst>
          </p:cNvPr>
          <p:cNvSpPr>
            <a:spLocks noGrp="1"/>
          </p:cNvSpPr>
          <p:nvPr>
            <p:ph type="sldNum" sz="quarter" idx="5"/>
          </p:nvPr>
        </p:nvSpPr>
        <p:spPr/>
        <p:txBody>
          <a:bodyPr/>
          <a:lstStyle/>
          <a:p>
            <a:pPr rtl="0"/>
            <a:fld id="{841221E5-7225-48EB-A4EE-420E7BFCF705}" type="slidenum">
              <a:rPr lang="fr-FR" noProof="0" smtClean="0"/>
              <a:pPr rtl="0"/>
              <a:t>55</a:t>
            </a:fld>
            <a:endParaRPr lang="fr-FR" noProof="0"/>
          </a:p>
        </p:txBody>
      </p:sp>
    </p:spTree>
    <p:extLst>
      <p:ext uri="{BB962C8B-B14F-4D97-AF65-F5344CB8AC3E}">
        <p14:creationId xmlns:p14="http://schemas.microsoft.com/office/powerpoint/2010/main" val="2553617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B61AF-74EC-D6C3-CF95-4A80C7756A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44530CE-E64D-A563-6A6C-75639E8E31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14211B7-4C9B-D0AC-9EB2-F4B1D1E6CD83}"/>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93EBEE16-ED71-6970-908D-E34378CC568B}"/>
              </a:ext>
            </a:extLst>
          </p:cNvPr>
          <p:cNvSpPr>
            <a:spLocks noGrp="1"/>
          </p:cNvSpPr>
          <p:nvPr>
            <p:ph type="sldNum" sz="quarter" idx="5"/>
          </p:nvPr>
        </p:nvSpPr>
        <p:spPr/>
        <p:txBody>
          <a:bodyPr/>
          <a:lstStyle/>
          <a:p>
            <a:pPr rtl="0"/>
            <a:fld id="{841221E5-7225-48EB-A4EE-420E7BFCF705}" type="slidenum">
              <a:rPr lang="fr-FR" noProof="0" smtClean="0"/>
              <a:pPr rtl="0"/>
              <a:t>56</a:t>
            </a:fld>
            <a:endParaRPr lang="fr-FR" noProof="0"/>
          </a:p>
        </p:txBody>
      </p:sp>
    </p:spTree>
    <p:extLst>
      <p:ext uri="{BB962C8B-B14F-4D97-AF65-F5344CB8AC3E}">
        <p14:creationId xmlns:p14="http://schemas.microsoft.com/office/powerpoint/2010/main" val="3714501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7788A-4407-535C-ADE7-BA2F09038E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41B778-6382-D517-11EE-ED0AD2AB021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67890E-E716-BDA7-496B-16A661BCBB2B}"/>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AEF730A3-9ECF-3F27-ABE5-914843F1B017}"/>
              </a:ext>
            </a:extLst>
          </p:cNvPr>
          <p:cNvSpPr>
            <a:spLocks noGrp="1"/>
          </p:cNvSpPr>
          <p:nvPr>
            <p:ph type="sldNum" sz="quarter" idx="5"/>
          </p:nvPr>
        </p:nvSpPr>
        <p:spPr/>
        <p:txBody>
          <a:bodyPr/>
          <a:lstStyle/>
          <a:p>
            <a:pPr rtl="0"/>
            <a:fld id="{841221E5-7225-48EB-A4EE-420E7BFCF705}" type="slidenum">
              <a:rPr lang="fr-FR" noProof="0" smtClean="0"/>
              <a:pPr rtl="0"/>
              <a:t>57</a:t>
            </a:fld>
            <a:endParaRPr lang="fr-FR" noProof="0"/>
          </a:p>
        </p:txBody>
      </p:sp>
    </p:spTree>
    <p:extLst>
      <p:ext uri="{BB962C8B-B14F-4D97-AF65-F5344CB8AC3E}">
        <p14:creationId xmlns:p14="http://schemas.microsoft.com/office/powerpoint/2010/main" val="23278398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A6872-04F4-886B-1503-DD4EA038E8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9884FB-1104-062D-4D50-8ACE55F1F38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A60BDF-5CDD-1192-A101-14293892FF0D}"/>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204C0AF3-CC7F-DFA4-266F-A2F4DDEEABD2}"/>
              </a:ext>
            </a:extLst>
          </p:cNvPr>
          <p:cNvSpPr>
            <a:spLocks noGrp="1"/>
          </p:cNvSpPr>
          <p:nvPr>
            <p:ph type="sldNum" sz="quarter" idx="5"/>
          </p:nvPr>
        </p:nvSpPr>
        <p:spPr/>
        <p:txBody>
          <a:bodyPr/>
          <a:lstStyle/>
          <a:p>
            <a:pPr rtl="0"/>
            <a:fld id="{841221E5-7225-48EB-A4EE-420E7BFCF705}" type="slidenum">
              <a:rPr lang="fr-FR" noProof="0" smtClean="0"/>
              <a:pPr rtl="0"/>
              <a:t>58</a:t>
            </a:fld>
            <a:endParaRPr lang="fr-FR" noProof="0"/>
          </a:p>
        </p:txBody>
      </p:sp>
    </p:spTree>
    <p:extLst>
      <p:ext uri="{BB962C8B-B14F-4D97-AF65-F5344CB8AC3E}">
        <p14:creationId xmlns:p14="http://schemas.microsoft.com/office/powerpoint/2010/main" val="27343133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DC7BD-C2E1-BC09-AD29-52E0C32725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FF61F2-7B3E-0A54-74C5-F80545BA181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157D1C-782B-C75D-F2D5-F581379D75F8}"/>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13AF873A-16F1-E6D1-FEB6-913F4FDED5EB}"/>
              </a:ext>
            </a:extLst>
          </p:cNvPr>
          <p:cNvSpPr>
            <a:spLocks noGrp="1"/>
          </p:cNvSpPr>
          <p:nvPr>
            <p:ph type="sldNum" sz="quarter" idx="5"/>
          </p:nvPr>
        </p:nvSpPr>
        <p:spPr/>
        <p:txBody>
          <a:bodyPr/>
          <a:lstStyle/>
          <a:p>
            <a:pPr rtl="0"/>
            <a:fld id="{841221E5-7225-48EB-A4EE-420E7BFCF705}" type="slidenum">
              <a:rPr lang="fr-FR" noProof="0" smtClean="0"/>
              <a:pPr rtl="0"/>
              <a:t>59</a:t>
            </a:fld>
            <a:endParaRPr lang="fr-FR" noProof="0"/>
          </a:p>
        </p:txBody>
      </p:sp>
    </p:spTree>
    <p:extLst>
      <p:ext uri="{BB962C8B-B14F-4D97-AF65-F5344CB8AC3E}">
        <p14:creationId xmlns:p14="http://schemas.microsoft.com/office/powerpoint/2010/main" val="135628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On a déjà vu le attributs de styles en détails dans le module 1, on en reparle très peu.</a:t>
            </a:r>
          </a:p>
          <a:p>
            <a:r>
              <a:rPr lang="pt-BR" dirty="0"/>
              <a:t>Si elles sont moins utilisées, elles nous ont servies à introduire les attributs et les styles au module 1.</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6</a:t>
            </a:fld>
            <a:endParaRPr lang="fr-FR" noProof="0"/>
          </a:p>
        </p:txBody>
      </p:sp>
    </p:spTree>
    <p:extLst>
      <p:ext uri="{BB962C8B-B14F-4D97-AF65-F5344CB8AC3E}">
        <p14:creationId xmlns:p14="http://schemas.microsoft.com/office/powerpoint/2010/main" val="18885146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616C1-7B6E-1EA3-6F9D-F190865EA5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D3CB89-15DE-4BCF-6940-C09F9CAE5A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887458-7F0C-CA01-E82F-413FE8D92DA9}"/>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01984986-8DAD-96CE-3A18-7FEDCE52CA53}"/>
              </a:ext>
            </a:extLst>
          </p:cNvPr>
          <p:cNvSpPr>
            <a:spLocks noGrp="1"/>
          </p:cNvSpPr>
          <p:nvPr>
            <p:ph type="sldNum" sz="quarter" idx="5"/>
          </p:nvPr>
        </p:nvSpPr>
        <p:spPr/>
        <p:txBody>
          <a:bodyPr/>
          <a:lstStyle/>
          <a:p>
            <a:pPr rtl="0"/>
            <a:fld id="{841221E5-7225-48EB-A4EE-420E7BFCF705}" type="slidenum">
              <a:rPr lang="fr-FR" noProof="0" smtClean="0"/>
              <a:pPr rtl="0"/>
              <a:t>60</a:t>
            </a:fld>
            <a:endParaRPr lang="fr-FR" noProof="0"/>
          </a:p>
        </p:txBody>
      </p:sp>
    </p:spTree>
    <p:extLst>
      <p:ext uri="{BB962C8B-B14F-4D97-AF65-F5344CB8AC3E}">
        <p14:creationId xmlns:p14="http://schemas.microsoft.com/office/powerpoint/2010/main" val="736074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C6612-154F-87C9-BEDB-2AE45B8C125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69EF4D-7ACD-8624-C1BC-8696660445C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02B44BC-4265-1F5F-950E-9690186F6C22}"/>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B3AAD4B4-E170-3963-B1B9-76025DD102F3}"/>
              </a:ext>
            </a:extLst>
          </p:cNvPr>
          <p:cNvSpPr>
            <a:spLocks noGrp="1"/>
          </p:cNvSpPr>
          <p:nvPr>
            <p:ph type="sldNum" sz="quarter" idx="5"/>
          </p:nvPr>
        </p:nvSpPr>
        <p:spPr/>
        <p:txBody>
          <a:bodyPr/>
          <a:lstStyle/>
          <a:p>
            <a:pPr rtl="0"/>
            <a:fld id="{841221E5-7225-48EB-A4EE-420E7BFCF705}" type="slidenum">
              <a:rPr lang="fr-FR" noProof="0" smtClean="0"/>
              <a:pPr rtl="0"/>
              <a:t>61</a:t>
            </a:fld>
            <a:endParaRPr lang="fr-FR" noProof="0"/>
          </a:p>
        </p:txBody>
      </p:sp>
    </p:spTree>
    <p:extLst>
      <p:ext uri="{BB962C8B-B14F-4D97-AF65-F5344CB8AC3E}">
        <p14:creationId xmlns:p14="http://schemas.microsoft.com/office/powerpoint/2010/main" val="3885512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48FF0-5BD3-BBDA-71F7-D3C9809942F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626D2B-F563-0C3B-4A51-1F5ACEEF90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F3E426-32E8-D343-3565-874EC664EB11}"/>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8281CAE2-5D71-FF44-D2F7-EA740C8118C9}"/>
              </a:ext>
            </a:extLst>
          </p:cNvPr>
          <p:cNvSpPr>
            <a:spLocks noGrp="1"/>
          </p:cNvSpPr>
          <p:nvPr>
            <p:ph type="sldNum" sz="quarter" idx="5"/>
          </p:nvPr>
        </p:nvSpPr>
        <p:spPr/>
        <p:txBody>
          <a:bodyPr/>
          <a:lstStyle/>
          <a:p>
            <a:pPr rtl="0"/>
            <a:fld id="{841221E5-7225-48EB-A4EE-420E7BFCF705}" type="slidenum">
              <a:rPr lang="fr-FR" noProof="0" smtClean="0"/>
              <a:pPr rtl="0"/>
              <a:t>62</a:t>
            </a:fld>
            <a:endParaRPr lang="fr-FR" noProof="0"/>
          </a:p>
        </p:txBody>
      </p:sp>
    </p:spTree>
    <p:extLst>
      <p:ext uri="{BB962C8B-B14F-4D97-AF65-F5344CB8AC3E}">
        <p14:creationId xmlns:p14="http://schemas.microsoft.com/office/powerpoint/2010/main" val="22280995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A0B6C-01ED-9500-32BF-32C29C3FE1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30DA33-7046-3501-B9CA-0574BF70916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780BD3-FE10-096D-1BCE-6A79046B5E90}"/>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27923600-D520-AE03-6E09-35F845A909ED}"/>
              </a:ext>
            </a:extLst>
          </p:cNvPr>
          <p:cNvSpPr>
            <a:spLocks noGrp="1"/>
          </p:cNvSpPr>
          <p:nvPr>
            <p:ph type="sldNum" sz="quarter" idx="5"/>
          </p:nvPr>
        </p:nvSpPr>
        <p:spPr/>
        <p:txBody>
          <a:bodyPr/>
          <a:lstStyle/>
          <a:p>
            <a:pPr rtl="0"/>
            <a:fld id="{841221E5-7225-48EB-A4EE-420E7BFCF705}" type="slidenum">
              <a:rPr lang="fr-FR" noProof="0" smtClean="0"/>
              <a:pPr rtl="0"/>
              <a:t>63</a:t>
            </a:fld>
            <a:endParaRPr lang="fr-FR" noProof="0"/>
          </a:p>
        </p:txBody>
      </p:sp>
    </p:spTree>
    <p:extLst>
      <p:ext uri="{BB962C8B-B14F-4D97-AF65-F5344CB8AC3E}">
        <p14:creationId xmlns:p14="http://schemas.microsoft.com/office/powerpoint/2010/main" val="4772212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23154-608F-A03C-53BF-209F863542A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B4574E-AC40-6C5A-2D40-D8D54F97C8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9DADFDD-07A2-5A4A-96DF-C72F26ADCEDF}"/>
              </a:ext>
            </a:extLst>
          </p:cNvPr>
          <p:cNvSpPr>
            <a:spLocks noGrp="1"/>
          </p:cNvSpPr>
          <p:nvPr>
            <p:ph type="body"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7D9F56DE-05FB-0458-825B-41521162C649}"/>
              </a:ext>
            </a:extLst>
          </p:cNvPr>
          <p:cNvSpPr>
            <a:spLocks noGrp="1"/>
          </p:cNvSpPr>
          <p:nvPr>
            <p:ph type="sldNum" sz="quarter" idx="5"/>
          </p:nvPr>
        </p:nvSpPr>
        <p:spPr/>
        <p:txBody>
          <a:bodyPr/>
          <a:lstStyle/>
          <a:p>
            <a:pPr rtl="0"/>
            <a:fld id="{841221E5-7225-48EB-A4EE-420E7BFCF705}" type="slidenum">
              <a:rPr lang="fr-FR" noProof="0" smtClean="0"/>
              <a:pPr rtl="0"/>
              <a:t>64</a:t>
            </a:fld>
            <a:endParaRPr lang="fr-FR" noProof="0"/>
          </a:p>
        </p:txBody>
      </p:sp>
    </p:spTree>
    <p:extLst>
      <p:ext uri="{BB962C8B-B14F-4D97-AF65-F5344CB8AC3E}">
        <p14:creationId xmlns:p14="http://schemas.microsoft.com/office/powerpoint/2010/main" val="9714676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65</a:t>
            </a:fld>
            <a:endParaRPr lang="fr-FR"/>
          </a:p>
        </p:txBody>
      </p:sp>
    </p:spTree>
    <p:extLst>
      <p:ext uri="{BB962C8B-B14F-4D97-AF65-F5344CB8AC3E}">
        <p14:creationId xmlns:p14="http://schemas.microsoft.com/office/powerpoint/2010/main" val="31900566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66</a:t>
            </a:fld>
            <a:endParaRPr lang="fr-FR" noProof="0"/>
          </a:p>
        </p:txBody>
      </p:sp>
    </p:spTree>
    <p:extLst>
      <p:ext uri="{BB962C8B-B14F-4D97-AF65-F5344CB8AC3E}">
        <p14:creationId xmlns:p14="http://schemas.microsoft.com/office/powerpoint/2010/main" val="8819185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67</a:t>
            </a:fld>
            <a:endParaRPr lang="fr-FR"/>
          </a:p>
        </p:txBody>
      </p:sp>
    </p:spTree>
    <p:extLst>
      <p:ext uri="{BB962C8B-B14F-4D97-AF65-F5344CB8AC3E}">
        <p14:creationId xmlns:p14="http://schemas.microsoft.com/office/powerpoint/2010/main" val="23342704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68</a:t>
            </a:fld>
            <a:endParaRPr lang="fr-FR" noProof="0"/>
          </a:p>
        </p:txBody>
      </p:sp>
    </p:spTree>
    <p:extLst>
      <p:ext uri="{BB962C8B-B14F-4D97-AF65-F5344CB8AC3E}">
        <p14:creationId xmlns:p14="http://schemas.microsoft.com/office/powerpoint/2010/main" val="21518621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69</a:t>
            </a:fld>
            <a:endParaRPr lang="fr-FR" noProof="0"/>
          </a:p>
        </p:txBody>
      </p:sp>
    </p:spTree>
    <p:extLst>
      <p:ext uri="{BB962C8B-B14F-4D97-AF65-F5344CB8AC3E}">
        <p14:creationId xmlns:p14="http://schemas.microsoft.com/office/powerpoint/2010/main" val="226355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a:t>
            </a:fld>
            <a:endParaRPr lang="fr-FR" noProof="0"/>
          </a:p>
        </p:txBody>
      </p:sp>
    </p:spTree>
    <p:extLst>
      <p:ext uri="{BB962C8B-B14F-4D97-AF65-F5344CB8AC3E}">
        <p14:creationId xmlns:p14="http://schemas.microsoft.com/office/powerpoint/2010/main" val="2548966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70</a:t>
            </a:fld>
            <a:endParaRPr lang="fr-FR" noProof="0"/>
          </a:p>
        </p:txBody>
      </p:sp>
    </p:spTree>
    <p:extLst>
      <p:ext uri="{BB962C8B-B14F-4D97-AF65-F5344CB8AC3E}">
        <p14:creationId xmlns:p14="http://schemas.microsoft.com/office/powerpoint/2010/main" val="18778721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71</a:t>
            </a:fld>
            <a:endParaRPr lang="fr-FR" noProof="0"/>
          </a:p>
        </p:txBody>
      </p:sp>
    </p:spTree>
    <p:extLst>
      <p:ext uri="{BB962C8B-B14F-4D97-AF65-F5344CB8AC3E}">
        <p14:creationId xmlns:p14="http://schemas.microsoft.com/office/powerpoint/2010/main" val="24827354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72</a:t>
            </a:fld>
            <a:endParaRPr lang="fr-FR" noProof="0"/>
          </a:p>
        </p:txBody>
      </p:sp>
    </p:spTree>
    <p:extLst>
      <p:ext uri="{BB962C8B-B14F-4D97-AF65-F5344CB8AC3E}">
        <p14:creationId xmlns:p14="http://schemas.microsoft.com/office/powerpoint/2010/main" val="1824076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73</a:t>
            </a:fld>
            <a:endParaRPr lang="fr-FR" noProof="0"/>
          </a:p>
        </p:txBody>
      </p:sp>
    </p:spTree>
    <p:extLst>
      <p:ext uri="{BB962C8B-B14F-4D97-AF65-F5344CB8AC3E}">
        <p14:creationId xmlns:p14="http://schemas.microsoft.com/office/powerpoint/2010/main" val="39543188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74</a:t>
            </a:fld>
            <a:endParaRPr lang="fr-FR" noProof="0"/>
          </a:p>
        </p:txBody>
      </p:sp>
    </p:spTree>
    <p:extLst>
      <p:ext uri="{BB962C8B-B14F-4D97-AF65-F5344CB8AC3E}">
        <p14:creationId xmlns:p14="http://schemas.microsoft.com/office/powerpoint/2010/main" val="16180046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75</a:t>
            </a:fld>
            <a:endParaRPr lang="fr-FR" noProof="0"/>
          </a:p>
        </p:txBody>
      </p:sp>
    </p:spTree>
    <p:extLst>
      <p:ext uri="{BB962C8B-B14F-4D97-AF65-F5344CB8AC3E}">
        <p14:creationId xmlns:p14="http://schemas.microsoft.com/office/powerpoint/2010/main" val="17231253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76</a:t>
            </a:fld>
            <a:endParaRPr lang="fr-FR" noProof="0"/>
          </a:p>
        </p:txBody>
      </p:sp>
    </p:spTree>
    <p:extLst>
      <p:ext uri="{BB962C8B-B14F-4D97-AF65-F5344CB8AC3E}">
        <p14:creationId xmlns:p14="http://schemas.microsoft.com/office/powerpoint/2010/main" val="9853017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77</a:t>
            </a:fld>
            <a:endParaRPr lang="fr-FR" noProof="0"/>
          </a:p>
        </p:txBody>
      </p:sp>
    </p:spTree>
    <p:extLst>
      <p:ext uri="{BB962C8B-B14F-4D97-AF65-F5344CB8AC3E}">
        <p14:creationId xmlns:p14="http://schemas.microsoft.com/office/powerpoint/2010/main" val="10100037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78</a:t>
            </a:fld>
            <a:endParaRPr lang="fr-FR" noProof="0"/>
          </a:p>
        </p:txBody>
      </p:sp>
    </p:spTree>
    <p:extLst>
      <p:ext uri="{BB962C8B-B14F-4D97-AF65-F5344CB8AC3E}">
        <p14:creationId xmlns:p14="http://schemas.microsoft.com/office/powerpoint/2010/main" val="30707260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79</a:t>
            </a:fld>
            <a:endParaRPr lang="fr-FR" noProof="0"/>
          </a:p>
        </p:txBody>
      </p:sp>
    </p:spTree>
    <p:extLst>
      <p:ext uri="{BB962C8B-B14F-4D97-AF65-F5344CB8AC3E}">
        <p14:creationId xmlns:p14="http://schemas.microsoft.com/office/powerpoint/2010/main" val="247957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rel est pour relationship..., le lien de relation entre le fichier html et le fichier lié</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a:t>
            </a:fld>
            <a:endParaRPr lang="fr-FR" noProof="0"/>
          </a:p>
        </p:txBody>
      </p:sp>
    </p:spTree>
    <p:extLst>
      <p:ext uri="{BB962C8B-B14F-4D97-AF65-F5344CB8AC3E}">
        <p14:creationId xmlns:p14="http://schemas.microsoft.com/office/powerpoint/2010/main" val="19953234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80</a:t>
            </a:fld>
            <a:endParaRPr lang="fr-FR" noProof="0"/>
          </a:p>
        </p:txBody>
      </p:sp>
    </p:spTree>
    <p:extLst>
      <p:ext uri="{BB962C8B-B14F-4D97-AF65-F5344CB8AC3E}">
        <p14:creationId xmlns:p14="http://schemas.microsoft.com/office/powerpoint/2010/main" val="21978613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81</a:t>
            </a:fld>
            <a:endParaRPr lang="fr-FR" noProof="0"/>
          </a:p>
        </p:txBody>
      </p:sp>
    </p:spTree>
    <p:extLst>
      <p:ext uri="{BB962C8B-B14F-4D97-AF65-F5344CB8AC3E}">
        <p14:creationId xmlns:p14="http://schemas.microsoft.com/office/powerpoint/2010/main" val="32894541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82</a:t>
            </a:fld>
            <a:endParaRPr lang="fr-FR" noProof="0"/>
          </a:p>
        </p:txBody>
      </p:sp>
    </p:spTree>
    <p:extLst>
      <p:ext uri="{BB962C8B-B14F-4D97-AF65-F5344CB8AC3E}">
        <p14:creationId xmlns:p14="http://schemas.microsoft.com/office/powerpoint/2010/main" val="33556425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83</a:t>
            </a:fld>
            <a:endParaRPr lang="fr-FR"/>
          </a:p>
        </p:txBody>
      </p:sp>
    </p:spTree>
    <p:extLst>
      <p:ext uri="{BB962C8B-B14F-4D97-AF65-F5344CB8AC3E}">
        <p14:creationId xmlns:p14="http://schemas.microsoft.com/office/powerpoint/2010/main" val="11713594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84</a:t>
            </a:fld>
            <a:endParaRPr lang="fr-FR" noProof="0"/>
          </a:p>
        </p:txBody>
      </p:sp>
    </p:spTree>
    <p:extLst>
      <p:ext uri="{BB962C8B-B14F-4D97-AF65-F5344CB8AC3E}">
        <p14:creationId xmlns:p14="http://schemas.microsoft.com/office/powerpoint/2010/main" val="9007198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85</a:t>
            </a:fld>
            <a:endParaRPr lang="fr-FR" noProof="0"/>
          </a:p>
        </p:txBody>
      </p:sp>
    </p:spTree>
    <p:extLst>
      <p:ext uri="{BB962C8B-B14F-4D97-AF65-F5344CB8AC3E}">
        <p14:creationId xmlns:p14="http://schemas.microsoft.com/office/powerpoint/2010/main" val="23569379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mm, cm, in: pas préférés, utiliser seulement lorsqu’une dimension doit afficher une “taille réelle”</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86</a:t>
            </a:fld>
            <a:endParaRPr lang="fr-FR" noProof="0"/>
          </a:p>
        </p:txBody>
      </p:sp>
    </p:spTree>
    <p:extLst>
      <p:ext uri="{BB962C8B-B14F-4D97-AF65-F5344CB8AC3E}">
        <p14:creationId xmlns:p14="http://schemas.microsoft.com/office/powerpoint/2010/main" val="29515807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87</a:t>
            </a:fld>
            <a:endParaRPr lang="fr-FR" noProof="0"/>
          </a:p>
        </p:txBody>
      </p:sp>
    </p:spTree>
    <p:extLst>
      <p:ext uri="{BB962C8B-B14F-4D97-AF65-F5344CB8AC3E}">
        <p14:creationId xmlns:p14="http://schemas.microsoft.com/office/powerpoint/2010/main" val="8970045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88</a:t>
            </a:fld>
            <a:endParaRPr lang="fr-FR" noProof="0"/>
          </a:p>
        </p:txBody>
      </p:sp>
    </p:spTree>
    <p:extLst>
      <p:ext uri="{BB962C8B-B14F-4D97-AF65-F5344CB8AC3E}">
        <p14:creationId xmlns:p14="http://schemas.microsoft.com/office/powerpoint/2010/main" val="15054117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89</a:t>
            </a:fld>
            <a:endParaRPr lang="fr-FR" noProof="0"/>
          </a:p>
        </p:txBody>
      </p:sp>
    </p:spTree>
    <p:extLst>
      <p:ext uri="{BB962C8B-B14F-4D97-AF65-F5344CB8AC3E}">
        <p14:creationId xmlns:p14="http://schemas.microsoft.com/office/powerpoint/2010/main" val="302959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a:t>
            </a:fld>
            <a:endParaRPr lang="fr-FR"/>
          </a:p>
        </p:txBody>
      </p:sp>
    </p:spTree>
    <p:extLst>
      <p:ext uri="{BB962C8B-B14F-4D97-AF65-F5344CB8AC3E}">
        <p14:creationId xmlns:p14="http://schemas.microsoft.com/office/powerpoint/2010/main" val="15299605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90</a:t>
            </a:fld>
            <a:endParaRPr lang="fr-FR"/>
          </a:p>
        </p:txBody>
      </p:sp>
    </p:spTree>
    <p:extLst>
      <p:ext uri="{BB962C8B-B14F-4D97-AF65-F5344CB8AC3E}">
        <p14:creationId xmlns:p14="http://schemas.microsoft.com/office/powerpoint/2010/main" val="18741448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91</a:t>
            </a:fld>
            <a:endParaRPr lang="fr-FR" noProof="0"/>
          </a:p>
        </p:txBody>
      </p:sp>
    </p:spTree>
    <p:extLst>
      <p:ext uri="{BB962C8B-B14F-4D97-AF65-F5344CB8AC3E}">
        <p14:creationId xmlns:p14="http://schemas.microsoft.com/office/powerpoint/2010/main" val="41312885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92</a:t>
            </a:fld>
            <a:endParaRPr lang="fr-FR" noProof="0"/>
          </a:p>
        </p:txBody>
      </p:sp>
    </p:spTree>
    <p:extLst>
      <p:ext uri="{BB962C8B-B14F-4D97-AF65-F5344CB8AC3E}">
        <p14:creationId xmlns:p14="http://schemas.microsoft.com/office/powerpoint/2010/main" val="8792156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93</a:t>
            </a:fld>
            <a:endParaRPr lang="fr-FR"/>
          </a:p>
        </p:txBody>
      </p:sp>
    </p:spTree>
    <p:extLst>
      <p:ext uri="{BB962C8B-B14F-4D97-AF65-F5344CB8AC3E}">
        <p14:creationId xmlns:p14="http://schemas.microsoft.com/office/powerpoint/2010/main" val="42760304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Avec les sélecteurs simples nommées, on ne pouvait pas appliquer un style différenteà un élément du même nom (ex: 2 p).  Maintenant, on peut.</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94</a:t>
            </a:fld>
            <a:endParaRPr lang="fr-FR" noProof="0"/>
          </a:p>
        </p:txBody>
      </p:sp>
    </p:spTree>
    <p:extLst>
      <p:ext uri="{BB962C8B-B14F-4D97-AF65-F5344CB8AC3E}">
        <p14:creationId xmlns:p14="http://schemas.microsoft.com/office/powerpoint/2010/main" val="22975315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95</a:t>
            </a:fld>
            <a:endParaRPr lang="fr-FR" noProof="0"/>
          </a:p>
        </p:txBody>
      </p:sp>
    </p:spTree>
    <p:extLst>
      <p:ext uri="{BB962C8B-B14F-4D97-AF65-F5344CB8AC3E}">
        <p14:creationId xmlns:p14="http://schemas.microsoft.com/office/powerpoint/2010/main" val="17092888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Utiliser avec parcimonie.  On choisit id plutôt que class seulement si un élémentest vraiment unique dans la page du point de vue de la mise en forme.</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96</a:t>
            </a:fld>
            <a:endParaRPr lang="fr-FR" noProof="0"/>
          </a:p>
        </p:txBody>
      </p:sp>
    </p:spTree>
    <p:extLst>
      <p:ext uri="{BB962C8B-B14F-4D97-AF65-F5344CB8AC3E}">
        <p14:creationId xmlns:p14="http://schemas.microsoft.com/office/powerpoint/2010/main" val="881745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97</a:t>
            </a:fld>
            <a:endParaRPr lang="fr-FR"/>
          </a:p>
        </p:txBody>
      </p:sp>
    </p:spTree>
    <p:extLst>
      <p:ext uri="{BB962C8B-B14F-4D97-AF65-F5344CB8AC3E}">
        <p14:creationId xmlns:p14="http://schemas.microsoft.com/office/powerpoint/2010/main" val="25338843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98</a:t>
            </a:fld>
            <a:endParaRPr lang="fr-FR" noProof="0"/>
          </a:p>
        </p:txBody>
      </p:sp>
    </p:spTree>
    <p:extLst>
      <p:ext uri="{BB962C8B-B14F-4D97-AF65-F5344CB8AC3E}">
        <p14:creationId xmlns:p14="http://schemas.microsoft.com/office/powerpoint/2010/main" val="20394071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ATTENTION: est-ce que les sélecteurs sont séparés par une virgule ou un espace?  Ça n’a pas le même résultat.</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99</a:t>
            </a:fld>
            <a:endParaRPr lang="fr-FR" noProof="0"/>
          </a:p>
        </p:txBody>
      </p:sp>
    </p:spTree>
    <p:extLst>
      <p:ext uri="{BB962C8B-B14F-4D97-AF65-F5344CB8AC3E}">
        <p14:creationId xmlns:p14="http://schemas.microsoft.com/office/powerpoint/2010/main" val="185253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1" name="Rectangle 10"/>
          <p:cNvSpPr/>
          <p:nvPr/>
        </p:nvSpPr>
        <p:spPr bwMode="gray">
          <a:xfrm>
            <a:off x="-3045"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13" name="Connecteur droit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hasCustomPrompt="1"/>
          </p:nvPr>
        </p:nvSpPr>
        <p:spPr>
          <a:xfrm>
            <a:off x="2428669" y="1600200"/>
            <a:ext cx="8329031" cy="2680127"/>
          </a:xfrm>
        </p:spPr>
        <p:txBody>
          <a:bodyPr rtlCol="0">
            <a:noAutofit/>
          </a:bodyPr>
          <a:lstStyle>
            <a:lvl1pPr rtl="0">
              <a:defRPr sz="5400"/>
            </a:lvl1pPr>
          </a:lstStyle>
          <a:p>
            <a:pPr rtl="0"/>
            <a:r>
              <a:rPr lang="fr-FR" noProof="0" dirty="0"/>
              <a:t>Cliquez pour modifier le style du titre</a:t>
            </a:r>
          </a:p>
        </p:txBody>
      </p:sp>
      <p:sp>
        <p:nvSpPr>
          <p:cNvPr id="3" name="Sous-titre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p:txBody>
          <a:bodyPr rtlCol="0"/>
          <a:lstStyle>
            <a:lvl1pPr>
              <a:defRPr baseline="0">
                <a:solidFill>
                  <a:schemeClr val="tx2"/>
                </a:solidFill>
              </a:defRPr>
            </a:lvl1pPr>
          </a:lstStyle>
          <a:p>
            <a:pPr rtl="0"/>
            <a:fld id="{8CB63F34-E62A-42EB-8BBE-5D97981BDF99}" type="datetime1">
              <a:rPr lang="fr-FR" noProof="0" smtClean="0"/>
              <a:t>30/01/2026</a:t>
            </a:fld>
            <a:endParaRPr lang="fr-FR" noProof="0"/>
          </a:p>
        </p:txBody>
      </p:sp>
      <p:sp>
        <p:nvSpPr>
          <p:cNvPr id="5" name="Espace réservé du pied de page 4"/>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6" name="Espace réservé du numéro de diapositive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sp>
        <p:nvSpPr>
          <p:cNvPr id="7" name="ZoneTexte 6">
            <a:extLst>
              <a:ext uri="{FF2B5EF4-FFF2-40B4-BE49-F238E27FC236}">
                <a16:creationId xmlns:a16="http://schemas.microsoft.com/office/drawing/2014/main" id="{C0BB4421-6D80-4761-05C0-FF741395BE2F}"/>
              </a:ext>
            </a:extLst>
          </p:cNvPr>
          <p:cNvSpPr txBox="1"/>
          <p:nvPr userDrawn="1"/>
        </p:nvSpPr>
        <p:spPr>
          <a:xfrm flipH="1">
            <a:off x="192458" y="6048345"/>
            <a:ext cx="791509" cy="400110"/>
          </a:xfrm>
          <a:prstGeom prst="rect">
            <a:avLst/>
          </a:prstGeom>
          <a:noFill/>
        </p:spPr>
        <p:txBody>
          <a:bodyPr wrap="square" rtlCol="0">
            <a:spAutoFit/>
          </a:bodyPr>
          <a:lstStyle/>
          <a:p>
            <a:r>
              <a:rPr lang="fr-CA" sz="2000" dirty="0">
                <a:solidFill>
                  <a:schemeClr val="bg1"/>
                </a:solidFill>
                <a:latin typeface="Arial Black" panose="020B0A04020102020204" pitchFamily="34" charset="0"/>
              </a:rPr>
              <a:t>CSS</a:t>
            </a: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p:txBody>
          <a:bodyPr vert="eaVert" rtlCol="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4" name="Espace réservé de la date 3"/>
          <p:cNvSpPr>
            <a:spLocks noGrp="1"/>
          </p:cNvSpPr>
          <p:nvPr>
            <p:ph type="dt" sz="half" idx="10"/>
          </p:nvPr>
        </p:nvSpPr>
        <p:spPr/>
        <p:txBody>
          <a:bodyPr rtlCol="0"/>
          <a:lstStyle/>
          <a:p>
            <a:pPr rtl="0"/>
            <a:fld id="{F628D6F8-A827-43B4-8C73-878D7AB60B7E}" type="datetime1">
              <a:rPr lang="fr-FR" noProof="0" smtClean="0"/>
              <a:t>30/01/2026</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0" name="Rectangle 9"/>
          <p:cNvSpPr/>
          <p:nvPr userDrawn="1"/>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1" name="Connecteur droit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cxnSp>
        <p:nvCxnSpPr>
          <p:cNvPr id="14" name="Connecteur droit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vertical 1"/>
          <p:cNvSpPr>
            <a:spLocks noGrp="1"/>
          </p:cNvSpPr>
          <p:nvPr>
            <p:ph type="title" orient="vert" hasCustomPrompt="1"/>
          </p:nvPr>
        </p:nvSpPr>
        <p:spPr>
          <a:xfrm>
            <a:off x="9599612" y="685800"/>
            <a:ext cx="1787526" cy="5486400"/>
          </a:xfrm>
        </p:spPr>
        <p:txBody>
          <a:bodyPr vert="eaVert"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a:xfrm>
            <a:off x="1598613" y="685800"/>
            <a:ext cx="7848599" cy="5486400"/>
          </a:xfrm>
        </p:spPr>
        <p:txBody>
          <a:bodyPr vert="eaVert" rtlCol="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4" name="Espace réservé de la date 3"/>
          <p:cNvSpPr>
            <a:spLocks noGrp="1"/>
          </p:cNvSpPr>
          <p:nvPr>
            <p:ph type="dt" sz="half" idx="10"/>
          </p:nvPr>
        </p:nvSpPr>
        <p:spPr/>
        <p:txBody>
          <a:bodyPr rtlCol="0"/>
          <a:lstStyle/>
          <a:p>
            <a:pPr rtl="0"/>
            <a:fld id="{84EE86DE-C0F5-4589-B42C-0AB3ABDBEEBE}" type="datetime1">
              <a:rPr lang="fr-FR" noProof="0" smtClean="0"/>
              <a:t>30/01/2026</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contenu 2"/>
          <p:cNvSpPr>
            <a:spLocks noGrp="1"/>
          </p:cNvSpPr>
          <p:nvPr>
            <p:ph idx="1"/>
          </p:nvPr>
        </p:nvSpPr>
        <p:spPr/>
        <p:txBody>
          <a:bodyPr rtlCol="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4" name="Espace réservé de la date 3"/>
          <p:cNvSpPr>
            <a:spLocks noGrp="1"/>
          </p:cNvSpPr>
          <p:nvPr>
            <p:ph type="dt" sz="half" idx="10"/>
          </p:nvPr>
        </p:nvSpPr>
        <p:spPr/>
        <p:txBody>
          <a:bodyPr rtlCol="0"/>
          <a:lstStyle/>
          <a:p>
            <a:pPr rtl="0"/>
            <a:fld id="{7BD930E9-522E-4B98-907D-6FC3AD7E907B}" type="datetime1">
              <a:rPr lang="fr-FR" noProof="0" smtClean="0"/>
              <a:t>30/01/2026</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cxnSp>
        <p:nvCxnSpPr>
          <p:cNvPr id="22" name="Connecteur droit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31" name="Connecteur droit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33" name="Connecteur droit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hasCustomPrompt="1"/>
          </p:nvPr>
        </p:nvSpPr>
        <p:spPr>
          <a:xfrm>
            <a:off x="1598613" y="1600201"/>
            <a:ext cx="8283272" cy="2654064"/>
          </a:xfrm>
        </p:spPr>
        <p:txBody>
          <a:bodyPr rtlCol="0" anchor="b">
            <a:normAutofit/>
          </a:bodyPr>
          <a:lstStyle>
            <a:lvl1pPr algn="l" rtl="0">
              <a:defRPr sz="5400" b="0" cap="none" baseline="0">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rtlCol="0"/>
          <a:lstStyle>
            <a:lvl1pPr>
              <a:defRPr baseline="0">
                <a:solidFill>
                  <a:schemeClr val="tx2"/>
                </a:solidFill>
              </a:defRPr>
            </a:lvl1pPr>
          </a:lstStyle>
          <a:p>
            <a:pPr rtl="0"/>
            <a:fld id="{1081AF74-AAE7-463E-86C0-EE02064F8F51}" type="datetime1">
              <a:rPr lang="fr-FR" noProof="0" smtClean="0"/>
              <a:t>30/01/2026</a:t>
            </a:fld>
            <a:endParaRPr lang="fr-FR" noProof="0"/>
          </a:p>
        </p:txBody>
      </p:sp>
      <p:sp>
        <p:nvSpPr>
          <p:cNvPr id="5" name="Espace réservé du pied de page 4"/>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6" name="Espace réservé du numéro de diapositive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sp>
        <p:nvSpPr>
          <p:cNvPr id="7" name="ZoneTexte 6">
            <a:extLst>
              <a:ext uri="{FF2B5EF4-FFF2-40B4-BE49-F238E27FC236}">
                <a16:creationId xmlns:a16="http://schemas.microsoft.com/office/drawing/2014/main" id="{62329371-5BF1-5997-3EE8-C927506DA229}"/>
              </a:ext>
            </a:extLst>
          </p:cNvPr>
          <p:cNvSpPr txBox="1"/>
          <p:nvPr userDrawn="1"/>
        </p:nvSpPr>
        <p:spPr>
          <a:xfrm flipH="1">
            <a:off x="195463" y="6048345"/>
            <a:ext cx="791350" cy="400110"/>
          </a:xfrm>
          <a:prstGeom prst="rect">
            <a:avLst/>
          </a:prstGeom>
          <a:noFill/>
        </p:spPr>
        <p:txBody>
          <a:bodyPr wrap="square" rtlCol="0">
            <a:spAutoFit/>
          </a:bodyPr>
          <a:lstStyle/>
          <a:p>
            <a:r>
              <a:rPr lang="fr-CA" sz="2000" dirty="0">
                <a:solidFill>
                  <a:schemeClr val="bg1"/>
                </a:solidFill>
                <a:latin typeface="Arial Black" panose="020B0A04020102020204" pitchFamily="34" charset="0"/>
              </a:rPr>
              <a:t>CSS</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contenu 2"/>
          <p:cNvSpPr>
            <a:spLocks noGrp="1"/>
          </p:cNvSpPr>
          <p:nvPr>
            <p:ph sz="half" idx="1"/>
          </p:nvPr>
        </p:nvSpPr>
        <p:spPr>
          <a:xfrm>
            <a:off x="1593436" y="1600200"/>
            <a:ext cx="4814586" cy="4572000"/>
          </a:xfrm>
        </p:spPr>
        <p:txBody>
          <a:bodyPr rtlCol="0"/>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4" name="Espace réservé du contenu 3"/>
          <p:cNvSpPr>
            <a:spLocks noGrp="1"/>
          </p:cNvSpPr>
          <p:nvPr>
            <p:ph sz="half" idx="2"/>
          </p:nvPr>
        </p:nvSpPr>
        <p:spPr>
          <a:xfrm>
            <a:off x="6561651" y="1600200"/>
            <a:ext cx="4814586" cy="4572000"/>
          </a:xfrm>
        </p:spPr>
        <p:txBody>
          <a:bodyPr rtlCol="0"/>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baseline="0"/>
            </a:lvl6pPr>
            <a:lvl7pPr>
              <a:defRPr sz="1800" baseline="0"/>
            </a:lvl7pPr>
            <a:lvl8pPr>
              <a:defRPr sz="1800" baseline="0"/>
            </a:lvl8pPr>
            <a:lvl9pPr>
              <a:defRPr sz="1800" baseline="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5" name="Espace réservé de la date 4"/>
          <p:cNvSpPr>
            <a:spLocks noGrp="1"/>
          </p:cNvSpPr>
          <p:nvPr>
            <p:ph type="dt" sz="half" idx="10"/>
          </p:nvPr>
        </p:nvSpPr>
        <p:spPr/>
        <p:txBody>
          <a:bodyPr rtlCol="0"/>
          <a:lstStyle/>
          <a:p>
            <a:pPr rtl="0"/>
            <a:fld id="{F3F495EE-B4EF-444D-88BC-CEAB1749D92D}" type="datetime1">
              <a:rPr lang="fr-FR" noProof="0" smtClean="0"/>
              <a:t>30/01/2026</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1593436" y="2514706"/>
            <a:ext cx="4814586" cy="3657493"/>
          </a:xfrm>
        </p:spPr>
        <p:txBody>
          <a:bodyPr rtlCol="0">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baseline="0"/>
            </a:lvl8pPr>
            <a:lvl9pPr>
              <a:defRPr sz="1600" baseline="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5" name="Espace réservé du texte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6557349" y="2514600"/>
            <a:ext cx="4818888" cy="3655568"/>
          </a:xfrm>
        </p:spPr>
        <p:txBody>
          <a:bodyPr rtlCol="0">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7" name="Espace réservé de la date 6"/>
          <p:cNvSpPr>
            <a:spLocks noGrp="1"/>
          </p:cNvSpPr>
          <p:nvPr>
            <p:ph type="dt" sz="half" idx="10"/>
          </p:nvPr>
        </p:nvSpPr>
        <p:spPr/>
        <p:txBody>
          <a:bodyPr rtlCol="0"/>
          <a:lstStyle/>
          <a:p>
            <a:pPr rtl="0"/>
            <a:fld id="{035F29F0-A14F-4F4F-8A89-9D96995D09F4}" type="datetime1">
              <a:rPr lang="fr-FR" noProof="0" smtClean="0"/>
              <a:t>30/01/2026</a:t>
            </a:fld>
            <a:endParaRPr lang="fr-FR" noProof="0"/>
          </a:p>
        </p:txBody>
      </p:sp>
      <p:sp>
        <p:nvSpPr>
          <p:cNvPr id="8" name="Espace réservé du pied de page 7"/>
          <p:cNvSpPr>
            <a:spLocks noGrp="1"/>
          </p:cNvSpPr>
          <p:nvPr>
            <p:ph type="ftr" sz="quarter" idx="11"/>
          </p:nvPr>
        </p:nvSpPr>
        <p:spPr/>
        <p:txBody>
          <a:bodyPr rtlCol="0"/>
          <a:lstStyle/>
          <a:p>
            <a:pPr rtl="0"/>
            <a:r>
              <a:rPr lang="fr-FR" noProof="0"/>
              <a:t>Ajouter un pied de page</a:t>
            </a:r>
          </a:p>
        </p:txBody>
      </p:sp>
      <p:sp>
        <p:nvSpPr>
          <p:cNvPr id="9" name="Espace réservé du numéro de diapositive 8"/>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e la date 2"/>
          <p:cNvSpPr>
            <a:spLocks noGrp="1"/>
          </p:cNvSpPr>
          <p:nvPr>
            <p:ph type="dt" sz="half" idx="10"/>
          </p:nvPr>
        </p:nvSpPr>
        <p:spPr/>
        <p:txBody>
          <a:bodyPr rtlCol="0"/>
          <a:lstStyle/>
          <a:p>
            <a:pPr rtl="0"/>
            <a:fld id="{375A8DC8-1EBC-45BD-B5DA-23DB3A320D95}" type="datetime1">
              <a:rPr lang="fr-FR" noProof="0" smtClean="0"/>
              <a:t>30/01/2026</a:t>
            </a:fld>
            <a:endParaRPr lang="fr-FR" noProof="0"/>
          </a:p>
        </p:txBody>
      </p:sp>
      <p:sp>
        <p:nvSpPr>
          <p:cNvPr id="4" name="Espace réservé du pied de page 3"/>
          <p:cNvSpPr>
            <a:spLocks noGrp="1"/>
          </p:cNvSpPr>
          <p:nvPr>
            <p:ph type="ftr" sz="quarter" idx="11"/>
          </p:nvPr>
        </p:nvSpPr>
        <p:spPr/>
        <p:txBody>
          <a:bodyPr rtlCol="0"/>
          <a:lstStyle/>
          <a:p>
            <a:pPr rtl="0"/>
            <a:r>
              <a:rPr lang="fr-FR" noProof="0"/>
              <a:t>Ajouter un pied de page</a:t>
            </a:r>
          </a:p>
        </p:txBody>
      </p:sp>
      <p:sp>
        <p:nvSpPr>
          <p:cNvPr id="5" name="Espace réservé du numéro de diapositive 4"/>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cxnSp>
        <p:nvCxnSpPr>
          <p:cNvPr id="7" name="Connecteur droit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Espace réservé de la date 1"/>
          <p:cNvSpPr>
            <a:spLocks noGrp="1"/>
          </p:cNvSpPr>
          <p:nvPr>
            <p:ph type="dt" sz="half" idx="10"/>
          </p:nvPr>
        </p:nvSpPr>
        <p:spPr/>
        <p:txBody>
          <a:bodyPr rtlCol="0"/>
          <a:lstStyle/>
          <a:p>
            <a:pPr rtl="0"/>
            <a:fld id="{299DDFE8-5D0F-4294-BF0D-BCBA491BB07D}" type="datetime1">
              <a:rPr lang="fr-FR" noProof="0" smtClean="0"/>
              <a:t>30/01/2026</a:t>
            </a:fld>
            <a:endParaRPr lang="fr-FR" noProof="0"/>
          </a:p>
        </p:txBody>
      </p:sp>
      <p:sp>
        <p:nvSpPr>
          <p:cNvPr id="3" name="Espace réservé du pied de page 2"/>
          <p:cNvSpPr>
            <a:spLocks noGrp="1"/>
          </p:cNvSpPr>
          <p:nvPr>
            <p:ph type="ftr" sz="quarter" idx="11"/>
          </p:nvPr>
        </p:nvSpPr>
        <p:spPr/>
        <p:txBody>
          <a:bodyPr rtlCol="0"/>
          <a:lstStyle/>
          <a:p>
            <a:pPr rtl="0"/>
            <a:r>
              <a:rPr lang="fr-FR" noProof="0"/>
              <a:t>Ajouter un pied de page</a:t>
            </a:r>
          </a:p>
        </p:txBody>
      </p:sp>
      <p:sp>
        <p:nvSpPr>
          <p:cNvPr id="4" name="Espace réservé du numéro de diapositive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fr-FR" noProof="0"/>
              <a:pPr/>
              <a:t>‹N°›</a:t>
            </a:fld>
            <a:endParaRPr lang="fr-FR" noProof="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cxnSp>
        <p:nvCxnSpPr>
          <p:cNvPr id="10" name="Connecteur droit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Titre 1"/>
          <p:cNvSpPr>
            <a:spLocks noGrp="1"/>
          </p:cNvSpPr>
          <p:nvPr>
            <p:ph type="title" hasCustomPrompt="1"/>
          </p:nvPr>
        </p:nvSpPr>
        <p:spPr bwMode="white">
          <a:xfrm>
            <a:off x="1074240" y="381000"/>
            <a:ext cx="3293422" cy="1371600"/>
          </a:xfrm>
        </p:spPr>
        <p:txBody>
          <a:bodyPr rtlCol="0" anchor="b">
            <a:normAutofit/>
          </a:bodyPr>
          <a:lstStyle>
            <a:lvl1pPr algn="l" rtl="0">
              <a:defRPr sz="2800" b="0" cap="all" baseline="0">
                <a:solidFill>
                  <a:schemeClr val="bg1"/>
                </a:solidFill>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contenu 2"/>
          <p:cNvSpPr>
            <a:spLocks noGrp="1"/>
          </p:cNvSpPr>
          <p:nvPr>
            <p:ph idx="1"/>
          </p:nvPr>
        </p:nvSpPr>
        <p:spPr>
          <a:xfrm>
            <a:off x="5180251" y="482600"/>
            <a:ext cx="6195986" cy="5689600"/>
          </a:xfrm>
        </p:spPr>
        <p:txBody>
          <a:bodyPr rtlCol="0">
            <a:normAutofit/>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baseline="0"/>
            </a:lvl8pPr>
            <a:lvl9pPr>
              <a:defRPr sz="1800" baseline="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4" name="Espace réservé du texte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rtlCol="0"/>
          <a:lstStyle/>
          <a:p>
            <a:pPr rtl="0"/>
            <a:fld id="{511C5F71-8AAC-4C18-9BBC-93A1054C5EED}" type="datetime1">
              <a:rPr lang="fr-FR" noProof="0" smtClean="0"/>
              <a:t>30/01/2026</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Titre 1"/>
          <p:cNvSpPr>
            <a:spLocks noGrp="1"/>
          </p:cNvSpPr>
          <p:nvPr>
            <p:ph type="title" hasCustomPrompt="1"/>
          </p:nvPr>
        </p:nvSpPr>
        <p:spPr>
          <a:xfrm>
            <a:off x="1074240" y="381000"/>
            <a:ext cx="3293422" cy="1371600"/>
          </a:xfrm>
        </p:spPr>
        <p:txBody>
          <a:bodyPr rtlCol="0" anchor="b">
            <a:normAutofit/>
          </a:bodyPr>
          <a:lstStyle>
            <a:lvl1pPr algn="l" rtl="0">
              <a:defRPr sz="2800" b="0" cap="all" baseline="0">
                <a:solidFill>
                  <a:schemeClr val="tx1">
                    <a:lumMod val="75000"/>
                  </a:schemeClr>
                </a:solidFill>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image 2" descr="Espace réservé vide pour ajouter une image. Cliquez sur l’espace réservé et sélectionnez l’image à ajouter"/>
          <p:cNvSpPr>
            <a:spLocks noGrp="1"/>
          </p:cNvSpPr>
          <p:nvPr>
            <p:ph type="pic" idx="1" hasCustomPrompt="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a:t>Cliquez sur l’icône pour ajouter une image</a:t>
            </a:r>
          </a:p>
        </p:txBody>
      </p:sp>
      <p:sp>
        <p:nvSpPr>
          <p:cNvPr id="4" name="Espace réservé du texte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rtlCol="0"/>
          <a:lstStyle>
            <a:lvl1pPr>
              <a:defRPr baseline="0">
                <a:solidFill>
                  <a:schemeClr val="tx2"/>
                </a:solidFill>
              </a:defRPr>
            </a:lvl1pPr>
          </a:lstStyle>
          <a:p>
            <a:pPr rtl="0"/>
            <a:fld id="{1828A8D0-70DF-4270-BFE1-B980037453FE}" type="datetime1">
              <a:rPr lang="fr-FR" noProof="0" smtClean="0"/>
              <a:t>30/01/2026</a:t>
            </a:fld>
            <a:endParaRPr lang="fr-FR" noProof="0"/>
          </a:p>
        </p:txBody>
      </p:sp>
      <p:sp>
        <p:nvSpPr>
          <p:cNvPr id="6" name="Espace réservé du pied de page 5"/>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cxnSp>
        <p:nvCxnSpPr>
          <p:cNvPr id="10" name="Connecteur droit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3" name="Rectangle 12"/>
          <p:cNvSpPr/>
          <p:nvPr/>
        </p:nvSpPr>
        <p:spPr bwMode="black">
          <a:xfrm>
            <a:off x="617143" y="736219"/>
            <a:ext cx="609441" cy="609600"/>
          </a:xfrm>
          <a:prstGeom prst="rect">
            <a:avLst/>
          </a:prstGeom>
          <a:solidFill>
            <a:schemeClr val="accent6">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4" name="Connecteur droit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fr-FR" noProof="0" dirty="0"/>
              <a:t>Cliquez pour modifier le style du titre</a:t>
            </a:r>
          </a:p>
        </p:txBody>
      </p:sp>
      <p:sp>
        <p:nvSpPr>
          <p:cNvPr id="3" name="Espace réservé du texte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CC995AA8-4435-43C9-8D68-A9F4972684AF}" type="datetime1">
              <a:rPr lang="fr-FR" noProof="0" smtClean="0"/>
              <a:t>30/01/2026</a:t>
            </a:fld>
            <a:endParaRPr lang="fr-FR" noProof="0"/>
          </a:p>
        </p:txBody>
      </p:sp>
      <p:sp>
        <p:nvSpPr>
          <p:cNvPr id="5" name="Espace réservé du pied de page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fr-FR" noProof="0"/>
              <a:t>Ajouter un pied de page</a:t>
            </a:r>
          </a:p>
        </p:txBody>
      </p:sp>
      <p:sp>
        <p:nvSpPr>
          <p:cNvPr id="6" name="Espace réservé du numéro de diapositive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fr-FR" noProof="0" smtClean="0"/>
              <a:pPr/>
              <a:t>‹N°›</a:t>
            </a:fld>
            <a:endParaRPr lang="fr-FR" noProof="0"/>
          </a:p>
        </p:txBody>
      </p:sp>
      <p:sp>
        <p:nvSpPr>
          <p:cNvPr id="10" name="ZoneTexte 9">
            <a:extLst>
              <a:ext uri="{FF2B5EF4-FFF2-40B4-BE49-F238E27FC236}">
                <a16:creationId xmlns:a16="http://schemas.microsoft.com/office/drawing/2014/main" id="{3AFACD2F-5463-B132-B727-57EA9E88864A}"/>
              </a:ext>
            </a:extLst>
          </p:cNvPr>
          <p:cNvSpPr txBox="1"/>
          <p:nvPr userDrawn="1"/>
        </p:nvSpPr>
        <p:spPr>
          <a:xfrm flipH="1">
            <a:off x="643053" y="902519"/>
            <a:ext cx="583531" cy="287073"/>
          </a:xfrm>
          <a:prstGeom prst="rect">
            <a:avLst/>
          </a:prstGeom>
          <a:noFill/>
        </p:spPr>
        <p:txBody>
          <a:bodyPr wrap="square" rtlCol="0">
            <a:spAutoFit/>
          </a:bodyPr>
          <a:lstStyle/>
          <a:p>
            <a:r>
              <a:rPr lang="fr-CA" sz="1200" dirty="0">
                <a:solidFill>
                  <a:schemeClr val="bg1"/>
                </a:solidFill>
                <a:latin typeface="Arial Black" panose="020B0A04020102020204" pitchFamily="34" charset="0"/>
              </a:rPr>
              <a:t>CSS</a:t>
            </a:r>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www.w3schools.com/html/html5_semantic_elements.asp"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a:latin typeface="Arial Rounded MT Bold" panose="020F0704030504030204" pitchFamily="34" charset="0"/>
              </a:rPr>
              <a:t>MODULE 02</a:t>
            </a:r>
            <a:br>
              <a:rPr lang="fr-FR" sz="3600" dirty="0"/>
            </a:br>
            <a:r>
              <a:rPr lang="fr-FR" sz="3200" b="1" dirty="0">
                <a:latin typeface="Arial" panose="020B0604020202020204" pitchFamily="34" charset="0"/>
                <a:cs typeface="Arial" panose="020B0604020202020204" pitchFamily="34" charset="0"/>
              </a:rPr>
              <a:t>CSS – les feuilles de styles</a:t>
            </a:r>
            <a:br>
              <a:rPr lang="fr-FR" sz="3200" b="1" dirty="0"/>
            </a:br>
            <a:br>
              <a:rPr lang="fr-FR" sz="3200" b="1" dirty="0"/>
            </a:br>
            <a:br>
              <a:rPr lang="fr-FR" sz="3200" b="1" dirty="0"/>
            </a:br>
            <a:endParaRPr lang="fr-FR" sz="3200" b="1" dirty="0"/>
          </a:p>
        </p:txBody>
      </p:sp>
      <p:sp>
        <p:nvSpPr>
          <p:cNvPr id="3" name="Sous-titre 2"/>
          <p:cNvSpPr>
            <a:spLocks noGrp="1"/>
          </p:cNvSpPr>
          <p:nvPr>
            <p:ph type="subTitle" idx="1"/>
          </p:nvPr>
        </p:nvSpPr>
        <p:spPr/>
        <p:txBody>
          <a:bodyPr rtlCol="0">
            <a:normAutofit/>
          </a:bodyPr>
          <a:lstStyle/>
          <a:p>
            <a:pPr rtl="0"/>
            <a:r>
              <a:rPr lang="fr-FR" sz="1800" dirty="0">
                <a:solidFill>
                  <a:schemeClr val="bg1">
                    <a:lumMod val="50000"/>
                  </a:schemeClr>
                </a:solidFill>
                <a:latin typeface="Arial" panose="020B0604020202020204" pitchFamily="34" charset="0"/>
                <a:cs typeface="Arial" panose="020B0604020202020204" pitchFamily="34" charset="0"/>
              </a:rPr>
              <a:t>420-C23-Web 1</a:t>
            </a:r>
          </a:p>
          <a:p>
            <a:pPr rtl="0"/>
            <a:r>
              <a:rPr lang="fr-FR" sz="1400" b="1" dirty="0">
                <a:solidFill>
                  <a:schemeClr val="bg1">
                    <a:lumMod val="50000"/>
                  </a:schemeClr>
                </a:solidFill>
                <a:latin typeface="Arial" panose="020B0604020202020204" pitchFamily="34" charset="0"/>
                <a:cs typeface="Arial" panose="020B0604020202020204" pitchFamily="34" charset="0"/>
              </a:rPr>
              <a:t>Hiver 2026</a:t>
            </a:r>
          </a:p>
          <a:p>
            <a:pPr rtl="0"/>
            <a:endParaRPr lang="fr-FR" sz="1400" dirty="0">
              <a:solidFill>
                <a:schemeClr val="bg1">
                  <a:lumMod val="50000"/>
                </a:schemeClr>
              </a:solidFill>
              <a:latin typeface="Arial" panose="020B0604020202020204" pitchFamily="34" charset="0"/>
              <a:cs typeface="Arial" panose="020B0604020202020204" pitchFamily="34" charset="0"/>
            </a:endParaRPr>
          </a:p>
          <a:p>
            <a:pPr rtl="0"/>
            <a:r>
              <a:rPr lang="fr-FR" sz="1200" dirty="0">
                <a:solidFill>
                  <a:schemeClr val="bg1">
                    <a:lumMod val="50000"/>
                  </a:schemeClr>
                </a:solidFill>
                <a:latin typeface="Arial" panose="020B0604020202020204" pitchFamily="34" charset="0"/>
                <a:cs typeface="Arial" panose="020B0604020202020204" pitchFamily="34" charset="0"/>
              </a:rPr>
              <a:t>Patrick Webster</a:t>
            </a: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Forme d’un sélecteur</a:t>
            </a:r>
            <a:endParaRPr lang="fr-CA" i="1" dirty="0">
              <a:latin typeface="Calibri" panose="020F0502020204030204" pitchFamily="34" charset="0"/>
              <a:cs typeface="Calibri" panose="020F0502020204030204" pitchFamily="34" charset="0"/>
            </a:endParaRPr>
          </a:p>
        </p:txBody>
      </p:sp>
      <p:sp>
        <p:nvSpPr>
          <p:cNvPr id="7" name="Espace réservé du contenu 6">
            <a:extLst>
              <a:ext uri="{FF2B5EF4-FFF2-40B4-BE49-F238E27FC236}">
                <a16:creationId xmlns:a16="http://schemas.microsoft.com/office/drawing/2014/main" id="{7B9AE326-7E91-B16C-8AED-F0B8924512F7}"/>
              </a:ext>
            </a:extLst>
          </p:cNvPr>
          <p:cNvSpPr>
            <a:spLocks noGrp="1"/>
          </p:cNvSpPr>
          <p:nvPr>
            <p:ph idx="1"/>
          </p:nvPr>
        </p:nvSpPr>
        <p:spPr>
          <a:xfrm>
            <a:off x="1593436" y="1600200"/>
            <a:ext cx="9782801" cy="1239837"/>
          </a:xfrm>
        </p:spPr>
        <p:txBody>
          <a:bodyPr>
            <a:normAutofit/>
          </a:bodyPr>
          <a:lstStyle/>
          <a:p>
            <a:pPr marL="0" indent="0">
              <a:buNone/>
            </a:pPr>
            <a:r>
              <a:rPr lang="fr-CA" dirty="0"/>
              <a:t>Une règle CSS prend la forme suivante:​</a:t>
            </a:r>
          </a:p>
          <a:p>
            <a:r>
              <a:rPr lang="fr-CA" dirty="0"/>
              <a:t>Exemple:</a:t>
            </a:r>
          </a:p>
        </p:txBody>
      </p:sp>
      <p:sp>
        <p:nvSpPr>
          <p:cNvPr id="4" name="Espace réservé du contenu 2">
            <a:extLst>
              <a:ext uri="{FF2B5EF4-FFF2-40B4-BE49-F238E27FC236}">
                <a16:creationId xmlns:a16="http://schemas.microsoft.com/office/drawing/2014/main" id="{B46869FE-371B-4F7B-D071-5FA0EDFCE094}"/>
              </a:ext>
            </a:extLst>
          </p:cNvPr>
          <p:cNvSpPr txBox="1">
            <a:spLocks/>
          </p:cNvSpPr>
          <p:nvPr/>
        </p:nvSpPr>
        <p:spPr>
          <a:xfrm>
            <a:off x="2344236" y="2847135"/>
            <a:ext cx="8245393" cy="641396"/>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sz="3200" dirty="0">
                <a:latin typeface="Consolas" panose="020B0609020204030204" pitchFamily="49" charset="0"/>
                <a:ea typeface="Verdana" panose="020B0604030504040204" pitchFamily="34" charset="0"/>
              </a:rPr>
              <a:t>p { color: red; font-size: 2.5em; }</a:t>
            </a:r>
            <a:endParaRPr lang="fr-CA" sz="3200" dirty="0">
              <a:latin typeface="Consolas" panose="020B0609020204030204" pitchFamily="49" charset="0"/>
              <a:ea typeface="Verdana" panose="020B0604030504040204" pitchFamily="34" charset="0"/>
            </a:endParaRPr>
          </a:p>
        </p:txBody>
      </p:sp>
      <p:sp>
        <p:nvSpPr>
          <p:cNvPr id="8" name="Ellipse 7">
            <a:extLst>
              <a:ext uri="{FF2B5EF4-FFF2-40B4-BE49-F238E27FC236}">
                <a16:creationId xmlns:a16="http://schemas.microsoft.com/office/drawing/2014/main" id="{1D8407E3-BDAB-961E-CD2B-DC434805A267}"/>
              </a:ext>
            </a:extLst>
          </p:cNvPr>
          <p:cNvSpPr/>
          <p:nvPr/>
        </p:nvSpPr>
        <p:spPr>
          <a:xfrm>
            <a:off x="2039596" y="4036562"/>
            <a:ext cx="1002352" cy="7200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p>
        </p:txBody>
      </p:sp>
      <p:cxnSp>
        <p:nvCxnSpPr>
          <p:cNvPr id="9" name="Connecteur droit avec flèche 8">
            <a:extLst>
              <a:ext uri="{FF2B5EF4-FFF2-40B4-BE49-F238E27FC236}">
                <a16:creationId xmlns:a16="http://schemas.microsoft.com/office/drawing/2014/main" id="{DBE2B9A0-698C-A75C-DBBD-DBD93FF68471}"/>
              </a:ext>
            </a:extLst>
          </p:cNvPr>
          <p:cNvCxnSpPr>
            <a:cxnSpLocks/>
          </p:cNvCxnSpPr>
          <p:nvPr/>
        </p:nvCxnSpPr>
        <p:spPr>
          <a:xfrm flipV="1">
            <a:off x="2540772" y="3711584"/>
            <a:ext cx="0" cy="48431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0" name="ZoneTexte 3">
            <a:extLst>
              <a:ext uri="{FF2B5EF4-FFF2-40B4-BE49-F238E27FC236}">
                <a16:creationId xmlns:a16="http://schemas.microsoft.com/office/drawing/2014/main" id="{400F707F-0D96-A3CC-335C-72891E85B5A4}"/>
              </a:ext>
            </a:extLst>
          </p:cNvPr>
          <p:cNvSpPr txBox="1"/>
          <p:nvPr/>
        </p:nvSpPr>
        <p:spPr>
          <a:xfrm>
            <a:off x="1964708" y="4195894"/>
            <a:ext cx="115212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400" dirty="0">
                <a:solidFill>
                  <a:schemeClr val="bg1"/>
                </a:solidFill>
              </a:rPr>
              <a:t>Sélecteur</a:t>
            </a:r>
          </a:p>
        </p:txBody>
      </p:sp>
      <p:sp>
        <p:nvSpPr>
          <p:cNvPr id="11" name="Ellipse 10">
            <a:extLst>
              <a:ext uri="{FF2B5EF4-FFF2-40B4-BE49-F238E27FC236}">
                <a16:creationId xmlns:a16="http://schemas.microsoft.com/office/drawing/2014/main" id="{7EF38814-8DF9-1682-E0AE-725D8CD97F47}"/>
              </a:ext>
            </a:extLst>
          </p:cNvPr>
          <p:cNvSpPr/>
          <p:nvPr/>
        </p:nvSpPr>
        <p:spPr>
          <a:xfrm>
            <a:off x="3929355" y="4077543"/>
            <a:ext cx="1002352" cy="7200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p>
        </p:txBody>
      </p:sp>
      <p:cxnSp>
        <p:nvCxnSpPr>
          <p:cNvPr id="12" name="Connecteur droit avec flèche 11">
            <a:extLst>
              <a:ext uri="{FF2B5EF4-FFF2-40B4-BE49-F238E27FC236}">
                <a16:creationId xmlns:a16="http://schemas.microsoft.com/office/drawing/2014/main" id="{3DE9C4FD-CB38-B3E6-A77E-DB676F2B98CA}"/>
              </a:ext>
            </a:extLst>
          </p:cNvPr>
          <p:cNvCxnSpPr>
            <a:cxnSpLocks/>
          </p:cNvCxnSpPr>
          <p:nvPr/>
        </p:nvCxnSpPr>
        <p:spPr>
          <a:xfrm flipV="1">
            <a:off x="4430531" y="3752565"/>
            <a:ext cx="0" cy="48431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3" name="ZoneTexte 3">
            <a:extLst>
              <a:ext uri="{FF2B5EF4-FFF2-40B4-BE49-F238E27FC236}">
                <a16:creationId xmlns:a16="http://schemas.microsoft.com/office/drawing/2014/main" id="{C8CE9C25-3AC8-08DB-117A-69160402D024}"/>
              </a:ext>
            </a:extLst>
          </p:cNvPr>
          <p:cNvSpPr txBox="1"/>
          <p:nvPr/>
        </p:nvSpPr>
        <p:spPr>
          <a:xfrm>
            <a:off x="3854467" y="4236875"/>
            <a:ext cx="115212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400" dirty="0">
                <a:solidFill>
                  <a:schemeClr val="bg1"/>
                </a:solidFill>
              </a:rPr>
              <a:t>Déclaration</a:t>
            </a:r>
          </a:p>
        </p:txBody>
      </p:sp>
      <p:sp>
        <p:nvSpPr>
          <p:cNvPr id="14" name="Ellipse 13">
            <a:extLst>
              <a:ext uri="{FF2B5EF4-FFF2-40B4-BE49-F238E27FC236}">
                <a16:creationId xmlns:a16="http://schemas.microsoft.com/office/drawing/2014/main" id="{4539B8A2-00F0-EA17-190A-6DA1C5A32A7F}"/>
              </a:ext>
            </a:extLst>
          </p:cNvPr>
          <p:cNvSpPr/>
          <p:nvPr/>
        </p:nvSpPr>
        <p:spPr>
          <a:xfrm>
            <a:off x="6447723" y="4034279"/>
            <a:ext cx="1002352" cy="7200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p>
        </p:txBody>
      </p:sp>
      <p:cxnSp>
        <p:nvCxnSpPr>
          <p:cNvPr id="15" name="Connecteur droit avec flèche 14">
            <a:extLst>
              <a:ext uri="{FF2B5EF4-FFF2-40B4-BE49-F238E27FC236}">
                <a16:creationId xmlns:a16="http://schemas.microsoft.com/office/drawing/2014/main" id="{7DB9647F-90FA-0C8A-0834-986656C194EA}"/>
              </a:ext>
            </a:extLst>
          </p:cNvPr>
          <p:cNvCxnSpPr>
            <a:cxnSpLocks/>
          </p:cNvCxnSpPr>
          <p:nvPr/>
        </p:nvCxnSpPr>
        <p:spPr>
          <a:xfrm flipV="1">
            <a:off x="6948899" y="3709301"/>
            <a:ext cx="0" cy="48431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6" name="ZoneTexte 3">
            <a:extLst>
              <a:ext uri="{FF2B5EF4-FFF2-40B4-BE49-F238E27FC236}">
                <a16:creationId xmlns:a16="http://schemas.microsoft.com/office/drawing/2014/main" id="{4DC71CC6-0B96-C872-46BD-83064D5EB569}"/>
              </a:ext>
            </a:extLst>
          </p:cNvPr>
          <p:cNvSpPr txBox="1"/>
          <p:nvPr/>
        </p:nvSpPr>
        <p:spPr>
          <a:xfrm>
            <a:off x="6372835" y="4193611"/>
            <a:ext cx="115212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400" dirty="0">
                <a:solidFill>
                  <a:schemeClr val="bg1"/>
                </a:solidFill>
              </a:rPr>
              <a:t>Propriété</a:t>
            </a:r>
          </a:p>
        </p:txBody>
      </p:sp>
      <p:sp>
        <p:nvSpPr>
          <p:cNvPr id="17" name="Ellipse 16">
            <a:extLst>
              <a:ext uri="{FF2B5EF4-FFF2-40B4-BE49-F238E27FC236}">
                <a16:creationId xmlns:a16="http://schemas.microsoft.com/office/drawing/2014/main" id="{1756387A-5A00-5AFA-730D-9733F4B33CBE}"/>
              </a:ext>
            </a:extLst>
          </p:cNvPr>
          <p:cNvSpPr/>
          <p:nvPr/>
        </p:nvSpPr>
        <p:spPr>
          <a:xfrm>
            <a:off x="8570813" y="4034279"/>
            <a:ext cx="1002352" cy="7200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p>
        </p:txBody>
      </p:sp>
      <p:cxnSp>
        <p:nvCxnSpPr>
          <p:cNvPr id="18" name="Connecteur droit avec flèche 17">
            <a:extLst>
              <a:ext uri="{FF2B5EF4-FFF2-40B4-BE49-F238E27FC236}">
                <a16:creationId xmlns:a16="http://schemas.microsoft.com/office/drawing/2014/main" id="{C2DDCEBC-BA8A-BACB-3058-91551BE967B0}"/>
              </a:ext>
            </a:extLst>
          </p:cNvPr>
          <p:cNvCxnSpPr>
            <a:cxnSpLocks/>
          </p:cNvCxnSpPr>
          <p:nvPr/>
        </p:nvCxnSpPr>
        <p:spPr>
          <a:xfrm flipV="1">
            <a:off x="9071989" y="3709301"/>
            <a:ext cx="0" cy="48431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9" name="ZoneTexte 3">
            <a:extLst>
              <a:ext uri="{FF2B5EF4-FFF2-40B4-BE49-F238E27FC236}">
                <a16:creationId xmlns:a16="http://schemas.microsoft.com/office/drawing/2014/main" id="{3B389E78-3302-F02F-A449-AEBF29352EDF}"/>
              </a:ext>
            </a:extLst>
          </p:cNvPr>
          <p:cNvSpPr txBox="1"/>
          <p:nvPr/>
        </p:nvSpPr>
        <p:spPr>
          <a:xfrm>
            <a:off x="8495925" y="4193611"/>
            <a:ext cx="115212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400" dirty="0">
                <a:solidFill>
                  <a:schemeClr val="bg1"/>
                </a:solidFill>
              </a:rPr>
              <a:t>Valeur</a:t>
            </a:r>
          </a:p>
        </p:txBody>
      </p:sp>
      <p:sp>
        <p:nvSpPr>
          <p:cNvPr id="20" name="Accolade ouvrante 19">
            <a:extLst>
              <a:ext uri="{FF2B5EF4-FFF2-40B4-BE49-F238E27FC236}">
                <a16:creationId xmlns:a16="http://schemas.microsoft.com/office/drawing/2014/main" id="{E92459AB-D04F-7618-91EB-611CCB6C802E}"/>
              </a:ext>
            </a:extLst>
          </p:cNvPr>
          <p:cNvSpPr/>
          <p:nvPr/>
        </p:nvSpPr>
        <p:spPr>
          <a:xfrm rot="16200000">
            <a:off x="4253341" y="2269781"/>
            <a:ext cx="380329" cy="2451695"/>
          </a:xfrm>
          <a:prstGeom prst="leftBrace">
            <a:avLst>
              <a:gd name="adj1" fmla="val 8333"/>
              <a:gd name="adj2" fmla="val 48389"/>
            </a:avLst>
          </a:prstGeom>
          <a:ln w="38100"/>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fr-CA"/>
          </a:p>
        </p:txBody>
      </p:sp>
      <p:sp>
        <p:nvSpPr>
          <p:cNvPr id="21" name="Espace réservé du contenu 6">
            <a:extLst>
              <a:ext uri="{FF2B5EF4-FFF2-40B4-BE49-F238E27FC236}">
                <a16:creationId xmlns:a16="http://schemas.microsoft.com/office/drawing/2014/main" id="{9545BDA8-B128-D605-09B9-48AC5F067A0F}"/>
              </a:ext>
            </a:extLst>
          </p:cNvPr>
          <p:cNvSpPr txBox="1">
            <a:spLocks/>
          </p:cNvSpPr>
          <p:nvPr/>
        </p:nvSpPr>
        <p:spPr>
          <a:xfrm>
            <a:off x="1597981" y="5147128"/>
            <a:ext cx="9782801" cy="1239837"/>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a:t>Une règle CSS prend la forme suivante:​</a:t>
            </a:r>
          </a:p>
          <a:p>
            <a:r>
              <a:rPr lang="fr-CA"/>
              <a:t>Exemple:</a:t>
            </a:r>
            <a:endParaRPr lang="fr-CA" dirty="0"/>
          </a:p>
        </p:txBody>
      </p:sp>
    </p:spTree>
    <p:extLst>
      <p:ext uri="{BB962C8B-B14F-4D97-AF65-F5344CB8AC3E}">
        <p14:creationId xmlns:p14="http://schemas.microsoft.com/office/powerpoint/2010/main" val="131749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Combinaisons avec des classes</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629529" y="1529249"/>
            <a:ext cx="4714876" cy="936104"/>
          </a:xfrm>
          <a:prstGeom prst="rect">
            <a:avLst/>
          </a:prstGeom>
          <a:solidFill>
            <a:schemeClr val="bg1">
              <a:lumMod val="95000"/>
            </a:schemeClr>
          </a:solidFill>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a:t>
            </a:r>
            <a:r>
              <a:rPr lang="fr-CA" dirty="0" err="1">
                <a:latin typeface="Consolas" panose="020B0609020204030204" pitchFamily="49" charset="0"/>
                <a:ea typeface="Verdana" panose="020B0604030504040204" pitchFamily="34" charset="0"/>
              </a:rPr>
              <a:t>section,menu,p</a:t>
            </a:r>
            <a:r>
              <a:rPr lang="fr-CA"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   </a:t>
            </a:r>
            <a:r>
              <a:rPr lang="fr-CA" dirty="0" err="1">
                <a:latin typeface="Consolas" panose="020B0609020204030204" pitchFamily="49" charset="0"/>
                <a:ea typeface="Verdana" panose="020B0604030504040204" pitchFamily="34" charset="0"/>
              </a:rPr>
              <a:t>font-weight:bold</a:t>
            </a:r>
            <a:r>
              <a:rPr lang="fr-CA"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a:t>
            </a:r>
          </a:p>
        </p:txBody>
      </p:sp>
      <p:sp>
        <p:nvSpPr>
          <p:cNvPr id="8" name="Espace réservé du contenu 2">
            <a:extLst>
              <a:ext uri="{FF2B5EF4-FFF2-40B4-BE49-F238E27FC236}">
                <a16:creationId xmlns:a16="http://schemas.microsoft.com/office/drawing/2014/main" id="{5D63652F-73E1-4856-D9F5-D737731F4219}"/>
              </a:ext>
            </a:extLst>
          </p:cNvPr>
          <p:cNvSpPr txBox="1">
            <a:spLocks/>
          </p:cNvSpPr>
          <p:nvPr/>
        </p:nvSpPr>
        <p:spPr>
          <a:xfrm>
            <a:off x="1593478" y="5090744"/>
            <a:ext cx="9782801" cy="973951"/>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dirty="0">
                <a:ea typeface="Verdana" panose="020B0604030504040204" pitchFamily="34" charset="0"/>
              </a:rPr>
              <a:t>Appliquer texte en gras pour tous les </a:t>
            </a:r>
            <a:r>
              <a:rPr lang="fr-CA" dirty="0">
                <a:solidFill>
                  <a:schemeClr val="accent4">
                    <a:lumMod val="75000"/>
                  </a:schemeClr>
                </a:solidFill>
                <a:ea typeface="Verdana" panose="020B0604030504040204" pitchFamily="34" charset="0"/>
              </a:rPr>
              <a:t>p</a:t>
            </a:r>
            <a:r>
              <a:rPr lang="fr-CA" dirty="0">
                <a:ea typeface="Verdana" panose="020B0604030504040204" pitchFamily="34" charset="0"/>
              </a:rPr>
              <a:t> qui sont dans un conteneur dont la classe est </a:t>
            </a:r>
            <a:r>
              <a:rPr lang="fr-CA" dirty="0">
                <a:solidFill>
                  <a:schemeClr val="accent4">
                    <a:lumMod val="75000"/>
                  </a:schemeClr>
                </a:solidFill>
                <a:ea typeface="Verdana" panose="020B0604030504040204" pitchFamily="34" charset="0"/>
              </a:rPr>
              <a:t>section</a:t>
            </a:r>
            <a:r>
              <a:rPr lang="fr-CA" dirty="0">
                <a:ea typeface="Verdana" panose="020B0604030504040204" pitchFamily="34" charset="0"/>
              </a:rPr>
              <a:t>.</a:t>
            </a:r>
          </a:p>
        </p:txBody>
      </p:sp>
      <p:sp>
        <p:nvSpPr>
          <p:cNvPr id="5" name="Espace réservé du contenu 2">
            <a:extLst>
              <a:ext uri="{FF2B5EF4-FFF2-40B4-BE49-F238E27FC236}">
                <a16:creationId xmlns:a16="http://schemas.microsoft.com/office/drawing/2014/main" id="{BBE0479A-5A9D-12D1-56A0-22D0AAE33E5B}"/>
              </a:ext>
            </a:extLst>
          </p:cNvPr>
          <p:cNvSpPr txBox="1">
            <a:spLocks/>
          </p:cNvSpPr>
          <p:nvPr/>
        </p:nvSpPr>
        <p:spPr>
          <a:xfrm>
            <a:off x="1629529" y="4113077"/>
            <a:ext cx="4714876" cy="936104"/>
          </a:xfrm>
          <a:prstGeom prst="rect">
            <a:avLst/>
          </a:prstGeom>
          <a:solidFill>
            <a:schemeClr val="bg1">
              <a:lumMod val="95000"/>
            </a:schemeClr>
          </a:solidFill>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.section p {​</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   </a:t>
            </a:r>
            <a:r>
              <a:rPr lang="fr-CA" dirty="0" err="1">
                <a:latin typeface="Consolas" panose="020B0609020204030204" pitchFamily="49" charset="0"/>
                <a:ea typeface="Verdana" panose="020B0604030504040204" pitchFamily="34" charset="0"/>
              </a:rPr>
              <a:t>font-weight:bold</a:t>
            </a:r>
            <a:r>
              <a:rPr lang="fr-CA"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a:t>
            </a:r>
          </a:p>
        </p:txBody>
      </p:sp>
      <p:sp>
        <p:nvSpPr>
          <p:cNvPr id="11" name="Espace réservé du contenu 2">
            <a:extLst>
              <a:ext uri="{FF2B5EF4-FFF2-40B4-BE49-F238E27FC236}">
                <a16:creationId xmlns:a16="http://schemas.microsoft.com/office/drawing/2014/main" id="{C87FD745-B658-09C0-A54F-7632CC0931F6}"/>
              </a:ext>
            </a:extLst>
          </p:cNvPr>
          <p:cNvSpPr txBox="1">
            <a:spLocks/>
          </p:cNvSpPr>
          <p:nvPr/>
        </p:nvSpPr>
        <p:spPr>
          <a:xfrm>
            <a:off x="1579177" y="2455049"/>
            <a:ext cx="9782801" cy="973951"/>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dirty="0">
                <a:ea typeface="Verdana" panose="020B0604030504040204" pitchFamily="34" charset="0"/>
              </a:rPr>
              <a:t>Appliquer texte en gras à toutes les balises dont la classe est </a:t>
            </a:r>
            <a:r>
              <a:rPr lang="fr-CA" dirty="0">
                <a:solidFill>
                  <a:schemeClr val="accent4">
                    <a:lumMod val="75000"/>
                  </a:schemeClr>
                </a:solidFill>
                <a:ea typeface="Verdana" panose="020B0604030504040204" pitchFamily="34" charset="0"/>
              </a:rPr>
              <a:t>section</a:t>
            </a:r>
            <a:r>
              <a:rPr lang="fr-CA" dirty="0">
                <a:ea typeface="Verdana" panose="020B0604030504040204" pitchFamily="34" charset="0"/>
              </a:rPr>
              <a:t> ET celles dont la classe est </a:t>
            </a:r>
            <a:r>
              <a:rPr lang="fr-CA" dirty="0">
                <a:solidFill>
                  <a:schemeClr val="accent4">
                    <a:lumMod val="75000"/>
                  </a:schemeClr>
                </a:solidFill>
                <a:ea typeface="Verdana" panose="020B0604030504040204" pitchFamily="34" charset="0"/>
              </a:rPr>
              <a:t>menu</a:t>
            </a:r>
            <a:r>
              <a:rPr lang="fr-CA" dirty="0">
                <a:ea typeface="Verdana" panose="020B0604030504040204" pitchFamily="34" charset="0"/>
              </a:rPr>
              <a:t> ET tous les </a:t>
            </a:r>
            <a:r>
              <a:rPr lang="fr-CA" dirty="0">
                <a:solidFill>
                  <a:schemeClr val="accent4">
                    <a:lumMod val="75000"/>
                  </a:schemeClr>
                </a:solidFill>
                <a:ea typeface="Verdana" panose="020B0604030504040204" pitchFamily="34" charset="0"/>
              </a:rPr>
              <a:t>p</a:t>
            </a:r>
            <a:r>
              <a:rPr lang="fr-CA" dirty="0">
                <a:ea typeface="Verdana" panose="020B0604030504040204" pitchFamily="34" charset="0"/>
              </a:rPr>
              <a:t> </a:t>
            </a:r>
          </a:p>
        </p:txBody>
      </p:sp>
    </p:spTree>
    <p:extLst>
      <p:ext uri="{BB962C8B-B14F-4D97-AF65-F5344CB8AC3E}">
        <p14:creationId xmlns:p14="http://schemas.microsoft.com/office/powerpoint/2010/main" val="40894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Sous-classes</a:t>
            </a:r>
          </a:p>
        </p:txBody>
      </p:sp>
      <p:sp>
        <p:nvSpPr>
          <p:cNvPr id="4" name="Espace réservé du contenu 2">
            <a:extLst>
              <a:ext uri="{FF2B5EF4-FFF2-40B4-BE49-F238E27FC236}">
                <a16:creationId xmlns:a16="http://schemas.microsoft.com/office/drawing/2014/main" id="{15592231-ABB7-B873-13DB-0E219E4EE499}"/>
              </a:ext>
            </a:extLst>
          </p:cNvPr>
          <p:cNvSpPr txBox="1">
            <a:spLocks/>
          </p:cNvSpPr>
          <p:nvPr/>
        </p:nvSpPr>
        <p:spPr>
          <a:xfrm>
            <a:off x="1593436" y="2127995"/>
            <a:ext cx="4717000" cy="2453133"/>
          </a:xfrm>
          <a:prstGeom prst="rect">
            <a:avLst/>
          </a:prstGeom>
          <a:solidFill>
            <a:schemeClr val="bg1">
              <a:lumMod val="95000"/>
            </a:schemeClr>
          </a:solidFill>
        </p:spPr>
        <p:txBody>
          <a:bodyPr vert="horz" lIns="91440" tIns="45720" rIns="91440" bIns="45720" rtlCol="0">
            <a:normAutofit fontScale="77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 &lt;style&gt;​</a:t>
            </a:r>
          </a:p>
          <a:p>
            <a:pPr marL="0" indent="0">
              <a:spcBef>
                <a:spcPts val="600"/>
              </a:spcBef>
              <a:buFont typeface="Euphemia" pitchFamily="34" charset="0"/>
              <a:buNone/>
            </a:pPr>
            <a:r>
              <a:rPr lang="en-US" dirty="0">
                <a:ea typeface="Verdana" panose="020B0604030504040204" pitchFamily="34" charset="0"/>
              </a:rPr>
              <a:t>      h1.c1 { </a:t>
            </a:r>
            <a:r>
              <a:rPr lang="en-US" dirty="0" err="1">
                <a:ea typeface="Verdana" panose="020B0604030504040204" pitchFamily="34" charset="0"/>
              </a:rPr>
              <a:t>color:blue</a:t>
            </a: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p.c1 { </a:t>
            </a:r>
            <a:r>
              <a:rPr lang="en-US" dirty="0" err="1">
                <a:ea typeface="Verdana" panose="020B0604030504040204" pitchFamily="34" charset="0"/>
              </a:rPr>
              <a:t>color:red</a:t>
            </a: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&lt;/style&gt;​</a:t>
            </a:r>
          </a:p>
          <a:p>
            <a:pPr marL="0" indent="0">
              <a:spcBef>
                <a:spcPts val="600"/>
              </a:spcBef>
              <a:buFont typeface="Euphemia" pitchFamily="34" charset="0"/>
              <a:buNone/>
            </a:pP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&lt;h1 class="c1"&gt;</a:t>
            </a:r>
            <a:r>
              <a:rPr lang="en-US" dirty="0" err="1">
                <a:ea typeface="Verdana" panose="020B0604030504040204" pitchFamily="34" charset="0"/>
              </a:rPr>
              <a:t>texte</a:t>
            </a:r>
            <a:r>
              <a:rPr lang="en-US" dirty="0">
                <a:ea typeface="Verdana" panose="020B0604030504040204" pitchFamily="34" charset="0"/>
              </a:rPr>
              <a:t> de </a:t>
            </a:r>
            <a:r>
              <a:rPr lang="en-US" dirty="0" err="1">
                <a:ea typeface="Verdana" panose="020B0604030504040204" pitchFamily="34" charset="0"/>
              </a:rPr>
              <a:t>l’entête</a:t>
            </a:r>
            <a:r>
              <a:rPr lang="en-US" dirty="0">
                <a:ea typeface="Verdana" panose="020B0604030504040204" pitchFamily="34" charset="0"/>
              </a:rPr>
              <a:t>&lt;/h1&gt;​</a:t>
            </a:r>
          </a:p>
          <a:p>
            <a:pPr marL="0" indent="0">
              <a:spcBef>
                <a:spcPts val="600"/>
              </a:spcBef>
              <a:buFont typeface="Euphemia" pitchFamily="34" charset="0"/>
              <a:buNone/>
            </a:pPr>
            <a:r>
              <a:rPr lang="en-US" dirty="0">
                <a:ea typeface="Verdana" panose="020B0604030504040204" pitchFamily="34" charset="0"/>
              </a:rPr>
              <a:t>&lt;p class="c1"&gt;</a:t>
            </a:r>
            <a:r>
              <a:rPr lang="en-US" dirty="0" err="1">
                <a:ea typeface="Verdana" panose="020B0604030504040204" pitchFamily="34" charset="0"/>
              </a:rPr>
              <a:t>texte</a:t>
            </a:r>
            <a:r>
              <a:rPr lang="en-US" dirty="0">
                <a:ea typeface="Verdana" panose="020B0604030504040204" pitchFamily="34" charset="0"/>
              </a:rPr>
              <a:t> du </a:t>
            </a:r>
            <a:r>
              <a:rPr lang="en-US" dirty="0" err="1">
                <a:ea typeface="Verdana" panose="020B0604030504040204" pitchFamily="34" charset="0"/>
              </a:rPr>
              <a:t>paragraphe</a:t>
            </a:r>
            <a:r>
              <a:rPr lang="en-US" dirty="0">
                <a:ea typeface="Verdana" panose="020B0604030504040204" pitchFamily="34" charset="0"/>
              </a:rPr>
              <a:t>&lt;/p&gt;</a:t>
            </a:r>
          </a:p>
        </p:txBody>
      </p:sp>
      <p:sp>
        <p:nvSpPr>
          <p:cNvPr id="3" name="Espace réservé du contenu 2">
            <a:extLst>
              <a:ext uri="{FF2B5EF4-FFF2-40B4-BE49-F238E27FC236}">
                <a16:creationId xmlns:a16="http://schemas.microsoft.com/office/drawing/2014/main" id="{28C69144-0753-AE88-15FF-628079F4DC9C}"/>
              </a:ext>
            </a:extLst>
          </p:cNvPr>
          <p:cNvSpPr>
            <a:spLocks noGrp="1"/>
          </p:cNvSpPr>
          <p:nvPr>
            <p:ph idx="1"/>
          </p:nvPr>
        </p:nvSpPr>
        <p:spPr>
          <a:xfrm>
            <a:off x="1593436" y="1556792"/>
            <a:ext cx="9782801" cy="432048"/>
          </a:xfrm>
        </p:spPr>
        <p:txBody>
          <a:bodyPr>
            <a:noAutofit/>
          </a:bodyPr>
          <a:lstStyle/>
          <a:p>
            <a:pPr marL="0" indent="0">
              <a:buNone/>
            </a:pPr>
            <a:r>
              <a:rPr lang="fr-CA" sz="2400" dirty="0">
                <a:ea typeface="Verdana" panose="020B0604030504040204" pitchFamily="34" charset="0"/>
              </a:rPr>
              <a:t>On peut associer des sélecteurs:</a:t>
            </a:r>
          </a:p>
        </p:txBody>
      </p:sp>
      <p:sp>
        <p:nvSpPr>
          <p:cNvPr id="5" name="Espace réservé du contenu 2">
            <a:extLst>
              <a:ext uri="{FF2B5EF4-FFF2-40B4-BE49-F238E27FC236}">
                <a16:creationId xmlns:a16="http://schemas.microsoft.com/office/drawing/2014/main" id="{66DF3751-74A0-42C4-83AC-8B2CD3EB405C}"/>
              </a:ext>
            </a:extLst>
          </p:cNvPr>
          <p:cNvSpPr txBox="1">
            <a:spLocks/>
          </p:cNvSpPr>
          <p:nvPr/>
        </p:nvSpPr>
        <p:spPr>
          <a:xfrm>
            <a:off x="1593436" y="4869161"/>
            <a:ext cx="9782801" cy="1584175"/>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400" dirty="0">
                <a:ea typeface="Verdana" panose="020B0604030504040204" pitchFamily="34" charset="0"/>
              </a:rPr>
              <a:t>Ce type de sélecteur signifie: </a:t>
            </a:r>
          </a:p>
          <a:p>
            <a:pPr marL="0" indent="0">
              <a:buFont typeface="Euphemia" pitchFamily="34" charset="0"/>
              <a:buNone/>
            </a:pPr>
            <a:r>
              <a:rPr lang="fr-CA" sz="2400" dirty="0">
                <a:ea typeface="Verdana" panose="020B0604030504040204" pitchFamily="34" charset="0"/>
              </a:rPr>
              <a:t>« toutes balises h1 dont la classe est c1 » auront le texte en bleu.</a:t>
            </a:r>
          </a:p>
          <a:p>
            <a:pPr marL="0" indent="0">
              <a:buFont typeface="Euphemia" pitchFamily="34" charset="0"/>
              <a:buNone/>
            </a:pPr>
            <a:r>
              <a:rPr lang="fr-CA" sz="2400" dirty="0">
                <a:ea typeface="Verdana" panose="020B0604030504040204" pitchFamily="34" charset="0"/>
              </a:rPr>
              <a:t>« toutes les balises p dont la classe est c1 » auront le texte en rouge.</a:t>
            </a:r>
          </a:p>
          <a:p>
            <a:pPr marL="0" indent="0">
              <a:buFont typeface="Euphemia" pitchFamily="34" charset="0"/>
              <a:buNone/>
            </a:pPr>
            <a:endParaRPr lang="fr-CA" sz="2400" dirty="0">
              <a:ea typeface="Verdana" panose="020B0604030504040204" pitchFamily="34" charset="0"/>
            </a:endParaRPr>
          </a:p>
        </p:txBody>
      </p:sp>
      <p:sp>
        <p:nvSpPr>
          <p:cNvPr id="6" name="Espace réservé du contenu 2">
            <a:extLst>
              <a:ext uri="{FF2B5EF4-FFF2-40B4-BE49-F238E27FC236}">
                <a16:creationId xmlns:a16="http://schemas.microsoft.com/office/drawing/2014/main" id="{D9611BE6-CDEF-F73F-482E-6F96E422BA47}"/>
              </a:ext>
            </a:extLst>
          </p:cNvPr>
          <p:cNvSpPr txBox="1">
            <a:spLocks/>
          </p:cNvSpPr>
          <p:nvPr/>
        </p:nvSpPr>
        <p:spPr>
          <a:xfrm>
            <a:off x="6598468" y="2127995"/>
            <a:ext cx="5112568" cy="2093093"/>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a:ea typeface="Verdana" panose="020B0604030504040204" pitchFamily="34" charset="0"/>
              </a:rPr>
              <a:t>On peut créer deux classes différentes, portant le même nom, pour deux sélecteurs différents.</a:t>
            </a:r>
          </a:p>
        </p:txBody>
      </p:sp>
    </p:spTree>
    <p:extLst>
      <p:ext uri="{BB962C8B-B14F-4D97-AF65-F5344CB8AC3E}">
        <p14:creationId xmlns:p14="http://schemas.microsoft.com/office/powerpoint/2010/main" val="295393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Plusieurs classes pour une seule balise</a:t>
            </a:r>
          </a:p>
        </p:txBody>
      </p:sp>
      <p:sp>
        <p:nvSpPr>
          <p:cNvPr id="4" name="Espace réservé du contenu 2">
            <a:extLst>
              <a:ext uri="{FF2B5EF4-FFF2-40B4-BE49-F238E27FC236}">
                <a16:creationId xmlns:a16="http://schemas.microsoft.com/office/drawing/2014/main" id="{15592231-ABB7-B873-13DB-0E219E4EE499}"/>
              </a:ext>
            </a:extLst>
          </p:cNvPr>
          <p:cNvSpPr txBox="1">
            <a:spLocks/>
          </p:cNvSpPr>
          <p:nvPr/>
        </p:nvSpPr>
        <p:spPr>
          <a:xfrm>
            <a:off x="1593436" y="2117699"/>
            <a:ext cx="4717000" cy="2453133"/>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 &lt;&gt;</a:t>
            </a:r>
          </a:p>
        </p:txBody>
      </p:sp>
      <p:sp>
        <p:nvSpPr>
          <p:cNvPr id="3" name="Espace réservé du contenu 2">
            <a:extLst>
              <a:ext uri="{FF2B5EF4-FFF2-40B4-BE49-F238E27FC236}">
                <a16:creationId xmlns:a16="http://schemas.microsoft.com/office/drawing/2014/main" id="{28C69144-0753-AE88-15FF-628079F4DC9C}"/>
              </a:ext>
            </a:extLst>
          </p:cNvPr>
          <p:cNvSpPr>
            <a:spLocks noGrp="1"/>
          </p:cNvSpPr>
          <p:nvPr>
            <p:ph idx="1"/>
          </p:nvPr>
        </p:nvSpPr>
        <p:spPr>
          <a:xfrm>
            <a:off x="1593436" y="1556792"/>
            <a:ext cx="9782801" cy="432048"/>
          </a:xfrm>
        </p:spPr>
        <p:txBody>
          <a:bodyPr>
            <a:noAutofit/>
          </a:bodyPr>
          <a:lstStyle/>
          <a:p>
            <a:pPr marL="0" indent="0">
              <a:buNone/>
            </a:pPr>
            <a:r>
              <a:rPr lang="fr-CA" sz="2400" dirty="0">
                <a:solidFill>
                  <a:srgbClr val="FF0000"/>
                </a:solidFill>
                <a:ea typeface="Verdana" panose="020B0604030504040204" pitchFamily="34" charset="0"/>
              </a:rPr>
              <a:t>EXEMPLE - EXEMPLE</a:t>
            </a:r>
          </a:p>
        </p:txBody>
      </p:sp>
      <p:sp>
        <p:nvSpPr>
          <p:cNvPr id="5" name="Espace réservé du contenu 2">
            <a:extLst>
              <a:ext uri="{FF2B5EF4-FFF2-40B4-BE49-F238E27FC236}">
                <a16:creationId xmlns:a16="http://schemas.microsoft.com/office/drawing/2014/main" id="{66DF3751-74A0-42C4-83AC-8B2CD3EB405C}"/>
              </a:ext>
            </a:extLst>
          </p:cNvPr>
          <p:cNvSpPr txBox="1">
            <a:spLocks/>
          </p:cNvSpPr>
          <p:nvPr/>
        </p:nvSpPr>
        <p:spPr>
          <a:xfrm>
            <a:off x="1593436" y="4869161"/>
            <a:ext cx="9782801" cy="1584175"/>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endParaRPr lang="fr-CA" sz="2400" dirty="0">
              <a:ea typeface="Verdana" panose="020B0604030504040204" pitchFamily="34" charset="0"/>
            </a:endParaRPr>
          </a:p>
        </p:txBody>
      </p:sp>
      <p:sp>
        <p:nvSpPr>
          <p:cNvPr id="6" name="Espace réservé du contenu 2">
            <a:extLst>
              <a:ext uri="{FF2B5EF4-FFF2-40B4-BE49-F238E27FC236}">
                <a16:creationId xmlns:a16="http://schemas.microsoft.com/office/drawing/2014/main" id="{D9611BE6-CDEF-F73F-482E-6F96E422BA47}"/>
              </a:ext>
            </a:extLst>
          </p:cNvPr>
          <p:cNvSpPr txBox="1">
            <a:spLocks/>
          </p:cNvSpPr>
          <p:nvPr/>
        </p:nvSpPr>
        <p:spPr>
          <a:xfrm>
            <a:off x="6598468" y="2127995"/>
            <a:ext cx="5112568" cy="2093093"/>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endParaRPr lang="fr-CA" dirty="0">
              <a:ea typeface="Verdana" panose="020B0604030504040204" pitchFamily="34" charset="0"/>
            </a:endParaRPr>
          </a:p>
        </p:txBody>
      </p:sp>
    </p:spTree>
    <p:extLst>
      <p:ext uri="{BB962C8B-B14F-4D97-AF65-F5344CB8AC3E}">
        <p14:creationId xmlns:p14="http://schemas.microsoft.com/office/powerpoint/2010/main" val="229628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Le CSS externe</a:t>
            </a:r>
            <a:endParaRPr lang="fr-FR" sz="4800" i="1" dirty="0">
              <a:latin typeface="Arial Rounded MT Bold" panose="020F0704030504030204" pitchFamily="34" charset="0"/>
            </a:endParaRP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2380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CSS externe – syntaxe – balise </a:t>
            </a:r>
            <a:r>
              <a:rPr lang="fr-CA" dirty="0" err="1">
                <a:latin typeface="Calibri" panose="020F0502020204030204" pitchFamily="34" charset="0"/>
                <a:cs typeface="Calibri" panose="020F0502020204030204" pitchFamily="34" charset="0"/>
              </a:rPr>
              <a:t>link</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603783" y="2597152"/>
            <a:ext cx="9782801" cy="453481"/>
          </a:xfrm>
        </p:spPr>
        <p:txBody>
          <a:bodyPr>
            <a:normAutofit lnSpcReduction="10000"/>
          </a:bodyPr>
          <a:lstStyle/>
          <a:p>
            <a:pPr marL="0" indent="0">
              <a:buNone/>
            </a:pPr>
            <a:r>
              <a:rPr lang="fr-CA" dirty="0">
                <a:ea typeface="Verdana" panose="020B0604030504040204" pitchFamily="34" charset="0"/>
              </a:rPr>
              <a:t>2. Dans </a:t>
            </a:r>
            <a:r>
              <a:rPr lang="fr-CA" dirty="0">
                <a:solidFill>
                  <a:srgbClr val="00B0F0"/>
                </a:solidFill>
                <a:ea typeface="Verdana" panose="020B0604030504040204" pitchFamily="34" charset="0"/>
              </a:rPr>
              <a:t>l’en-tête du fichier html </a:t>
            </a:r>
            <a:r>
              <a:rPr lang="fr-CA" dirty="0">
                <a:ea typeface="Verdana" panose="020B0604030504040204" pitchFamily="34" charset="0"/>
              </a:rPr>
              <a:t>on ajoute:</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701924" y="3032770"/>
            <a:ext cx="7231188" cy="321967"/>
          </a:xfrm>
          <a:prstGeom prst="rect">
            <a:avLst/>
          </a:prstGeom>
          <a:solidFill>
            <a:schemeClr val="bg1">
              <a:lumMod val="95000"/>
            </a:schemeClr>
          </a:solidFill>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&lt;</a:t>
            </a:r>
            <a:r>
              <a:rPr lang="fr-CA" dirty="0" err="1">
                <a:latin typeface="Consolas" panose="020B0609020204030204" pitchFamily="49" charset="0"/>
                <a:ea typeface="Verdana" panose="020B0604030504040204" pitchFamily="34" charset="0"/>
              </a:rPr>
              <a:t>link</a:t>
            </a:r>
            <a:r>
              <a:rPr lang="fr-CA" dirty="0">
                <a:latin typeface="Consolas" panose="020B0609020204030204" pitchFamily="49" charset="0"/>
                <a:ea typeface="Verdana" panose="020B0604030504040204" pitchFamily="34" charset="0"/>
              </a:rPr>
              <a:t> rel="</a:t>
            </a:r>
            <a:r>
              <a:rPr lang="fr-CA" dirty="0" err="1">
                <a:latin typeface="Consolas" panose="020B0609020204030204" pitchFamily="49" charset="0"/>
                <a:ea typeface="Verdana" panose="020B0604030504040204" pitchFamily="34" charset="0"/>
              </a:rPr>
              <a:t>stylesheet</a:t>
            </a:r>
            <a:r>
              <a:rPr lang="fr-CA" dirty="0">
                <a:latin typeface="Consolas" panose="020B0609020204030204" pitchFamily="49" charset="0"/>
                <a:ea typeface="Verdana" panose="020B0604030504040204" pitchFamily="34" charset="0"/>
              </a:rPr>
              <a:t>" href="</a:t>
            </a:r>
            <a:r>
              <a:rPr lang="fr-CA" dirty="0" err="1">
                <a:latin typeface="Consolas" panose="020B0609020204030204" pitchFamily="49" charset="0"/>
                <a:ea typeface="Verdana" panose="020B0604030504040204" pitchFamily="34" charset="0"/>
              </a:rPr>
              <a:t>css</a:t>
            </a:r>
            <a:r>
              <a:rPr lang="fr-CA" dirty="0">
                <a:latin typeface="Consolas" panose="020B0609020204030204" pitchFamily="49" charset="0"/>
                <a:ea typeface="Verdana" panose="020B0604030504040204" pitchFamily="34" charset="0"/>
              </a:rPr>
              <a:t>/style.css"/&gt; </a:t>
            </a:r>
            <a:endParaRPr lang="en-US" dirty="0">
              <a:latin typeface="Consolas" panose="020B0609020204030204" pitchFamily="49" charset="0"/>
              <a:ea typeface="Verdana" panose="020B0604030504040204" pitchFamily="34" charset="0"/>
            </a:endParaRPr>
          </a:p>
        </p:txBody>
      </p:sp>
      <p:sp>
        <p:nvSpPr>
          <p:cNvPr id="4" name="Espace réservé du contenu 2">
            <a:extLst>
              <a:ext uri="{FF2B5EF4-FFF2-40B4-BE49-F238E27FC236}">
                <a16:creationId xmlns:a16="http://schemas.microsoft.com/office/drawing/2014/main" id="{0BC144FD-2E38-FE36-3FE5-7E434827F8FA}"/>
              </a:ext>
            </a:extLst>
          </p:cNvPr>
          <p:cNvSpPr txBox="1">
            <a:spLocks/>
          </p:cNvSpPr>
          <p:nvPr/>
        </p:nvSpPr>
        <p:spPr>
          <a:xfrm>
            <a:off x="1603783" y="4353731"/>
            <a:ext cx="9782801" cy="513305"/>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dirty="0">
                <a:ea typeface="Verdana" panose="020B0604030504040204" pitchFamily="34" charset="0"/>
              </a:rPr>
              <a:t>3. Dans le fichier </a:t>
            </a:r>
            <a:r>
              <a:rPr lang="fr-CA" dirty="0" err="1">
                <a:ea typeface="Verdana" panose="020B0604030504040204" pitchFamily="34" charset="0"/>
              </a:rPr>
              <a:t>css</a:t>
            </a:r>
            <a:r>
              <a:rPr lang="fr-CA" dirty="0">
                <a:ea typeface="Verdana" panose="020B0604030504040204" pitchFamily="34" charset="0"/>
              </a:rPr>
              <a:t>, on ajoute les sélecteurs (</a:t>
            </a:r>
            <a:r>
              <a:rPr lang="fr-CA" u="sng" dirty="0">
                <a:ea typeface="Verdana" panose="020B0604030504040204" pitchFamily="34" charset="0"/>
              </a:rPr>
              <a:t>pas</a:t>
            </a:r>
            <a:r>
              <a:rPr lang="fr-CA" dirty="0">
                <a:ea typeface="Verdana" panose="020B0604030504040204" pitchFamily="34" charset="0"/>
              </a:rPr>
              <a:t> de balise style)</a:t>
            </a:r>
          </a:p>
        </p:txBody>
      </p:sp>
      <p:sp>
        <p:nvSpPr>
          <p:cNvPr id="7" name="Espace réservé du contenu 2">
            <a:extLst>
              <a:ext uri="{FF2B5EF4-FFF2-40B4-BE49-F238E27FC236}">
                <a16:creationId xmlns:a16="http://schemas.microsoft.com/office/drawing/2014/main" id="{3B0DCB7E-6305-D30E-B91E-BE46170890F7}"/>
              </a:ext>
            </a:extLst>
          </p:cNvPr>
          <p:cNvSpPr txBox="1">
            <a:spLocks/>
          </p:cNvSpPr>
          <p:nvPr/>
        </p:nvSpPr>
        <p:spPr>
          <a:xfrm>
            <a:off x="1603783" y="4925024"/>
            <a:ext cx="5286972" cy="859236"/>
          </a:xfrm>
          <a:prstGeom prst="rect">
            <a:avLst/>
          </a:prstGeom>
          <a:solidFill>
            <a:schemeClr val="bg1">
              <a:lumMod val="95000"/>
            </a:schemeClr>
          </a:solidFill>
        </p:spPr>
        <p:txBody>
          <a:bodyPr vert="horz" lIns="91440" tIns="45720" rIns="91440" bIns="45720" rtlCol="0">
            <a:normAutofit fontScale="6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p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a:t>
            </a:r>
            <a:r>
              <a:rPr lang="en-US" dirty="0" err="1">
                <a:latin typeface="Consolas" panose="020B0609020204030204" pitchFamily="49" charset="0"/>
                <a:ea typeface="Verdana" panose="020B0604030504040204" pitchFamily="34" charset="0"/>
              </a:rPr>
              <a:t>background-color:blue</a:t>
            </a:r>
            <a:r>
              <a:rPr lang="en-US"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a:t>
            </a:r>
          </a:p>
        </p:txBody>
      </p:sp>
      <p:sp>
        <p:nvSpPr>
          <p:cNvPr id="8" name="Espace réservé du contenu 2">
            <a:extLst>
              <a:ext uri="{FF2B5EF4-FFF2-40B4-BE49-F238E27FC236}">
                <a16:creationId xmlns:a16="http://schemas.microsoft.com/office/drawing/2014/main" id="{5D63652F-73E1-4856-D9F5-D737731F4219}"/>
              </a:ext>
            </a:extLst>
          </p:cNvPr>
          <p:cNvSpPr txBox="1">
            <a:spLocks/>
          </p:cNvSpPr>
          <p:nvPr/>
        </p:nvSpPr>
        <p:spPr>
          <a:xfrm>
            <a:off x="1603783" y="5949982"/>
            <a:ext cx="9782801" cy="676672"/>
          </a:xfrm>
          <a:prstGeom prst="rect">
            <a:avLst/>
          </a:prstGeom>
        </p:spPr>
        <p:txBody>
          <a:bodyPr vert="horz" lIns="91440" tIns="45720" rIns="91440" bIns="45720" rtlCol="0">
            <a:normAutofit fontScale="9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dirty="0">
                <a:ea typeface="Verdana" panose="020B0604030504040204" pitchFamily="34" charset="0"/>
              </a:rPr>
              <a:t>Le CSS externe est préféré aux autres méthodes. À partir de maintenant, on fait tout le </a:t>
            </a:r>
            <a:r>
              <a:rPr lang="fr-CA" dirty="0" err="1">
                <a:ea typeface="Verdana" panose="020B0604030504040204" pitchFamily="34" charset="0"/>
              </a:rPr>
              <a:t>css</a:t>
            </a:r>
            <a:r>
              <a:rPr lang="fr-CA" dirty="0">
                <a:ea typeface="Verdana" panose="020B0604030504040204" pitchFamily="34" charset="0"/>
              </a:rPr>
              <a:t> en externe sauf si mention du contraire.</a:t>
            </a:r>
          </a:p>
        </p:txBody>
      </p:sp>
      <p:sp>
        <p:nvSpPr>
          <p:cNvPr id="5" name="Espace réservé du contenu 2">
            <a:extLst>
              <a:ext uri="{FF2B5EF4-FFF2-40B4-BE49-F238E27FC236}">
                <a16:creationId xmlns:a16="http://schemas.microsoft.com/office/drawing/2014/main" id="{7F29C253-F544-00A6-B53F-82F7B0788127}"/>
              </a:ext>
            </a:extLst>
          </p:cNvPr>
          <p:cNvSpPr txBox="1">
            <a:spLocks/>
          </p:cNvSpPr>
          <p:nvPr/>
        </p:nvSpPr>
        <p:spPr>
          <a:xfrm>
            <a:off x="1671011" y="3503263"/>
            <a:ext cx="9782801" cy="304105"/>
          </a:xfrm>
          <a:prstGeom prst="rect">
            <a:avLst/>
          </a:prstGeom>
        </p:spPr>
        <p:txBody>
          <a:bodyPr vert="horz" lIns="91440" tIns="45720" rIns="91440" bIns="45720" rtlCol="0">
            <a:normAutofit fontScale="6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dirty="0">
                <a:ea typeface="Verdana" panose="020B0604030504040204" pitchFamily="34" charset="0"/>
              </a:rPr>
              <a:t>       href indique l’emplacement et nom du fichier </a:t>
            </a:r>
            <a:r>
              <a:rPr lang="fr-CA" dirty="0" err="1">
                <a:ea typeface="Verdana" panose="020B0604030504040204" pitchFamily="34" charset="0"/>
              </a:rPr>
              <a:t>css</a:t>
            </a:r>
            <a:endParaRPr lang="fr-CA" dirty="0">
              <a:ea typeface="Verdana" panose="020B0604030504040204" pitchFamily="34" charset="0"/>
            </a:endParaRPr>
          </a:p>
        </p:txBody>
      </p:sp>
      <p:sp>
        <p:nvSpPr>
          <p:cNvPr id="9" name="Espace réservé du contenu 2">
            <a:extLst>
              <a:ext uri="{FF2B5EF4-FFF2-40B4-BE49-F238E27FC236}">
                <a16:creationId xmlns:a16="http://schemas.microsoft.com/office/drawing/2014/main" id="{A0546A7B-61D2-2CF0-164B-D2463E0F4759}"/>
              </a:ext>
            </a:extLst>
          </p:cNvPr>
          <p:cNvSpPr txBox="1">
            <a:spLocks/>
          </p:cNvSpPr>
          <p:nvPr/>
        </p:nvSpPr>
        <p:spPr>
          <a:xfrm>
            <a:off x="1603783" y="1463883"/>
            <a:ext cx="9782801" cy="762113"/>
          </a:xfrm>
          <a:prstGeom prst="rect">
            <a:avLst/>
          </a:prstGeom>
        </p:spPr>
        <p:txBody>
          <a:bodyPr vert="horz" lIns="91440" tIns="45720" rIns="91440" bIns="45720" rtlCol="0">
            <a:normAutofit fontScale="92500" lnSpcReduction="1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dirty="0">
                <a:ea typeface="Verdana" panose="020B0604030504040204" pitchFamily="34" charset="0"/>
              </a:rPr>
              <a:t>1. Créer le fichier de style, document </a:t>
            </a:r>
            <a:r>
              <a:rPr lang="fr-CA" dirty="0">
                <a:solidFill>
                  <a:srgbClr val="00B0F0"/>
                </a:solidFill>
                <a:ea typeface="Verdana" panose="020B0604030504040204" pitchFamily="34" charset="0"/>
              </a:rPr>
              <a:t>texte</a:t>
            </a:r>
            <a:r>
              <a:rPr lang="fr-CA" dirty="0">
                <a:ea typeface="Verdana" panose="020B0604030504040204" pitchFamily="34" charset="0"/>
              </a:rPr>
              <a:t> avec l’extension</a:t>
            </a:r>
            <a:r>
              <a:rPr lang="fr-CA" dirty="0">
                <a:solidFill>
                  <a:srgbClr val="00B0F0"/>
                </a:solidFill>
                <a:ea typeface="Verdana" panose="020B0604030504040204" pitchFamily="34" charset="0"/>
              </a:rPr>
              <a:t>.css</a:t>
            </a:r>
            <a:r>
              <a:rPr lang="fr-CA" dirty="0">
                <a:ea typeface="Verdana" panose="020B0604030504040204" pitchFamily="34" charset="0"/>
              </a:rPr>
              <a:t>.  Très souvent dans un répertoire </a:t>
            </a:r>
            <a:r>
              <a:rPr lang="fr-CA" b="1" dirty="0" err="1">
                <a:ea typeface="Verdana" panose="020B0604030504040204" pitchFamily="34" charset="0"/>
              </a:rPr>
              <a:t>css</a:t>
            </a:r>
            <a:r>
              <a:rPr lang="fr-CA" dirty="0">
                <a:ea typeface="Verdana" panose="020B0604030504040204" pitchFamily="34" charset="0"/>
              </a:rPr>
              <a:t> placé à la racine du site.</a:t>
            </a:r>
          </a:p>
        </p:txBody>
      </p:sp>
    </p:spTree>
    <p:extLst>
      <p:ext uri="{BB962C8B-B14F-4D97-AF65-F5344CB8AC3E}">
        <p14:creationId xmlns:p14="http://schemas.microsoft.com/office/powerpoint/2010/main" val="17768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Laboratoire L02D – CSS externe et mise en page</a:t>
            </a:r>
            <a:endParaRPr lang="fr-CA" i="1"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3B8B21E4-6360-1402-4F33-76B6B10EE2EC}"/>
              </a:ext>
            </a:extLst>
          </p:cNvPr>
          <p:cNvSpPr>
            <a:spLocks noGrp="1"/>
          </p:cNvSpPr>
          <p:nvPr>
            <p:ph idx="1"/>
          </p:nvPr>
        </p:nvSpPr>
        <p:spPr>
          <a:xfrm>
            <a:off x="1593433" y="1700808"/>
            <a:ext cx="9782801" cy="4608512"/>
          </a:xfrm>
        </p:spPr>
        <p:txBody>
          <a:bodyPr>
            <a:normAutofit/>
          </a:bodyPr>
          <a:lstStyle/>
          <a:p>
            <a:pPr marL="0" indent="0">
              <a:buNone/>
            </a:pPr>
            <a:r>
              <a:rPr lang="fr-CA" dirty="0"/>
              <a:t>Réalisez le laboratoire 2D</a:t>
            </a:r>
          </a:p>
          <a:p>
            <a:pPr marL="0" indent="0">
              <a:buNone/>
            </a:pPr>
            <a:r>
              <a:rPr lang="fr-CA" dirty="0"/>
              <a:t>Le laboratoire 2D utilise les notions apprises pour faire un page web qui commence à ressembler à une vraie page.</a:t>
            </a:r>
          </a:p>
          <a:p>
            <a:pPr marL="0" indent="0">
              <a:buNone/>
            </a:pPr>
            <a:endParaRPr lang="fr-CA" dirty="0"/>
          </a:p>
          <a:p>
            <a:pPr marL="0" indent="0">
              <a:buNone/>
            </a:pPr>
            <a:r>
              <a:rPr lang="fr-CA" dirty="0">
                <a:solidFill>
                  <a:srgbClr val="FF0000"/>
                </a:solidFill>
              </a:rPr>
              <a:t>On fait les étapes 1 et 2 ensemble.</a:t>
            </a:r>
          </a:p>
        </p:txBody>
      </p:sp>
    </p:spTree>
    <p:extLst>
      <p:ext uri="{BB962C8B-B14F-4D97-AF65-F5344CB8AC3E}">
        <p14:creationId xmlns:p14="http://schemas.microsoft.com/office/powerpoint/2010/main" val="320174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Images d’arrière-plan</a:t>
            </a:r>
            <a:endParaRPr lang="fr-FR" sz="4800" i="1" dirty="0">
              <a:latin typeface="Arial Rounded MT Bold" panose="020F0704030504030204" pitchFamily="34" charset="0"/>
            </a:endParaRP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417893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background-image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820688"/>
          </a:xfrm>
        </p:spPr>
        <p:txBody>
          <a:bodyPr>
            <a:normAutofit/>
          </a:bodyPr>
          <a:lstStyle/>
          <a:p>
            <a:pPr marL="0" indent="0">
              <a:buNone/>
            </a:pPr>
            <a:r>
              <a:rPr lang="fr-CA" dirty="0">
                <a:solidFill>
                  <a:srgbClr val="FF0000"/>
                </a:solidFill>
                <a:ea typeface="Verdana" panose="020B0604030504040204" pitchFamily="34" charset="0"/>
              </a:rPr>
              <a:t>DEMO</a:t>
            </a:r>
            <a:r>
              <a:rPr lang="fr-CA" dirty="0">
                <a:ea typeface="Verdana" panose="020B0604030504040204" pitchFamily="34" charset="0"/>
              </a:rPr>
              <a:t> - Permet de définir une image comme arrière-plan</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93435" y="2132856"/>
            <a:ext cx="4068929" cy="4547344"/>
          </a:xfrm>
          <a:prstGeom prst="rect">
            <a:avLst/>
          </a:prstGeom>
          <a:solidFill>
            <a:schemeClr val="bg1">
              <a:lumMod val="95000"/>
            </a:schemeClr>
          </a:solidFill>
        </p:spPr>
        <p:txBody>
          <a:bodyPr vert="horz" lIns="91440" tIns="45720" rIns="91440" bIns="45720" rtlCol="0">
            <a:normAutofit fontScale="6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&lt;!DOCTYPE html&gt;​</a:t>
            </a:r>
          </a:p>
          <a:p>
            <a:pPr marL="0" indent="0">
              <a:spcBef>
                <a:spcPts val="600"/>
              </a:spcBef>
              <a:buFont typeface="Euphemia" pitchFamily="34" charset="0"/>
              <a:buNone/>
            </a:pPr>
            <a:r>
              <a:rPr lang="en-US" dirty="0">
                <a:ea typeface="Verdana" panose="020B0604030504040204" pitchFamily="34" charset="0"/>
              </a:rPr>
              <a:t>&lt;html lang="</a:t>
            </a:r>
            <a:r>
              <a:rPr lang="en-US" dirty="0" err="1">
                <a:ea typeface="Verdana" panose="020B0604030504040204" pitchFamily="34" charset="0"/>
              </a:rPr>
              <a:t>fr</a:t>
            </a:r>
            <a:r>
              <a:rPr lang="en-US" dirty="0">
                <a:ea typeface="Verdana" panose="020B0604030504040204" pitchFamily="34" charset="0"/>
              </a:rPr>
              <a:t>-CA"&gt;​</a:t>
            </a:r>
          </a:p>
          <a:p>
            <a:pPr marL="0" indent="0">
              <a:spcBef>
                <a:spcPts val="600"/>
              </a:spcBef>
              <a:buFont typeface="Euphemia" pitchFamily="34" charset="0"/>
              <a:buNone/>
            </a:pPr>
            <a:r>
              <a:rPr lang="en-US" dirty="0">
                <a:ea typeface="Verdana" panose="020B0604030504040204" pitchFamily="34" charset="0"/>
              </a:rPr>
              <a:t>&lt;head&gt;​</a:t>
            </a:r>
          </a:p>
          <a:p>
            <a:pPr marL="0" indent="0">
              <a:spcBef>
                <a:spcPts val="600"/>
              </a:spcBef>
              <a:buFont typeface="Euphemia" pitchFamily="34" charset="0"/>
              <a:buNone/>
            </a:pPr>
            <a:r>
              <a:rPr lang="en-US" dirty="0">
                <a:ea typeface="Verdana" panose="020B0604030504040204" pitchFamily="34" charset="0"/>
              </a:rPr>
              <a:t>&lt;style&gt;​</a:t>
            </a:r>
          </a:p>
          <a:p>
            <a:pPr marL="0" indent="0">
              <a:spcBef>
                <a:spcPts val="600"/>
              </a:spcBef>
              <a:buFont typeface="Euphemia" pitchFamily="34" charset="0"/>
              <a:buNone/>
            </a:pPr>
            <a:r>
              <a:rPr lang="en-US" dirty="0">
                <a:ea typeface="Verdana" panose="020B0604030504040204" pitchFamily="34" charset="0"/>
              </a:rPr>
              <a:t>    html​    {​</a:t>
            </a:r>
          </a:p>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background-image:url</a:t>
            </a:r>
            <a:r>
              <a:rPr lang="en-US" dirty="0">
                <a:ea typeface="Verdana" panose="020B0604030504040204" pitchFamily="34" charset="0"/>
              </a:rPr>
              <a:t>("Eric.jpg");​</a:t>
            </a:r>
          </a:p>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background-color:black</a:t>
            </a:r>
            <a:r>
              <a:rPr lang="en-US" dirty="0">
                <a:ea typeface="Verdana" panose="020B0604030504040204" pitchFamily="34" charset="0"/>
              </a:rPr>
              <a:t>;​</a:t>
            </a:r>
          </a:p>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color:red</a:t>
            </a:r>
            <a:r>
              <a:rPr lang="en-US" dirty="0">
                <a:ea typeface="Verdana" panose="020B0604030504040204" pitchFamily="34" charset="0"/>
              </a:rPr>
              <a:t>;​</a:t>
            </a:r>
          </a:p>
          <a:p>
            <a:pPr marL="0" indent="0">
              <a:spcBef>
                <a:spcPts val="600"/>
              </a:spcBef>
              <a:buFont typeface="Euphemia" pitchFamily="34" charset="0"/>
              <a:buNone/>
            </a:pP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&lt;/style&gt;​</a:t>
            </a:r>
          </a:p>
          <a:p>
            <a:pPr marL="0" indent="0">
              <a:spcBef>
                <a:spcPts val="600"/>
              </a:spcBef>
              <a:buFont typeface="Euphemia" pitchFamily="34" charset="0"/>
              <a:buNone/>
            </a:pPr>
            <a:r>
              <a:rPr lang="en-US" dirty="0">
                <a:ea typeface="Verdana" panose="020B0604030504040204" pitchFamily="34" charset="0"/>
              </a:rPr>
              <a:t>…​</a:t>
            </a:r>
          </a:p>
          <a:p>
            <a:pPr marL="0" indent="0">
              <a:spcBef>
                <a:spcPts val="600"/>
              </a:spcBef>
              <a:buFont typeface="Euphemia" pitchFamily="34" charset="0"/>
              <a:buNone/>
            </a:pPr>
            <a:r>
              <a:rPr lang="en-US" dirty="0">
                <a:ea typeface="Verdana" panose="020B0604030504040204" pitchFamily="34" charset="0"/>
              </a:rPr>
              <a:t>&lt;/head&gt;​</a:t>
            </a:r>
          </a:p>
          <a:p>
            <a:pPr marL="0" indent="0">
              <a:spcBef>
                <a:spcPts val="600"/>
              </a:spcBef>
              <a:buFont typeface="Euphemia" pitchFamily="34" charset="0"/>
              <a:buNone/>
            </a:pPr>
            <a:r>
              <a:rPr lang="en-US" dirty="0">
                <a:ea typeface="Verdana" panose="020B0604030504040204" pitchFamily="34" charset="0"/>
              </a:rPr>
              <a:t>&lt;body&gt;​</a:t>
            </a:r>
          </a:p>
          <a:p>
            <a:pPr marL="0" indent="0">
              <a:spcBef>
                <a:spcPts val="600"/>
              </a:spcBef>
              <a:buFont typeface="Euphemia" pitchFamily="34" charset="0"/>
              <a:buNone/>
            </a:pPr>
            <a:r>
              <a:rPr lang="en-US" dirty="0">
                <a:ea typeface="Verdana" panose="020B0604030504040204" pitchFamily="34" charset="0"/>
              </a:rPr>
              <a:t>    &lt;p&gt;</a:t>
            </a:r>
            <a:r>
              <a:rPr lang="en-US" dirty="0" err="1">
                <a:ea typeface="Verdana" panose="020B0604030504040204" pitchFamily="34" charset="0"/>
              </a:rPr>
              <a:t>N'importe</a:t>
            </a:r>
            <a:r>
              <a:rPr lang="en-US" dirty="0">
                <a:ea typeface="Verdana" panose="020B0604030504040204" pitchFamily="34" charset="0"/>
              </a:rPr>
              <a:t> quoi!&lt;/p&gt;​</a:t>
            </a:r>
          </a:p>
          <a:p>
            <a:pPr marL="0" indent="0">
              <a:spcBef>
                <a:spcPts val="600"/>
              </a:spcBef>
              <a:buFont typeface="Euphemia" pitchFamily="34" charset="0"/>
              <a:buNone/>
            </a:pPr>
            <a:r>
              <a:rPr lang="en-US" dirty="0">
                <a:ea typeface="Verdana" panose="020B0604030504040204" pitchFamily="34" charset="0"/>
              </a:rPr>
              <a:t>&lt;/body&gt;​</a:t>
            </a:r>
          </a:p>
          <a:p>
            <a:pPr marL="0" indent="0">
              <a:spcBef>
                <a:spcPts val="600"/>
              </a:spcBef>
              <a:buFont typeface="Euphemia" pitchFamily="34" charset="0"/>
              <a:buNone/>
            </a:pPr>
            <a:r>
              <a:rPr lang="en-US" dirty="0">
                <a:ea typeface="Verdana" panose="020B0604030504040204" pitchFamily="34" charset="0"/>
              </a:rPr>
              <a:t>&lt;/html&gt;</a:t>
            </a:r>
          </a:p>
        </p:txBody>
      </p:sp>
      <p:pic>
        <p:nvPicPr>
          <p:cNvPr id="16386" name="Picture 2">
            <a:extLst>
              <a:ext uri="{FF2B5EF4-FFF2-40B4-BE49-F238E27FC236}">
                <a16:creationId xmlns:a16="http://schemas.microsoft.com/office/drawing/2014/main" id="{84CF8A08-48C6-33A7-33B8-887E8C431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388" y="2622054"/>
            <a:ext cx="5779008" cy="356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background-</a:t>
            </a:r>
            <a:r>
              <a:rPr lang="fr-CA" dirty="0" err="1">
                <a:latin typeface="Calibri" panose="020F0502020204030204" pitchFamily="34" charset="0"/>
                <a:cs typeface="Calibri" panose="020F0502020204030204" pitchFamily="34" charset="0"/>
              </a:rPr>
              <a:t>repeat</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1021854"/>
          </a:xfrm>
        </p:spPr>
        <p:txBody>
          <a:bodyPr>
            <a:normAutofit/>
          </a:bodyPr>
          <a:lstStyle/>
          <a:p>
            <a:pPr marL="0" indent="0">
              <a:buNone/>
            </a:pPr>
            <a:r>
              <a:rPr lang="fr-CA" dirty="0">
                <a:ea typeface="Verdana" panose="020B0604030504040204" pitchFamily="34" charset="0"/>
              </a:rPr>
              <a:t>Permet de définir si l’image doit être répétée ou pas​</a:t>
            </a:r>
          </a:p>
          <a:p>
            <a:pPr lvl="1"/>
            <a:r>
              <a:rPr lang="fr-CA" dirty="0" err="1">
                <a:ea typeface="Verdana" panose="020B0604030504040204" pitchFamily="34" charset="0"/>
              </a:rPr>
              <a:t>repeat</a:t>
            </a:r>
            <a:r>
              <a:rPr lang="fr-CA" dirty="0">
                <a:ea typeface="Verdana" panose="020B0604030504040204" pitchFamily="34" charset="0"/>
              </a:rPr>
              <a:t>, </a:t>
            </a:r>
            <a:r>
              <a:rPr lang="fr-CA" dirty="0" err="1">
                <a:ea typeface="Verdana" panose="020B0604030504040204" pitchFamily="34" charset="0"/>
              </a:rPr>
              <a:t>repeat</a:t>
            </a:r>
            <a:r>
              <a:rPr lang="fr-CA" dirty="0">
                <a:ea typeface="Verdana" panose="020B0604030504040204" pitchFamily="34" charset="0"/>
              </a:rPr>
              <a:t>-x, ​</a:t>
            </a:r>
            <a:r>
              <a:rPr lang="fr-CA" dirty="0" err="1">
                <a:ea typeface="Verdana" panose="020B0604030504040204" pitchFamily="34" charset="0"/>
              </a:rPr>
              <a:t>repeat</a:t>
            </a:r>
            <a:r>
              <a:rPr lang="fr-CA" dirty="0">
                <a:ea typeface="Verdana" panose="020B0604030504040204" pitchFamily="34" charset="0"/>
              </a:rPr>
              <a:t>-y, no-</a:t>
            </a:r>
            <a:r>
              <a:rPr lang="fr-CA" dirty="0" err="1">
                <a:ea typeface="Verdana" panose="020B0604030504040204" pitchFamily="34" charset="0"/>
              </a:rPr>
              <a:t>repeat</a:t>
            </a:r>
            <a:endParaRPr lang="fr-CA" dirty="0">
              <a:ea typeface="Verdana" panose="020B0604030504040204" pitchFamily="34" charset="0"/>
            </a:endParaRP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28299" y="2622054"/>
            <a:ext cx="5070169" cy="2635746"/>
          </a:xfrm>
          <a:prstGeom prst="rect">
            <a:avLst/>
          </a:prstGeom>
          <a:solidFill>
            <a:schemeClr val="bg1">
              <a:lumMod val="95000"/>
            </a:schemeClr>
          </a:solidFill>
        </p:spPr>
        <p:txBody>
          <a:bodyPr vert="horz" lIns="91440" tIns="45720" rIns="91440" bIns="45720" rtlCol="0">
            <a:normAutofit fontScale="925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html​ {​</a:t>
            </a:r>
          </a:p>
          <a:p>
            <a:pPr marL="0" indent="0">
              <a:spcBef>
                <a:spcPts val="600"/>
              </a:spcBef>
              <a:buFont typeface="Euphemia" pitchFamily="34" charset="0"/>
              <a:buNone/>
            </a:pPr>
            <a:r>
              <a:rPr lang="en-US" dirty="0">
                <a:ea typeface="Verdana" panose="020B0604030504040204" pitchFamily="34" charset="0"/>
              </a:rPr>
              <a:t>   background-color: black; ​</a:t>
            </a:r>
          </a:p>
          <a:p>
            <a:pPr marL="0" indent="0">
              <a:spcBef>
                <a:spcPts val="600"/>
              </a:spcBef>
              <a:buFont typeface="Euphemia" pitchFamily="34" charset="0"/>
              <a:buNone/>
            </a:pPr>
            <a:r>
              <a:rPr lang="en-US" dirty="0">
                <a:ea typeface="Verdana" panose="020B0604030504040204" pitchFamily="34" charset="0"/>
              </a:rPr>
              <a:t>   background-image: </a:t>
            </a:r>
            <a:r>
              <a:rPr lang="en-US" dirty="0" err="1">
                <a:ea typeface="Verdana" panose="020B0604030504040204" pitchFamily="34" charset="0"/>
              </a:rPr>
              <a:t>url</a:t>
            </a:r>
            <a:r>
              <a:rPr lang="en-US" dirty="0">
                <a:ea typeface="Verdana" panose="020B0604030504040204" pitchFamily="34" charset="0"/>
              </a:rPr>
              <a:t>(‘Eric.jpg'); ​</a:t>
            </a:r>
          </a:p>
          <a:p>
            <a:pPr marL="0" indent="0">
              <a:spcBef>
                <a:spcPts val="600"/>
              </a:spcBef>
              <a:buFont typeface="Euphemia" pitchFamily="34" charset="0"/>
              <a:buNone/>
            </a:pPr>
            <a:r>
              <a:rPr lang="en-US" dirty="0">
                <a:ea typeface="Verdana" panose="020B0604030504040204" pitchFamily="34" charset="0"/>
              </a:rPr>
              <a:t>   background-repeat: no-repeat;​</a:t>
            </a:r>
          </a:p>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color:red</a:t>
            </a:r>
            <a:r>
              <a:rPr lang="en-US" dirty="0">
                <a:ea typeface="Verdana" panose="020B0604030504040204" pitchFamily="34" charset="0"/>
              </a:rPr>
              <a:t>;​</a:t>
            </a:r>
          </a:p>
          <a:p>
            <a:pPr marL="0" indent="0">
              <a:spcBef>
                <a:spcPts val="600"/>
              </a:spcBef>
              <a:buFont typeface="Euphemia" pitchFamily="34" charset="0"/>
              <a:buNone/>
            </a:pPr>
            <a:r>
              <a:rPr lang="en-US" dirty="0">
                <a:ea typeface="Verdana" panose="020B0604030504040204" pitchFamily="34" charset="0"/>
              </a:rPr>
              <a:t>}​</a:t>
            </a:r>
          </a:p>
        </p:txBody>
      </p:sp>
      <p:pic>
        <p:nvPicPr>
          <p:cNvPr id="17410" name="Picture 2">
            <a:extLst>
              <a:ext uri="{FF2B5EF4-FFF2-40B4-BE49-F238E27FC236}">
                <a16:creationId xmlns:a16="http://schemas.microsoft.com/office/drawing/2014/main" id="{04A4510A-0A25-729B-825F-61C176D28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484" y="2638698"/>
            <a:ext cx="4896544" cy="390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50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background-position</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2332856"/>
          </a:xfrm>
        </p:spPr>
        <p:txBody>
          <a:bodyPr>
            <a:normAutofit fontScale="92500" lnSpcReduction="20000"/>
          </a:bodyPr>
          <a:lstStyle/>
          <a:p>
            <a:pPr marL="0" indent="0">
              <a:buNone/>
            </a:pPr>
            <a:r>
              <a:rPr lang="fr-CA" dirty="0">
                <a:ea typeface="Verdana" panose="020B0604030504040204" pitchFamily="34" charset="0"/>
              </a:rPr>
              <a:t>Permet de définir la position de l’image dans l’élément​</a:t>
            </a:r>
          </a:p>
          <a:p>
            <a:pPr marL="0" indent="0">
              <a:buNone/>
            </a:pPr>
            <a:r>
              <a:rPr lang="fr-CA" dirty="0" err="1">
                <a:ea typeface="Verdana" panose="020B0604030504040204" pitchFamily="34" charset="0"/>
              </a:rPr>
              <a:t>pourcentageX</a:t>
            </a:r>
            <a:r>
              <a:rPr lang="fr-CA" dirty="0">
                <a:ea typeface="Verdana" panose="020B0604030504040204" pitchFamily="34" charset="0"/>
              </a:rPr>
              <a:t> </a:t>
            </a:r>
            <a:r>
              <a:rPr lang="fr-CA" dirty="0" err="1">
                <a:ea typeface="Verdana" panose="020B0604030504040204" pitchFamily="34" charset="0"/>
              </a:rPr>
              <a:t>pourcentageY</a:t>
            </a:r>
            <a:r>
              <a:rPr lang="fr-CA" dirty="0">
                <a:ea typeface="Verdana" panose="020B0604030504040204" pitchFamily="34" charset="0"/>
              </a:rPr>
              <a:t>​ (ex: 50% 30%)</a:t>
            </a:r>
          </a:p>
          <a:p>
            <a:pPr marL="0" indent="0">
              <a:buNone/>
            </a:pPr>
            <a:r>
              <a:rPr lang="fr-CA" dirty="0" err="1">
                <a:ea typeface="Verdana" panose="020B0604030504040204" pitchFamily="34" charset="0"/>
              </a:rPr>
              <a:t>unitéX</a:t>
            </a:r>
            <a:r>
              <a:rPr lang="fr-CA" dirty="0">
                <a:ea typeface="Verdana" panose="020B0604030504040204" pitchFamily="34" charset="0"/>
              </a:rPr>
              <a:t> </a:t>
            </a:r>
            <a:r>
              <a:rPr lang="fr-CA" dirty="0" err="1">
                <a:ea typeface="Verdana" panose="020B0604030504040204" pitchFamily="34" charset="0"/>
              </a:rPr>
              <a:t>unitéY</a:t>
            </a:r>
            <a:r>
              <a:rPr lang="fr-CA" dirty="0">
                <a:ea typeface="Verdana" panose="020B0604030504040204" pitchFamily="34" charset="0"/>
              </a:rPr>
              <a:t> (ex: 3px 5px)​</a:t>
            </a:r>
          </a:p>
          <a:p>
            <a:pPr marL="0" indent="0">
              <a:buNone/>
            </a:pPr>
            <a:r>
              <a:rPr lang="fr-CA" dirty="0">
                <a:ea typeface="Verdana" panose="020B0604030504040204" pitchFamily="34" charset="0"/>
              </a:rPr>
              <a:t>top | center | </a:t>
            </a:r>
            <a:r>
              <a:rPr lang="fr-CA" dirty="0" err="1">
                <a:ea typeface="Verdana" panose="020B0604030504040204" pitchFamily="34" charset="0"/>
              </a:rPr>
              <a:t>bottom</a:t>
            </a:r>
            <a:r>
              <a:rPr lang="fr-CA" dirty="0">
                <a:ea typeface="Verdana" panose="020B0604030504040204" pitchFamily="34" charset="0"/>
              </a:rPr>
              <a:t> et ​</a:t>
            </a:r>
          </a:p>
          <a:p>
            <a:pPr marL="0" indent="0">
              <a:buNone/>
            </a:pPr>
            <a:r>
              <a:rPr lang="fr-CA" dirty="0" err="1">
                <a:ea typeface="Verdana" panose="020B0604030504040204" pitchFamily="34" charset="0"/>
              </a:rPr>
              <a:t>left</a:t>
            </a:r>
            <a:r>
              <a:rPr lang="fr-CA" dirty="0">
                <a:ea typeface="Verdana" panose="020B0604030504040204" pitchFamily="34" charset="0"/>
              </a:rPr>
              <a:t> | center | right (ex: top </a:t>
            </a:r>
            <a:r>
              <a:rPr lang="fr-CA" dirty="0" err="1">
                <a:ea typeface="Verdana" panose="020B0604030504040204" pitchFamily="34" charset="0"/>
              </a:rPr>
              <a:t>left</a:t>
            </a:r>
            <a:r>
              <a:rPr lang="fr-CA" dirty="0">
                <a:ea typeface="Verdana" panose="020B0604030504040204" pitchFamily="34" charset="0"/>
              </a:rPr>
              <a:t>)</a:t>
            </a:r>
          </a:p>
        </p:txBody>
      </p:sp>
      <p:sp>
        <p:nvSpPr>
          <p:cNvPr id="4" name="Espace réservé du contenu 2">
            <a:extLst>
              <a:ext uri="{FF2B5EF4-FFF2-40B4-BE49-F238E27FC236}">
                <a16:creationId xmlns:a16="http://schemas.microsoft.com/office/drawing/2014/main" id="{4AABD571-02C1-FAF4-E0C5-B0A95B2151AA}"/>
              </a:ext>
            </a:extLst>
          </p:cNvPr>
          <p:cNvSpPr txBox="1">
            <a:spLocks/>
          </p:cNvSpPr>
          <p:nvPr/>
        </p:nvSpPr>
        <p:spPr>
          <a:xfrm>
            <a:off x="1593435" y="4089520"/>
            <a:ext cx="4140937" cy="2139069"/>
          </a:xfrm>
          <a:prstGeom prst="rect">
            <a:avLst/>
          </a:prstGeom>
          <a:solidFill>
            <a:schemeClr val="bg1">
              <a:lumMod val="95000"/>
            </a:schemeClr>
          </a:solidFill>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html {​</a:t>
            </a:r>
          </a:p>
          <a:p>
            <a:pPr marL="0" indent="0">
              <a:spcBef>
                <a:spcPts val="600"/>
              </a:spcBef>
              <a:buFont typeface="Euphemia" pitchFamily="34" charset="0"/>
              <a:buNone/>
            </a:pPr>
            <a:r>
              <a:rPr lang="en-US" dirty="0">
                <a:ea typeface="Verdana" panose="020B0604030504040204" pitchFamily="34" charset="0"/>
              </a:rPr>
              <a:t>   background-color: black; ​</a:t>
            </a:r>
          </a:p>
          <a:p>
            <a:pPr marL="0" indent="0">
              <a:spcBef>
                <a:spcPts val="600"/>
              </a:spcBef>
              <a:buFont typeface="Euphemia" pitchFamily="34" charset="0"/>
              <a:buNone/>
            </a:pPr>
            <a:r>
              <a:rPr lang="en-US" dirty="0">
                <a:ea typeface="Verdana" panose="020B0604030504040204" pitchFamily="34" charset="0"/>
              </a:rPr>
              <a:t>   background-image: </a:t>
            </a:r>
            <a:r>
              <a:rPr lang="en-US" dirty="0" err="1">
                <a:ea typeface="Verdana" panose="020B0604030504040204" pitchFamily="34" charset="0"/>
              </a:rPr>
              <a:t>url</a:t>
            </a:r>
            <a:r>
              <a:rPr lang="en-US" dirty="0">
                <a:ea typeface="Verdana" panose="020B0604030504040204" pitchFamily="34" charset="0"/>
              </a:rPr>
              <a:t>(‘Eric.jpg'); ​</a:t>
            </a:r>
          </a:p>
          <a:p>
            <a:pPr marL="0" indent="0">
              <a:spcBef>
                <a:spcPts val="600"/>
              </a:spcBef>
              <a:buFont typeface="Euphemia" pitchFamily="34" charset="0"/>
              <a:buNone/>
            </a:pPr>
            <a:r>
              <a:rPr lang="en-US" dirty="0">
                <a:ea typeface="Verdana" panose="020B0604030504040204" pitchFamily="34" charset="0"/>
              </a:rPr>
              <a:t>   background-repeat: no-repeat;​</a:t>
            </a:r>
          </a:p>
          <a:p>
            <a:pPr marL="0" indent="0">
              <a:spcBef>
                <a:spcPts val="600"/>
              </a:spcBef>
              <a:buFont typeface="Euphemia" pitchFamily="34" charset="0"/>
              <a:buNone/>
            </a:pPr>
            <a:r>
              <a:rPr lang="en-US" dirty="0">
                <a:ea typeface="Verdana" panose="020B0604030504040204" pitchFamily="34" charset="0"/>
              </a:rPr>
              <a:t>   </a:t>
            </a:r>
            <a:r>
              <a:rPr lang="en-US" dirty="0">
                <a:highlight>
                  <a:srgbClr val="FFFF00"/>
                </a:highlight>
                <a:ea typeface="Verdana" panose="020B0604030504040204" pitchFamily="34" charset="0"/>
              </a:rPr>
              <a:t>background-position: 150px 50%;​</a:t>
            </a:r>
          </a:p>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color:red</a:t>
            </a:r>
            <a:r>
              <a:rPr lang="en-US" dirty="0">
                <a:ea typeface="Verdana" panose="020B0604030504040204" pitchFamily="34" charset="0"/>
              </a:rPr>
              <a:t>;​</a:t>
            </a:r>
          </a:p>
          <a:p>
            <a:pPr marL="0" indent="0">
              <a:spcBef>
                <a:spcPts val="600"/>
              </a:spcBef>
              <a:buFont typeface="Euphemia" pitchFamily="34" charset="0"/>
              <a:buNone/>
            </a:pPr>
            <a:r>
              <a:rPr lang="en-US" dirty="0">
                <a:ea typeface="Verdana" panose="020B0604030504040204" pitchFamily="34" charset="0"/>
              </a:rPr>
              <a:t>}</a:t>
            </a:r>
          </a:p>
        </p:txBody>
      </p:sp>
      <p:pic>
        <p:nvPicPr>
          <p:cNvPr id="18434" name="Picture 2">
            <a:extLst>
              <a:ext uri="{FF2B5EF4-FFF2-40B4-BE49-F238E27FC236}">
                <a16:creationId xmlns:a16="http://schemas.microsoft.com/office/drawing/2014/main" id="{9FB066C7-3193-7B9D-E21D-3ED90139F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2" y="3429811"/>
            <a:ext cx="5433018" cy="302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11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Sélecteurs simples – sélecteurs nommés</a:t>
            </a:r>
            <a:endParaRPr lang="fr-CA" i="1" dirty="0">
              <a:latin typeface="Calibri" panose="020F0502020204030204" pitchFamily="34" charset="0"/>
              <a:cs typeface="Calibri" panose="020F0502020204030204" pitchFamily="34" charset="0"/>
            </a:endParaRPr>
          </a:p>
        </p:txBody>
      </p:sp>
      <p:sp>
        <p:nvSpPr>
          <p:cNvPr id="7" name="Espace réservé du contenu 6">
            <a:extLst>
              <a:ext uri="{FF2B5EF4-FFF2-40B4-BE49-F238E27FC236}">
                <a16:creationId xmlns:a16="http://schemas.microsoft.com/office/drawing/2014/main" id="{7B9AE326-7E91-B16C-8AED-F0B8924512F7}"/>
              </a:ext>
            </a:extLst>
          </p:cNvPr>
          <p:cNvSpPr>
            <a:spLocks noGrp="1"/>
          </p:cNvSpPr>
          <p:nvPr>
            <p:ph idx="1"/>
          </p:nvPr>
        </p:nvSpPr>
        <p:spPr>
          <a:xfrm>
            <a:off x="1593436" y="1600200"/>
            <a:ext cx="9782801" cy="1239837"/>
          </a:xfrm>
        </p:spPr>
        <p:txBody>
          <a:bodyPr>
            <a:normAutofit fontScale="92500"/>
          </a:bodyPr>
          <a:lstStyle/>
          <a:p>
            <a:pPr marL="0" indent="0">
              <a:buNone/>
            </a:pPr>
            <a:r>
              <a:rPr lang="fr-CA" dirty="0"/>
              <a:t>Tous les éléments HTML du sélecteur sont affectés dans le document.</a:t>
            </a:r>
          </a:p>
          <a:p>
            <a:pPr marL="0" indent="0">
              <a:buNone/>
            </a:pPr>
            <a:r>
              <a:rPr lang="fr-CA" dirty="0"/>
              <a:t>Exemples:</a:t>
            </a:r>
          </a:p>
        </p:txBody>
      </p:sp>
      <p:sp>
        <p:nvSpPr>
          <p:cNvPr id="4" name="Espace réservé du contenu 2">
            <a:extLst>
              <a:ext uri="{FF2B5EF4-FFF2-40B4-BE49-F238E27FC236}">
                <a16:creationId xmlns:a16="http://schemas.microsoft.com/office/drawing/2014/main" id="{B46869FE-371B-4F7B-D071-5FA0EDFCE094}"/>
              </a:ext>
            </a:extLst>
          </p:cNvPr>
          <p:cNvSpPr txBox="1">
            <a:spLocks/>
          </p:cNvSpPr>
          <p:nvPr/>
        </p:nvSpPr>
        <p:spPr>
          <a:xfrm>
            <a:off x="1623731" y="2840037"/>
            <a:ext cx="2454031" cy="1301946"/>
          </a:xfrm>
          <a:prstGeom prst="rect">
            <a:avLst/>
          </a:prstGeom>
          <a:solidFill>
            <a:schemeClr val="bg1">
              <a:lumMod val="95000"/>
            </a:schemeClr>
          </a:solidFill>
        </p:spPr>
        <p:txBody>
          <a:bodyPr vert="horz" lIns="91440" tIns="45720" rIns="91440" bIns="45720" rtlCol="0">
            <a:normAutofit fontScale="925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sz="2000" dirty="0">
                <a:latin typeface="Consolas" panose="020B0609020204030204" pitchFamily="49" charset="0"/>
                <a:ea typeface="Verdana" panose="020B0604030504040204" pitchFamily="34" charset="0"/>
              </a:rPr>
              <a:t>h1 {​</a:t>
            </a:r>
          </a:p>
          <a:p>
            <a:pPr marL="0" indent="0">
              <a:buFont typeface="Euphemia" pitchFamily="34" charset="0"/>
              <a:buNone/>
            </a:pPr>
            <a:r>
              <a:rPr lang="en-US" sz="2000" dirty="0">
                <a:latin typeface="Consolas" panose="020B0609020204030204" pitchFamily="49" charset="0"/>
                <a:ea typeface="Verdana" panose="020B0604030504040204" pitchFamily="34" charset="0"/>
              </a:rPr>
              <a:t>    </a:t>
            </a:r>
            <a:r>
              <a:rPr lang="en-US" sz="2000" dirty="0" err="1">
                <a:latin typeface="Consolas" panose="020B0609020204030204" pitchFamily="49" charset="0"/>
                <a:ea typeface="Verdana" panose="020B0604030504040204" pitchFamily="34" charset="0"/>
              </a:rPr>
              <a:t>color:purple</a:t>
            </a:r>
            <a:r>
              <a:rPr lang="en-US" sz="2000" dirty="0">
                <a:latin typeface="Consolas" panose="020B0609020204030204" pitchFamily="49" charset="0"/>
                <a:ea typeface="Verdana" panose="020B0604030504040204" pitchFamily="34" charset="0"/>
              </a:rPr>
              <a:t>;​</a:t>
            </a:r>
          </a:p>
          <a:p>
            <a:pPr marL="0" indent="0">
              <a:buFont typeface="Euphemia" pitchFamily="34" charset="0"/>
              <a:buNone/>
            </a:pPr>
            <a:r>
              <a:rPr lang="en-US" sz="2000" dirty="0">
                <a:latin typeface="Consolas" panose="020B0609020204030204" pitchFamily="49" charset="0"/>
                <a:ea typeface="Verdana" panose="020B0604030504040204" pitchFamily="34" charset="0"/>
              </a:rPr>
              <a:t>}</a:t>
            </a:r>
            <a:endParaRPr lang="fr-CA" sz="2000" dirty="0">
              <a:latin typeface="Consolas" panose="020B0609020204030204" pitchFamily="49" charset="0"/>
              <a:ea typeface="Verdana" panose="020B0604030504040204" pitchFamily="34" charset="0"/>
            </a:endParaRPr>
          </a:p>
        </p:txBody>
      </p:sp>
      <p:sp>
        <p:nvSpPr>
          <p:cNvPr id="21" name="Espace réservé du contenu 6">
            <a:extLst>
              <a:ext uri="{FF2B5EF4-FFF2-40B4-BE49-F238E27FC236}">
                <a16:creationId xmlns:a16="http://schemas.microsoft.com/office/drawing/2014/main" id="{9545BDA8-B128-D605-09B9-48AC5F067A0F}"/>
              </a:ext>
            </a:extLst>
          </p:cNvPr>
          <p:cNvSpPr txBox="1">
            <a:spLocks/>
          </p:cNvSpPr>
          <p:nvPr/>
        </p:nvSpPr>
        <p:spPr>
          <a:xfrm>
            <a:off x="1741851" y="4445338"/>
            <a:ext cx="2217790" cy="93648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1800" u="sng" dirty="0">
                <a:solidFill>
                  <a:schemeClr val="accent4">
                    <a:lumMod val="75000"/>
                  </a:schemeClr>
                </a:solidFill>
              </a:rPr>
              <a:t>Tous</a:t>
            </a:r>
            <a:r>
              <a:rPr lang="fr-CA" sz="1800" dirty="0">
                <a:solidFill>
                  <a:schemeClr val="accent4">
                    <a:lumMod val="75000"/>
                  </a:schemeClr>
                </a:solidFill>
              </a:rPr>
              <a:t> les titres </a:t>
            </a:r>
            <a:r>
              <a:rPr lang="fr-CA" sz="1800" b="1" dirty="0"/>
              <a:t>h1</a:t>
            </a:r>
            <a:r>
              <a:rPr lang="fr-CA" sz="1800" dirty="0">
                <a:solidFill>
                  <a:schemeClr val="accent4">
                    <a:lumMod val="75000"/>
                  </a:schemeClr>
                </a:solidFill>
              </a:rPr>
              <a:t> du document seront en pourpre.</a:t>
            </a:r>
          </a:p>
        </p:txBody>
      </p:sp>
      <p:sp>
        <p:nvSpPr>
          <p:cNvPr id="3" name="Espace réservé du contenu 2">
            <a:extLst>
              <a:ext uri="{FF2B5EF4-FFF2-40B4-BE49-F238E27FC236}">
                <a16:creationId xmlns:a16="http://schemas.microsoft.com/office/drawing/2014/main" id="{3244CAA8-679E-69BE-3533-BC44B45D56CF}"/>
              </a:ext>
            </a:extLst>
          </p:cNvPr>
          <p:cNvSpPr txBox="1">
            <a:spLocks/>
          </p:cNvSpPr>
          <p:nvPr/>
        </p:nvSpPr>
        <p:spPr>
          <a:xfrm>
            <a:off x="4975195" y="2840037"/>
            <a:ext cx="2454031" cy="1301946"/>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sz="2000" dirty="0">
                <a:latin typeface="Consolas" panose="020B0609020204030204" pitchFamily="49" charset="0"/>
                <a:ea typeface="Verdana" panose="020B0604030504040204" pitchFamily="34" charset="0"/>
              </a:rPr>
              <a:t>h2 {​</a:t>
            </a:r>
          </a:p>
          <a:p>
            <a:pPr marL="0" indent="0">
              <a:buFont typeface="Euphemia" pitchFamily="34" charset="0"/>
              <a:buNone/>
            </a:pPr>
            <a:r>
              <a:rPr lang="en-US" sz="2000" dirty="0">
                <a:latin typeface="Consolas" panose="020B0609020204030204" pitchFamily="49" charset="0"/>
                <a:ea typeface="Verdana" panose="020B0604030504040204" pitchFamily="34" charset="0"/>
              </a:rPr>
              <a:t>    </a:t>
            </a:r>
            <a:r>
              <a:rPr lang="en-US" sz="2000" dirty="0" err="1">
                <a:latin typeface="Consolas" panose="020B0609020204030204" pitchFamily="49" charset="0"/>
                <a:ea typeface="Verdana" panose="020B0604030504040204" pitchFamily="34" charset="0"/>
              </a:rPr>
              <a:t>color:blue</a:t>
            </a:r>
            <a:r>
              <a:rPr lang="en-US" sz="2000" dirty="0">
                <a:latin typeface="Consolas" panose="020B0609020204030204" pitchFamily="49" charset="0"/>
                <a:ea typeface="Verdana" panose="020B0604030504040204" pitchFamily="34" charset="0"/>
              </a:rPr>
              <a:t>;​</a:t>
            </a:r>
          </a:p>
          <a:p>
            <a:pPr marL="0" indent="0">
              <a:buFont typeface="Euphemia" pitchFamily="34" charset="0"/>
              <a:buNone/>
            </a:pPr>
            <a:r>
              <a:rPr lang="en-US" sz="2000" dirty="0">
                <a:latin typeface="Consolas" panose="020B0609020204030204" pitchFamily="49" charset="0"/>
                <a:ea typeface="Verdana" panose="020B0604030504040204" pitchFamily="34" charset="0"/>
              </a:rPr>
              <a:t>}</a:t>
            </a:r>
            <a:endParaRPr lang="fr-CA" sz="2000" dirty="0">
              <a:latin typeface="Consolas" panose="020B0609020204030204" pitchFamily="49" charset="0"/>
              <a:ea typeface="Verdana" panose="020B0604030504040204" pitchFamily="34" charset="0"/>
            </a:endParaRPr>
          </a:p>
        </p:txBody>
      </p:sp>
      <p:sp>
        <p:nvSpPr>
          <p:cNvPr id="5" name="Espace réservé du contenu 2">
            <a:extLst>
              <a:ext uri="{FF2B5EF4-FFF2-40B4-BE49-F238E27FC236}">
                <a16:creationId xmlns:a16="http://schemas.microsoft.com/office/drawing/2014/main" id="{E4420CDD-FE09-FC74-911C-47DAC150AF68}"/>
              </a:ext>
            </a:extLst>
          </p:cNvPr>
          <p:cNvSpPr txBox="1">
            <a:spLocks/>
          </p:cNvSpPr>
          <p:nvPr/>
        </p:nvSpPr>
        <p:spPr>
          <a:xfrm>
            <a:off x="8326660" y="2840037"/>
            <a:ext cx="3240360" cy="1301946"/>
          </a:xfrm>
          <a:prstGeom prst="rect">
            <a:avLst/>
          </a:prstGeom>
          <a:solidFill>
            <a:schemeClr val="bg1">
              <a:lumMod val="95000"/>
            </a:schemeClr>
          </a:solidFill>
        </p:spPr>
        <p:txBody>
          <a:bodyPr vert="horz" lIns="91440" tIns="45720" rIns="91440" bIns="45720" rtlCol="0">
            <a:normAutofit fontScale="925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sz="2000" dirty="0">
                <a:latin typeface="Consolas" panose="020B0609020204030204" pitchFamily="49" charset="0"/>
                <a:ea typeface="Verdana" panose="020B0604030504040204" pitchFamily="34" charset="0"/>
              </a:rPr>
              <a:t>p {​</a:t>
            </a:r>
          </a:p>
          <a:p>
            <a:pPr marL="0" indent="0">
              <a:buFont typeface="Euphemia" pitchFamily="34" charset="0"/>
              <a:buNone/>
            </a:pPr>
            <a:r>
              <a:rPr lang="en-US" sz="2000" dirty="0">
                <a:latin typeface="Consolas" panose="020B0609020204030204" pitchFamily="49" charset="0"/>
                <a:ea typeface="Verdana" panose="020B0604030504040204" pitchFamily="34" charset="0"/>
              </a:rPr>
              <a:t>    border: 1px solid;​</a:t>
            </a:r>
          </a:p>
          <a:p>
            <a:pPr marL="0" indent="0">
              <a:buFont typeface="Euphemia" pitchFamily="34" charset="0"/>
              <a:buNone/>
            </a:pPr>
            <a:r>
              <a:rPr lang="en-US" sz="2000" dirty="0">
                <a:latin typeface="Consolas" panose="020B0609020204030204" pitchFamily="49" charset="0"/>
                <a:ea typeface="Verdana" panose="020B0604030504040204" pitchFamily="34" charset="0"/>
              </a:rPr>
              <a:t>}</a:t>
            </a:r>
            <a:endParaRPr lang="fr-CA" sz="2000" dirty="0">
              <a:latin typeface="Consolas" panose="020B0609020204030204" pitchFamily="49" charset="0"/>
              <a:ea typeface="Verdana" panose="020B0604030504040204" pitchFamily="34" charset="0"/>
            </a:endParaRPr>
          </a:p>
        </p:txBody>
      </p:sp>
      <p:sp>
        <p:nvSpPr>
          <p:cNvPr id="6" name="Espace réservé du contenu 6">
            <a:extLst>
              <a:ext uri="{FF2B5EF4-FFF2-40B4-BE49-F238E27FC236}">
                <a16:creationId xmlns:a16="http://schemas.microsoft.com/office/drawing/2014/main" id="{6B7D237F-3435-6452-6F4F-B3468BABD8BE}"/>
              </a:ext>
            </a:extLst>
          </p:cNvPr>
          <p:cNvSpPr txBox="1">
            <a:spLocks/>
          </p:cNvSpPr>
          <p:nvPr/>
        </p:nvSpPr>
        <p:spPr>
          <a:xfrm>
            <a:off x="5093315" y="4444107"/>
            <a:ext cx="2217790" cy="872563"/>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1800" u="sng" dirty="0">
                <a:solidFill>
                  <a:schemeClr val="accent4">
                    <a:lumMod val="75000"/>
                  </a:schemeClr>
                </a:solidFill>
              </a:rPr>
              <a:t>Tous</a:t>
            </a:r>
            <a:r>
              <a:rPr lang="fr-CA" sz="1800" dirty="0">
                <a:solidFill>
                  <a:schemeClr val="accent4">
                    <a:lumMod val="75000"/>
                  </a:schemeClr>
                </a:solidFill>
              </a:rPr>
              <a:t> les titres </a:t>
            </a:r>
            <a:r>
              <a:rPr lang="fr-CA" sz="1800" b="1" dirty="0"/>
              <a:t>h2</a:t>
            </a:r>
            <a:r>
              <a:rPr lang="fr-CA" sz="1800" dirty="0">
                <a:solidFill>
                  <a:schemeClr val="accent4">
                    <a:lumMod val="75000"/>
                  </a:schemeClr>
                </a:solidFill>
              </a:rPr>
              <a:t> du document seront en  bleu.</a:t>
            </a:r>
          </a:p>
        </p:txBody>
      </p:sp>
      <p:sp>
        <p:nvSpPr>
          <p:cNvPr id="22" name="Espace réservé du contenu 6">
            <a:extLst>
              <a:ext uri="{FF2B5EF4-FFF2-40B4-BE49-F238E27FC236}">
                <a16:creationId xmlns:a16="http://schemas.microsoft.com/office/drawing/2014/main" id="{8CFF410F-CFEC-C2A3-E9DB-5FDA5859559A}"/>
              </a:ext>
            </a:extLst>
          </p:cNvPr>
          <p:cNvSpPr txBox="1">
            <a:spLocks/>
          </p:cNvSpPr>
          <p:nvPr/>
        </p:nvSpPr>
        <p:spPr>
          <a:xfrm>
            <a:off x="8743702" y="4445338"/>
            <a:ext cx="2398428" cy="93648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1800" u="sng" dirty="0">
                <a:solidFill>
                  <a:schemeClr val="accent4">
                    <a:lumMod val="75000"/>
                  </a:schemeClr>
                </a:solidFill>
              </a:rPr>
              <a:t>Tous</a:t>
            </a:r>
            <a:r>
              <a:rPr lang="fr-CA" sz="1800" dirty="0">
                <a:solidFill>
                  <a:schemeClr val="accent4">
                    <a:lumMod val="75000"/>
                  </a:schemeClr>
                </a:solidFill>
              </a:rPr>
              <a:t> les </a:t>
            </a:r>
            <a:r>
              <a:rPr lang="fr-CA" sz="1800" b="1" dirty="0"/>
              <a:t>paragraphes</a:t>
            </a:r>
            <a:r>
              <a:rPr lang="fr-CA" sz="1800" dirty="0">
                <a:solidFill>
                  <a:schemeClr val="accent4">
                    <a:lumMod val="75000"/>
                  </a:schemeClr>
                </a:solidFill>
              </a:rPr>
              <a:t> du document auront une bordure de 1 pixel.</a:t>
            </a:r>
          </a:p>
        </p:txBody>
      </p:sp>
      <p:sp>
        <p:nvSpPr>
          <p:cNvPr id="23" name="Espace réservé du contenu 6">
            <a:extLst>
              <a:ext uri="{FF2B5EF4-FFF2-40B4-BE49-F238E27FC236}">
                <a16:creationId xmlns:a16="http://schemas.microsoft.com/office/drawing/2014/main" id="{957A3C51-54BF-627F-29CD-92C51FC0409F}"/>
              </a:ext>
            </a:extLst>
          </p:cNvPr>
          <p:cNvSpPr txBox="1">
            <a:spLocks/>
          </p:cNvSpPr>
          <p:nvPr/>
        </p:nvSpPr>
        <p:spPr>
          <a:xfrm>
            <a:off x="1538955" y="5807637"/>
            <a:ext cx="9782801" cy="872563"/>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t>Sélecteurs </a:t>
            </a:r>
            <a:r>
              <a:rPr lang="fr-CA" sz="2000" b="1" dirty="0"/>
              <a:t>simples</a:t>
            </a:r>
            <a:r>
              <a:rPr lang="fr-CA" sz="2000" dirty="0"/>
              <a:t> parce qu’ils ne concernent qu’un type d’élément.</a:t>
            </a:r>
          </a:p>
          <a:p>
            <a:pPr marL="0" indent="0">
              <a:buFont typeface="Euphemia" pitchFamily="34" charset="0"/>
              <a:buNone/>
            </a:pPr>
            <a:r>
              <a:rPr lang="fr-CA" sz="2000" dirty="0"/>
              <a:t>Sélecteurs </a:t>
            </a:r>
            <a:r>
              <a:rPr lang="fr-CA" sz="2000" b="1" dirty="0"/>
              <a:t>nommés</a:t>
            </a:r>
            <a:r>
              <a:rPr lang="fr-CA" sz="2000" dirty="0"/>
              <a:t> parce qu’ils portent le nom de l’élément.</a:t>
            </a:r>
          </a:p>
        </p:txBody>
      </p:sp>
      <p:sp>
        <p:nvSpPr>
          <p:cNvPr id="24" name="Flèche : bas 23">
            <a:extLst>
              <a:ext uri="{FF2B5EF4-FFF2-40B4-BE49-F238E27FC236}">
                <a16:creationId xmlns:a16="http://schemas.microsoft.com/office/drawing/2014/main" id="{B9837E0C-63A5-E5D0-E8F3-DC7247892DF5}"/>
              </a:ext>
            </a:extLst>
          </p:cNvPr>
          <p:cNvSpPr/>
          <p:nvPr/>
        </p:nvSpPr>
        <p:spPr>
          <a:xfrm flipV="1">
            <a:off x="2608430" y="4150581"/>
            <a:ext cx="484632" cy="2598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Flèche : bas 24">
            <a:extLst>
              <a:ext uri="{FF2B5EF4-FFF2-40B4-BE49-F238E27FC236}">
                <a16:creationId xmlns:a16="http://schemas.microsoft.com/office/drawing/2014/main" id="{F4F71527-8C38-E124-CB06-494FA69A08BB}"/>
              </a:ext>
            </a:extLst>
          </p:cNvPr>
          <p:cNvSpPr/>
          <p:nvPr/>
        </p:nvSpPr>
        <p:spPr>
          <a:xfrm flipV="1">
            <a:off x="5852096" y="4148338"/>
            <a:ext cx="484632" cy="2598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Flèche : bas 25">
            <a:extLst>
              <a:ext uri="{FF2B5EF4-FFF2-40B4-BE49-F238E27FC236}">
                <a16:creationId xmlns:a16="http://schemas.microsoft.com/office/drawing/2014/main" id="{355E34CA-04EC-ECF5-B07C-BE96C9FFFBBC}"/>
              </a:ext>
            </a:extLst>
          </p:cNvPr>
          <p:cNvSpPr/>
          <p:nvPr/>
        </p:nvSpPr>
        <p:spPr>
          <a:xfrm flipV="1">
            <a:off x="9700600" y="4144339"/>
            <a:ext cx="484632" cy="2598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75229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background-position (suite)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2332856"/>
          </a:xfrm>
        </p:spPr>
        <p:txBody>
          <a:bodyPr>
            <a:normAutofit/>
          </a:bodyPr>
          <a:lstStyle/>
          <a:p>
            <a:pPr marL="0" indent="0">
              <a:buNone/>
            </a:pPr>
            <a:r>
              <a:rPr lang="fr-CA" dirty="0">
                <a:ea typeface="Verdana" panose="020B0604030504040204" pitchFamily="34" charset="0"/>
              </a:rPr>
              <a:t>Pourquoi l’image précédente s’est-elle déplacée vers le haut?​</a:t>
            </a:r>
          </a:p>
          <a:p>
            <a:r>
              <a:rPr lang="fr-CA" dirty="0">
                <a:ea typeface="Verdana" panose="020B0604030504040204" pitchFamily="34" charset="0"/>
              </a:rPr>
              <a:t>On a spécifié une valeur verticale de 50%​</a:t>
            </a:r>
          </a:p>
          <a:p>
            <a:pPr lvl="1"/>
            <a:r>
              <a:rPr lang="fr-CA" dirty="0">
                <a:ea typeface="Verdana" panose="020B0604030504040204" pitchFamily="34" charset="0"/>
              </a:rPr>
              <a:t>50% du contenu de l’élément​</a:t>
            </a:r>
          </a:p>
          <a:p>
            <a:pPr lvl="2"/>
            <a:r>
              <a:rPr lang="fr-CA" dirty="0">
                <a:ea typeface="Verdana" panose="020B0604030504040204" pitchFamily="34" charset="0"/>
              </a:rPr>
              <a:t>&lt;html&gt;…&lt;/html&gt;…</a:t>
            </a:r>
          </a:p>
        </p:txBody>
      </p:sp>
    </p:spTree>
    <p:extLst>
      <p:ext uri="{BB962C8B-B14F-4D97-AF65-F5344CB8AC3E}">
        <p14:creationId xmlns:p14="http://schemas.microsoft.com/office/powerpoint/2010/main" val="137769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background-size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4356961" cy="3908936"/>
          </a:xfrm>
        </p:spPr>
        <p:txBody>
          <a:bodyPr>
            <a:normAutofit/>
          </a:bodyPr>
          <a:lstStyle/>
          <a:p>
            <a:pPr marL="0" indent="0">
              <a:buNone/>
            </a:pPr>
            <a:r>
              <a:rPr lang="fr-CA" dirty="0">
                <a:solidFill>
                  <a:srgbClr val="FF0000"/>
                </a:solidFill>
                <a:ea typeface="Verdana" panose="020B0604030504040204" pitchFamily="34" charset="0"/>
              </a:rPr>
              <a:t>En px largeur et hauteur</a:t>
            </a:r>
          </a:p>
          <a:p>
            <a:pPr marL="0" indent="0">
              <a:buNone/>
            </a:pPr>
            <a:r>
              <a:rPr lang="fr-CA" dirty="0">
                <a:solidFill>
                  <a:srgbClr val="FF0000"/>
                </a:solidFill>
                <a:ea typeface="Verdana" panose="020B0604030504040204" pitchFamily="34" charset="0"/>
              </a:rPr>
              <a:t>En % largeur et hauteur</a:t>
            </a:r>
          </a:p>
          <a:p>
            <a:pPr marL="0" indent="0">
              <a:buNone/>
            </a:pPr>
            <a:r>
              <a:rPr lang="fr-CA" dirty="0">
                <a:solidFill>
                  <a:srgbClr val="FF0000"/>
                </a:solidFill>
                <a:ea typeface="Verdana" panose="020B0604030504040204" pitchFamily="34" charset="0"/>
              </a:rPr>
              <a:t>cover</a:t>
            </a:r>
          </a:p>
          <a:p>
            <a:pPr marL="0" indent="0">
              <a:buNone/>
            </a:pPr>
            <a:r>
              <a:rPr lang="fr-CA" dirty="0" err="1">
                <a:solidFill>
                  <a:srgbClr val="FF0000"/>
                </a:solidFill>
                <a:ea typeface="Verdana" panose="020B0604030504040204" pitchFamily="34" charset="0"/>
              </a:rPr>
              <a:t>contain</a:t>
            </a:r>
            <a:endParaRPr lang="fr-CA" dirty="0">
              <a:solidFill>
                <a:srgbClr val="FF0000"/>
              </a:solidFill>
              <a:ea typeface="Verdana" panose="020B0604030504040204" pitchFamily="34" charset="0"/>
            </a:endParaRPr>
          </a:p>
        </p:txBody>
      </p:sp>
    </p:spTree>
    <p:extLst>
      <p:ext uri="{BB962C8B-B14F-4D97-AF65-F5344CB8AC3E}">
        <p14:creationId xmlns:p14="http://schemas.microsoft.com/office/powerpoint/2010/main" val="228069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background-</a:t>
            </a:r>
            <a:r>
              <a:rPr lang="fr-CA" dirty="0" err="1">
                <a:latin typeface="Calibri" panose="020F0502020204030204" pitchFamily="34" charset="0"/>
                <a:cs typeface="Calibri" panose="020F0502020204030204" pitchFamily="34" charset="0"/>
              </a:rPr>
              <a:t>attachment</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4356961" cy="3908936"/>
          </a:xfrm>
        </p:spPr>
        <p:txBody>
          <a:bodyPr>
            <a:normAutofit/>
          </a:bodyPr>
          <a:lstStyle/>
          <a:p>
            <a:pPr marL="0" indent="0">
              <a:buNone/>
            </a:pPr>
            <a:r>
              <a:rPr lang="fr-CA" dirty="0">
                <a:ea typeface="Verdana" panose="020B0604030504040204" pitchFamily="34" charset="0"/>
              </a:rPr>
              <a:t>Permet de définir une image comme étant fixe dans l’écran​</a:t>
            </a:r>
          </a:p>
          <a:p>
            <a:r>
              <a:rPr lang="fr-CA" dirty="0">
                <a:ea typeface="Verdana" panose="020B0604030504040204" pitchFamily="34" charset="0"/>
              </a:rPr>
              <a:t>scroll </a:t>
            </a:r>
          </a:p>
          <a:p>
            <a:pPr lvl="1"/>
            <a:r>
              <a:rPr lang="fr-CA" dirty="0">
                <a:ea typeface="Verdana" panose="020B0604030504040204" pitchFamily="34" charset="0"/>
              </a:rPr>
              <a:t>valeur par défaut</a:t>
            </a:r>
          </a:p>
          <a:p>
            <a:r>
              <a:rPr lang="fr-CA" dirty="0" err="1">
                <a:ea typeface="Verdana" panose="020B0604030504040204" pitchFamily="34" charset="0"/>
              </a:rPr>
              <a:t>fixed</a:t>
            </a:r>
            <a:r>
              <a:rPr lang="fr-CA" dirty="0">
                <a:ea typeface="Verdana" panose="020B0604030504040204" pitchFamily="34" charset="0"/>
              </a:rPr>
              <a:t>​</a:t>
            </a:r>
          </a:p>
          <a:p>
            <a:pPr lvl="1"/>
            <a:r>
              <a:rPr lang="fr-CA" dirty="0">
                <a:ea typeface="Verdana" panose="020B0604030504040204" pitchFamily="34" charset="0"/>
              </a:rPr>
              <a:t>L'image demeure au centre même lorsque l’on fait dérouler le texte</a:t>
            </a:r>
          </a:p>
        </p:txBody>
      </p:sp>
      <p:pic>
        <p:nvPicPr>
          <p:cNvPr id="19458" name="Picture 2">
            <a:extLst>
              <a:ext uri="{FF2B5EF4-FFF2-40B4-BE49-F238E27FC236}">
                <a16:creationId xmlns:a16="http://schemas.microsoft.com/office/drawing/2014/main" id="{E31F7567-74E5-4E8B-CE71-FB91985C6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922" y="1600200"/>
            <a:ext cx="5505133" cy="47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10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err="1">
                <a:solidFill>
                  <a:srgbClr val="FF0000"/>
                </a:solidFill>
                <a:latin typeface="Calibri" panose="020F0502020204030204" pitchFamily="34" charset="0"/>
                <a:cs typeface="Calibri" panose="020F0502020204030204" pitchFamily="34" charset="0"/>
              </a:rPr>
              <a:t>Collapsing</a:t>
            </a:r>
            <a:r>
              <a:rPr lang="fr-CA" dirty="0">
                <a:solidFill>
                  <a:srgbClr val="FF0000"/>
                </a:solidFill>
                <a:latin typeface="Calibri" panose="020F0502020204030204" pitchFamily="34" charset="0"/>
                <a:cs typeface="Calibri" panose="020F0502020204030204" pitchFamily="34" charset="0"/>
              </a:rPr>
              <a:t> </a:t>
            </a:r>
            <a:r>
              <a:rPr lang="fr-CA" dirty="0" err="1">
                <a:solidFill>
                  <a:srgbClr val="FF0000"/>
                </a:solidFill>
                <a:latin typeface="Calibri" panose="020F0502020204030204" pitchFamily="34" charset="0"/>
                <a:cs typeface="Calibri" panose="020F0502020204030204" pitchFamily="34" charset="0"/>
              </a:rPr>
              <a:t>margin</a:t>
            </a:r>
            <a:endParaRPr lang="fr-CA" dirty="0">
              <a:solidFill>
                <a:srgbClr val="FF0000"/>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4356961" cy="3908936"/>
          </a:xfrm>
        </p:spPr>
        <p:txBody>
          <a:bodyPr>
            <a:normAutofit/>
          </a:bodyPr>
          <a:lstStyle/>
          <a:p>
            <a:pPr marL="0" indent="0">
              <a:buNone/>
            </a:pPr>
            <a:r>
              <a:rPr lang="fr-CA" dirty="0">
                <a:solidFill>
                  <a:srgbClr val="FF0000"/>
                </a:solidFill>
                <a:ea typeface="Verdana" panose="020B0604030504040204" pitchFamily="34" charset="0"/>
              </a:rPr>
              <a:t>À développer</a:t>
            </a:r>
          </a:p>
        </p:txBody>
      </p:sp>
    </p:spTree>
    <p:extLst>
      <p:ext uri="{BB962C8B-B14F-4D97-AF65-F5344CB8AC3E}">
        <p14:creationId xmlns:p14="http://schemas.microsoft.com/office/powerpoint/2010/main" val="25100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Formatage d’hyperliens</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34176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 style des hyperliens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4565104"/>
          </a:xfrm>
        </p:spPr>
        <p:txBody>
          <a:bodyPr>
            <a:noAutofit/>
          </a:bodyPr>
          <a:lstStyle/>
          <a:p>
            <a:pPr marL="0" indent="0">
              <a:buNone/>
            </a:pPr>
            <a:r>
              <a:rPr lang="fr-CA" sz="2400" dirty="0">
                <a:ea typeface="Verdana" panose="020B0604030504040204" pitchFamily="34" charset="0"/>
              </a:rPr>
              <a:t>Il y a 5 pseudo-classes permettant de styliser les liens:​</a:t>
            </a:r>
          </a:p>
          <a:p>
            <a:r>
              <a:rPr lang="fr-CA" sz="2400" dirty="0">
                <a:ea typeface="Verdana" panose="020B0604030504040204" pitchFamily="34" charset="0"/>
              </a:rPr>
              <a:t>a:link  	Si le lien n’a pas été visité​</a:t>
            </a:r>
          </a:p>
          <a:p>
            <a:r>
              <a:rPr lang="fr-CA" sz="2400" dirty="0">
                <a:ea typeface="Verdana" panose="020B0604030504040204" pitchFamily="34" charset="0"/>
              </a:rPr>
              <a:t>a:visited  	Si le lien a déjà été visité​</a:t>
            </a:r>
          </a:p>
          <a:p>
            <a:r>
              <a:rPr lang="fr-CA" sz="2400" dirty="0">
                <a:ea typeface="Verdana" panose="020B0604030504040204" pitchFamily="34" charset="0"/>
              </a:rPr>
              <a:t>a:hover  	Si la souris est sur l’hyperlien​</a:t>
            </a:r>
          </a:p>
          <a:p>
            <a:r>
              <a:rPr lang="fr-CA" sz="2400" dirty="0">
                <a:ea typeface="Verdana" panose="020B0604030504040204" pitchFamily="34" charset="0"/>
              </a:rPr>
              <a:t>a:active  	Si le bouton de la souris est enfoncé sur le lien​</a:t>
            </a:r>
          </a:p>
          <a:p>
            <a:r>
              <a:rPr lang="fr-CA" sz="2400" dirty="0">
                <a:ea typeface="Verdana" panose="020B0604030504040204" pitchFamily="34" charset="0"/>
              </a:rPr>
              <a:t>a:focus  	Si le TAB est sur l’hyperlien​</a:t>
            </a:r>
          </a:p>
          <a:p>
            <a:pPr marL="0" indent="0">
              <a:buNone/>
            </a:pPr>
            <a:endParaRPr lang="fr-CA" sz="2400" dirty="0">
              <a:ea typeface="Verdana" panose="020B0604030504040204" pitchFamily="34" charset="0"/>
            </a:endParaRPr>
          </a:p>
          <a:p>
            <a:pPr marL="0" indent="0">
              <a:buNone/>
            </a:pPr>
            <a:r>
              <a:rPr lang="fr-CA" sz="2400" dirty="0">
                <a:ea typeface="Verdana" panose="020B0604030504040204" pitchFamily="34" charset="0"/>
              </a:rPr>
              <a:t>Note : Il est toujours possible d’utiliser le sélecteur « a ».</a:t>
            </a:r>
          </a:p>
        </p:txBody>
      </p:sp>
    </p:spTree>
    <p:extLst>
      <p:ext uri="{BB962C8B-B14F-4D97-AF65-F5344CB8AC3E}">
        <p14:creationId xmlns:p14="http://schemas.microsoft.com/office/powerpoint/2010/main" val="367195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 style des hyperliens - exemple</a:t>
            </a:r>
          </a:p>
        </p:txBody>
      </p:sp>
      <p:sp>
        <p:nvSpPr>
          <p:cNvPr id="4" name="Espace réservé du contenu 2">
            <a:extLst>
              <a:ext uri="{FF2B5EF4-FFF2-40B4-BE49-F238E27FC236}">
                <a16:creationId xmlns:a16="http://schemas.microsoft.com/office/drawing/2014/main" id="{15592231-ABB7-B873-13DB-0E219E4EE499}"/>
              </a:ext>
            </a:extLst>
          </p:cNvPr>
          <p:cNvSpPr txBox="1">
            <a:spLocks/>
          </p:cNvSpPr>
          <p:nvPr/>
        </p:nvSpPr>
        <p:spPr>
          <a:xfrm>
            <a:off x="1593435" y="1600200"/>
            <a:ext cx="3708889" cy="5257800"/>
          </a:xfrm>
          <a:prstGeom prst="rect">
            <a:avLst/>
          </a:prstGeom>
          <a:solidFill>
            <a:schemeClr val="bg1">
              <a:lumMod val="95000"/>
            </a:schemeClr>
          </a:solidFill>
        </p:spPr>
        <p:txBody>
          <a:bodyPr vert="horz" lIns="91440" tIns="45720" rIns="91440" bIns="45720" rtlCol="0">
            <a:normAutofit fontScale="6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a:link {​</a:t>
            </a:r>
          </a:p>
          <a:p>
            <a:pPr marL="0" indent="0">
              <a:spcBef>
                <a:spcPts val="600"/>
              </a:spcBef>
              <a:buFont typeface="Euphemia" pitchFamily="34" charset="0"/>
              <a:buNone/>
            </a:pPr>
            <a:r>
              <a:rPr lang="en-US" dirty="0">
                <a:ea typeface="Verdana" panose="020B0604030504040204" pitchFamily="34" charset="0"/>
              </a:rPr>
              <a:t>    text-decoration: underline;​</a:t>
            </a:r>
          </a:p>
          <a:p>
            <a:pPr marL="0" indent="0">
              <a:spcBef>
                <a:spcPts val="600"/>
              </a:spcBef>
              <a:buFont typeface="Euphemia" pitchFamily="34" charset="0"/>
              <a:buNone/>
            </a:pPr>
            <a:r>
              <a:rPr lang="en-US" dirty="0">
                <a:ea typeface="Verdana" panose="020B0604030504040204" pitchFamily="34" charset="0"/>
              </a:rPr>
              <a:t>    color: #0000ff;​</a:t>
            </a:r>
          </a:p>
          <a:p>
            <a:pPr marL="0" indent="0">
              <a:spcBef>
                <a:spcPts val="600"/>
              </a:spcBef>
              <a:buFont typeface="Euphemia" pitchFamily="34" charset="0"/>
              <a:buNone/>
            </a:pPr>
            <a:r>
              <a:rPr lang="en-US" dirty="0">
                <a:ea typeface="Verdana" panose="020B0604030504040204" pitchFamily="34" charset="0"/>
              </a:rPr>
              <a:t>}​</a:t>
            </a:r>
          </a:p>
          <a:p>
            <a:pPr marL="0" indent="0">
              <a:spcBef>
                <a:spcPts val="600"/>
              </a:spcBef>
              <a:buFont typeface="Euphemia" pitchFamily="34" charset="0"/>
              <a:buNone/>
            </a:pPr>
            <a:endParaRPr lang="en-US" dirty="0">
              <a:ea typeface="Verdana" panose="020B0604030504040204" pitchFamily="34" charset="0"/>
            </a:endParaRPr>
          </a:p>
          <a:p>
            <a:pPr marL="0" indent="0">
              <a:spcBef>
                <a:spcPts val="600"/>
              </a:spcBef>
              <a:buFont typeface="Euphemia" pitchFamily="34" charset="0"/>
              <a:buNone/>
            </a:pPr>
            <a:r>
              <a:rPr lang="en-US" dirty="0">
                <a:ea typeface="Verdana" panose="020B0604030504040204" pitchFamily="34" charset="0"/>
              </a:rPr>
              <a:t>a:visited {​</a:t>
            </a:r>
          </a:p>
          <a:p>
            <a:pPr marL="0" indent="0">
              <a:spcBef>
                <a:spcPts val="600"/>
              </a:spcBef>
              <a:buFont typeface="Euphemia" pitchFamily="34" charset="0"/>
              <a:buNone/>
            </a:pPr>
            <a:r>
              <a:rPr lang="en-US" dirty="0">
                <a:ea typeface="Verdana" panose="020B0604030504040204" pitchFamily="34" charset="0"/>
              </a:rPr>
              <a:t>    text-decoration: underline;​</a:t>
            </a:r>
          </a:p>
          <a:p>
            <a:pPr marL="0" indent="0">
              <a:spcBef>
                <a:spcPts val="600"/>
              </a:spcBef>
              <a:buFont typeface="Euphemia" pitchFamily="34" charset="0"/>
              <a:buNone/>
            </a:pPr>
            <a:r>
              <a:rPr lang="en-US" dirty="0">
                <a:ea typeface="Verdana" panose="020B0604030504040204" pitchFamily="34" charset="0"/>
              </a:rPr>
              <a:t>    color: #660099;​</a:t>
            </a:r>
          </a:p>
          <a:p>
            <a:pPr marL="0" indent="0">
              <a:spcBef>
                <a:spcPts val="600"/>
              </a:spcBef>
              <a:buFont typeface="Euphemia" pitchFamily="34" charset="0"/>
              <a:buNone/>
            </a:pPr>
            <a:r>
              <a:rPr lang="en-US" dirty="0">
                <a:ea typeface="Verdana" panose="020B0604030504040204" pitchFamily="34" charset="0"/>
              </a:rPr>
              <a:t>}​</a:t>
            </a:r>
          </a:p>
          <a:p>
            <a:pPr marL="0" indent="0">
              <a:spcBef>
                <a:spcPts val="600"/>
              </a:spcBef>
              <a:buFont typeface="Euphemia" pitchFamily="34" charset="0"/>
              <a:buNone/>
            </a:pPr>
            <a:endParaRPr lang="en-US" dirty="0">
              <a:ea typeface="Verdana" panose="020B0604030504040204" pitchFamily="34" charset="0"/>
            </a:endParaRPr>
          </a:p>
          <a:p>
            <a:pPr marL="0" indent="0">
              <a:spcBef>
                <a:spcPts val="600"/>
              </a:spcBef>
              <a:buFont typeface="Euphemia" pitchFamily="34" charset="0"/>
              <a:buNone/>
            </a:pPr>
            <a:r>
              <a:rPr lang="en-US" dirty="0">
                <a:ea typeface="Verdana" panose="020B0604030504040204" pitchFamily="34" charset="0"/>
              </a:rPr>
              <a:t>a:hover {​</a:t>
            </a:r>
          </a:p>
          <a:p>
            <a:pPr marL="0" indent="0">
              <a:spcBef>
                <a:spcPts val="600"/>
              </a:spcBef>
              <a:buFont typeface="Euphemia" pitchFamily="34" charset="0"/>
              <a:buNone/>
            </a:pPr>
            <a:r>
              <a:rPr lang="en-US" dirty="0">
                <a:ea typeface="Verdana" panose="020B0604030504040204" pitchFamily="34" charset="0"/>
              </a:rPr>
              <a:t>    text-decoration: underline;​</a:t>
            </a:r>
          </a:p>
          <a:p>
            <a:pPr marL="0" indent="0">
              <a:spcBef>
                <a:spcPts val="600"/>
              </a:spcBef>
              <a:buFont typeface="Euphemia" pitchFamily="34" charset="0"/>
              <a:buNone/>
            </a:pPr>
            <a:r>
              <a:rPr lang="en-US" dirty="0">
                <a:ea typeface="Verdana" panose="020B0604030504040204" pitchFamily="34" charset="0"/>
              </a:rPr>
              <a:t>    color: green;​</a:t>
            </a:r>
          </a:p>
          <a:p>
            <a:pPr marL="0" indent="0">
              <a:spcBef>
                <a:spcPts val="600"/>
              </a:spcBef>
              <a:buFont typeface="Euphemia" pitchFamily="34" charset="0"/>
              <a:buNone/>
            </a:pPr>
            <a:r>
              <a:rPr lang="en-US" dirty="0">
                <a:ea typeface="Verdana" panose="020B0604030504040204" pitchFamily="34" charset="0"/>
              </a:rPr>
              <a:t>}​</a:t>
            </a:r>
          </a:p>
          <a:p>
            <a:pPr marL="0" indent="0">
              <a:spcBef>
                <a:spcPts val="600"/>
              </a:spcBef>
              <a:buFont typeface="Euphemia" pitchFamily="34" charset="0"/>
              <a:buNone/>
            </a:pPr>
            <a:endParaRPr lang="en-US" dirty="0">
              <a:ea typeface="Verdana" panose="020B0604030504040204" pitchFamily="34" charset="0"/>
            </a:endParaRPr>
          </a:p>
          <a:p>
            <a:pPr marL="0" indent="0">
              <a:spcBef>
                <a:spcPts val="600"/>
              </a:spcBef>
              <a:buFont typeface="Euphemia" pitchFamily="34" charset="0"/>
              <a:buNone/>
            </a:pPr>
            <a:r>
              <a:rPr lang="en-US" dirty="0">
                <a:ea typeface="Verdana" panose="020B0604030504040204" pitchFamily="34" charset="0"/>
              </a:rPr>
              <a:t>a:active {​</a:t>
            </a:r>
          </a:p>
          <a:p>
            <a:pPr marL="0" indent="0">
              <a:spcBef>
                <a:spcPts val="600"/>
              </a:spcBef>
              <a:buFont typeface="Euphemia" pitchFamily="34" charset="0"/>
              <a:buNone/>
            </a:pPr>
            <a:r>
              <a:rPr lang="en-US" dirty="0">
                <a:ea typeface="Verdana" panose="020B0604030504040204" pitchFamily="34" charset="0"/>
              </a:rPr>
              <a:t>    text-decoration: none;​</a:t>
            </a:r>
          </a:p>
          <a:p>
            <a:pPr marL="0" indent="0">
              <a:spcBef>
                <a:spcPts val="600"/>
              </a:spcBef>
              <a:buFont typeface="Euphemia" pitchFamily="34" charset="0"/>
              <a:buNone/>
            </a:pPr>
            <a:r>
              <a:rPr lang="en-US" dirty="0">
                <a:ea typeface="Verdana" panose="020B0604030504040204" pitchFamily="34" charset="0"/>
              </a:rPr>
              <a:t>    color: orange;​</a:t>
            </a:r>
          </a:p>
          <a:p>
            <a:pPr marL="0" indent="0">
              <a:spcBef>
                <a:spcPts val="600"/>
              </a:spcBef>
              <a:buFont typeface="Euphemia" pitchFamily="34" charset="0"/>
              <a:buNone/>
            </a:pPr>
            <a:r>
              <a:rPr lang="en-US" dirty="0">
                <a:ea typeface="Verdana" panose="020B0604030504040204" pitchFamily="34" charset="0"/>
              </a:rPr>
              <a:t>}</a:t>
            </a:r>
          </a:p>
        </p:txBody>
      </p:sp>
      <p:pic>
        <p:nvPicPr>
          <p:cNvPr id="25602" name="Picture 2">
            <a:extLst>
              <a:ext uri="{FF2B5EF4-FFF2-40B4-BE49-F238E27FC236}">
                <a16:creationId xmlns:a16="http://schemas.microsoft.com/office/drawing/2014/main" id="{1F0584EE-B8B0-64C7-C4DA-A84B5AFE8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396" y="1844824"/>
            <a:ext cx="5070059"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6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Laboratoire L02E – </a:t>
            </a:r>
            <a:r>
              <a:rPr lang="fr-CA" dirty="0"/>
              <a:t>Texte et images</a:t>
            </a:r>
            <a:endParaRPr lang="fr-CA" i="1"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3B8B21E4-6360-1402-4F33-76B6B10EE2EC}"/>
              </a:ext>
            </a:extLst>
          </p:cNvPr>
          <p:cNvSpPr>
            <a:spLocks noGrp="1"/>
          </p:cNvSpPr>
          <p:nvPr>
            <p:ph idx="1"/>
          </p:nvPr>
        </p:nvSpPr>
        <p:spPr>
          <a:xfrm>
            <a:off x="1593433" y="1700808"/>
            <a:ext cx="9782801" cy="4608512"/>
          </a:xfrm>
        </p:spPr>
        <p:txBody>
          <a:bodyPr>
            <a:normAutofit/>
          </a:bodyPr>
          <a:lstStyle/>
          <a:p>
            <a:pPr marL="0" indent="0">
              <a:buNone/>
            </a:pPr>
            <a:r>
              <a:rPr lang="fr-CA" dirty="0"/>
              <a:t>Réalisez le laboratoire 2E</a:t>
            </a:r>
          </a:p>
          <a:p>
            <a:pPr marL="0" indent="0">
              <a:buNone/>
            </a:pPr>
            <a:r>
              <a:rPr lang="fr-CA" dirty="0"/>
              <a:t>Le laboratoire 2E permet de pratiquer le formatage de texte, les images d’arrière-plan et les propriétés de formatage d’hyperliens.</a:t>
            </a:r>
          </a:p>
          <a:p>
            <a:pPr marL="0" indent="0">
              <a:buNone/>
            </a:pPr>
            <a:endParaRPr lang="fr-CA" dirty="0"/>
          </a:p>
        </p:txBody>
      </p:sp>
    </p:spTree>
    <p:extLst>
      <p:ext uri="{BB962C8B-B14F-4D97-AF65-F5344CB8AC3E}">
        <p14:creationId xmlns:p14="http://schemas.microsoft.com/office/powerpoint/2010/main" val="282502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400" dirty="0">
                <a:latin typeface="Arial Rounded MT Bold" panose="020F0704030504030204" pitchFamily="34" charset="0"/>
              </a:rPr>
              <a:t>Spécificité (priorité des sélecteurs)</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0640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Spécificité</a:t>
            </a:r>
            <a:endParaRPr lang="fr-CA" i="1"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3B8B21E4-6360-1402-4F33-76B6B10EE2EC}"/>
              </a:ext>
            </a:extLst>
          </p:cNvPr>
          <p:cNvSpPr>
            <a:spLocks noGrp="1"/>
          </p:cNvSpPr>
          <p:nvPr>
            <p:ph idx="1"/>
          </p:nvPr>
        </p:nvSpPr>
        <p:spPr>
          <a:xfrm>
            <a:off x="1593433" y="1700808"/>
            <a:ext cx="9782801" cy="2225037"/>
          </a:xfrm>
          <a:noFill/>
        </p:spPr>
        <p:txBody>
          <a:bodyPr>
            <a:normAutofit/>
          </a:bodyPr>
          <a:lstStyle/>
          <a:p>
            <a:pPr marL="0" indent="0">
              <a:buNone/>
            </a:pPr>
            <a:r>
              <a:rPr lang="fr-CA" dirty="0"/>
              <a:t>Le poids d'une déclaration. Si conflit, doit voir celui qui a le plus de poids.​</a:t>
            </a:r>
          </a:p>
          <a:p>
            <a:r>
              <a:rPr lang="fr-CA" dirty="0"/>
              <a:t>Ceci s'applique à l'intérieur d'un type de déclaration de style.​</a:t>
            </a:r>
          </a:p>
          <a:p>
            <a:pPr lvl="1"/>
            <a:r>
              <a:rPr lang="fr-CA" dirty="0"/>
              <a:t>Si on redéfinit le style, l'ordre de priorité ne tient plus.​</a:t>
            </a:r>
          </a:p>
          <a:p>
            <a:pPr lvl="2"/>
            <a:r>
              <a:rPr lang="fr-CA" dirty="0"/>
              <a:t>À part pour les !important…​  on y reviendra</a:t>
            </a:r>
          </a:p>
        </p:txBody>
      </p:sp>
      <p:graphicFrame>
        <p:nvGraphicFramePr>
          <p:cNvPr id="5" name="Tableau 4">
            <a:extLst>
              <a:ext uri="{FF2B5EF4-FFF2-40B4-BE49-F238E27FC236}">
                <a16:creationId xmlns:a16="http://schemas.microsoft.com/office/drawing/2014/main" id="{387DF9CD-1EB1-680D-1599-2A561693DBC8}"/>
              </a:ext>
            </a:extLst>
          </p:cNvPr>
          <p:cNvGraphicFramePr>
            <a:graphicFrameLocks noGrp="1"/>
          </p:cNvGraphicFramePr>
          <p:nvPr>
            <p:extLst>
              <p:ext uri="{D42A27DB-BD31-4B8C-83A1-F6EECF244321}">
                <p14:modId xmlns:p14="http://schemas.microsoft.com/office/powerpoint/2010/main" val="2324602343"/>
              </p:ext>
            </p:extLst>
          </p:nvPr>
        </p:nvGraphicFramePr>
        <p:xfrm>
          <a:off x="4222204" y="4217688"/>
          <a:ext cx="5040560" cy="2225040"/>
        </p:xfrm>
        <a:graphic>
          <a:graphicData uri="http://schemas.openxmlformats.org/drawingml/2006/table">
            <a:tbl>
              <a:tblPr/>
              <a:tblGrid>
                <a:gridCol w="1196262">
                  <a:extLst>
                    <a:ext uri="{9D8B030D-6E8A-4147-A177-3AD203B41FA5}">
                      <a16:colId xmlns:a16="http://schemas.microsoft.com/office/drawing/2014/main" val="183306300"/>
                    </a:ext>
                  </a:extLst>
                </a:gridCol>
                <a:gridCol w="2880320">
                  <a:extLst>
                    <a:ext uri="{9D8B030D-6E8A-4147-A177-3AD203B41FA5}">
                      <a16:colId xmlns:a16="http://schemas.microsoft.com/office/drawing/2014/main" val="1896580282"/>
                    </a:ext>
                  </a:extLst>
                </a:gridCol>
                <a:gridCol w="963978">
                  <a:extLst>
                    <a:ext uri="{9D8B030D-6E8A-4147-A177-3AD203B41FA5}">
                      <a16:colId xmlns:a16="http://schemas.microsoft.com/office/drawing/2014/main" val="4250198144"/>
                    </a:ext>
                  </a:extLst>
                </a:gridCol>
              </a:tblGrid>
              <a:tr h="426720">
                <a:tc>
                  <a:txBody>
                    <a:bodyPr/>
                    <a:lstStyle/>
                    <a:p>
                      <a:pPr algn="l" fontAlgn="base"/>
                      <a:r>
                        <a:rPr lang="fr-FR" sz="1800" b="1" i="0" u="none" strike="noStrike">
                          <a:solidFill>
                            <a:schemeClr val="tx1"/>
                          </a:solidFill>
                          <a:effectLst/>
                          <a:latin typeface="Calibri" panose="020F0502020204030204" pitchFamily="34" charset="0"/>
                        </a:rPr>
                        <a:t>Type</a:t>
                      </a:r>
                      <a:r>
                        <a:rPr lang="fr-FR" sz="1800" b="1" i="0">
                          <a:solidFill>
                            <a:schemeClr val="tx1"/>
                          </a:solidFill>
                          <a:effectLst/>
                          <a:latin typeface="Calibri" panose="020F0502020204030204" pitchFamily="34" charset="0"/>
                        </a:rPr>
                        <a:t>​</a:t>
                      </a:r>
                      <a:endParaRPr lang="fr-FR" b="1" i="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tc>
                  <a:txBody>
                    <a:bodyPr/>
                    <a:lstStyle/>
                    <a:p>
                      <a:pPr algn="l" fontAlgn="base"/>
                      <a:r>
                        <a:rPr lang="fr-FR" sz="1800" b="1" i="0" u="none" strike="noStrike" dirty="0">
                          <a:solidFill>
                            <a:schemeClr val="tx1"/>
                          </a:solidFill>
                          <a:effectLst/>
                          <a:latin typeface="Calibri" panose="020F0502020204030204" pitchFamily="34" charset="0"/>
                        </a:rPr>
                        <a:t>exemple</a:t>
                      </a:r>
                      <a:r>
                        <a:rPr lang="fr-FR" sz="1800" b="1" i="0" dirty="0">
                          <a:solidFill>
                            <a:schemeClr val="tx1"/>
                          </a:solidFill>
                          <a:effectLst/>
                          <a:latin typeface="Calibri" panose="020F0502020204030204" pitchFamily="34" charset="0"/>
                        </a:rPr>
                        <a:t>​</a:t>
                      </a:r>
                      <a:endParaRPr lang="fr-FR" b="1" i="0" dirty="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tc>
                  <a:txBody>
                    <a:bodyPr/>
                    <a:lstStyle/>
                    <a:p>
                      <a:pPr algn="l" fontAlgn="base"/>
                      <a:r>
                        <a:rPr lang="fr-FR" sz="1800" b="1" i="0" u="none" strike="noStrike" dirty="0">
                          <a:solidFill>
                            <a:schemeClr val="tx1"/>
                          </a:solidFill>
                          <a:effectLst/>
                          <a:latin typeface="Calibri" panose="020F0502020204030204" pitchFamily="34" charset="0"/>
                        </a:rPr>
                        <a:t>Poids</a:t>
                      </a:r>
                      <a:r>
                        <a:rPr lang="fr-FR" sz="1800" b="1" i="0" dirty="0">
                          <a:solidFill>
                            <a:schemeClr val="tx1"/>
                          </a:solidFill>
                          <a:effectLst/>
                          <a:latin typeface="Calibri" panose="020F0502020204030204" pitchFamily="34" charset="0"/>
                        </a:rPr>
                        <a:t>​</a:t>
                      </a:r>
                      <a:endParaRPr lang="fr-FR" b="1" i="0" dirty="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84709144"/>
                  </a:ext>
                </a:extLst>
              </a:tr>
              <a:tr h="381000">
                <a:tc>
                  <a:txBody>
                    <a:bodyPr/>
                    <a:lstStyle/>
                    <a:p>
                      <a:pPr algn="l" fontAlgn="base"/>
                      <a:r>
                        <a:rPr lang="fr-FR" sz="1800" b="0" i="0" u="none" strike="noStrike">
                          <a:solidFill>
                            <a:schemeClr val="tx1"/>
                          </a:solidFill>
                          <a:effectLst/>
                          <a:latin typeface="Calibri" panose="020F0502020204030204" pitchFamily="34" charset="0"/>
                        </a:rPr>
                        <a:t>hérité</a:t>
                      </a:r>
                      <a:r>
                        <a:rPr lang="fr-FR" sz="1800" b="0" i="0">
                          <a:solidFill>
                            <a:schemeClr val="tx1"/>
                          </a:solidFill>
                          <a:effectLst/>
                          <a:latin typeface="Calibri" panose="020F0502020204030204" pitchFamily="34" charset="0"/>
                        </a:rPr>
                        <a:t>​</a:t>
                      </a:r>
                      <a:endParaRPr lang="fr-FR" b="0" i="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tc>
                  <a:txBody>
                    <a:bodyPr/>
                    <a:lstStyle/>
                    <a:p>
                      <a:pPr algn="l" fontAlgn="auto"/>
                      <a:r>
                        <a:rPr lang="fr-FR" sz="1800" b="0" i="0" u="none" strike="noStrike">
                          <a:solidFill>
                            <a:schemeClr val="tx1"/>
                          </a:solidFill>
                          <a:effectLst/>
                          <a:latin typeface="Arial" panose="020B0604020202020204" pitchFamily="34" charset="0"/>
                        </a:rPr>
                        <a:t>​</a:t>
                      </a: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ase"/>
                      <a:r>
                        <a:rPr lang="fr-FR" sz="1800" b="0" i="0" u="none" strike="noStrike">
                          <a:solidFill>
                            <a:schemeClr val="tx1"/>
                          </a:solidFill>
                          <a:effectLst/>
                          <a:latin typeface="Calibri" panose="020F0502020204030204" pitchFamily="34" charset="0"/>
                        </a:rPr>
                        <a:t>0</a:t>
                      </a:r>
                      <a:r>
                        <a:rPr lang="fr-FR" sz="1800" b="0" i="0">
                          <a:solidFill>
                            <a:schemeClr val="tx1"/>
                          </a:solidFill>
                          <a:effectLst/>
                          <a:latin typeface="Calibri" panose="020F0502020204030204" pitchFamily="34" charset="0"/>
                        </a:rPr>
                        <a:t>​</a:t>
                      </a:r>
                      <a:endParaRPr lang="fr-FR" b="0" i="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90156267"/>
                  </a:ext>
                </a:extLst>
              </a:tr>
              <a:tr h="472440">
                <a:tc>
                  <a:txBody>
                    <a:bodyPr/>
                    <a:lstStyle/>
                    <a:p>
                      <a:pPr algn="l" fontAlgn="base"/>
                      <a:r>
                        <a:rPr lang="fr-FR" sz="1800" b="0" i="0" u="none" strike="noStrike">
                          <a:solidFill>
                            <a:schemeClr val="tx1"/>
                          </a:solidFill>
                          <a:effectLst/>
                          <a:latin typeface="Calibri" panose="020F0502020204030204" pitchFamily="34" charset="0"/>
                        </a:rPr>
                        <a:t>simple</a:t>
                      </a:r>
                      <a:r>
                        <a:rPr lang="fr-FR" sz="1800" b="0" i="0">
                          <a:solidFill>
                            <a:schemeClr val="tx1"/>
                          </a:solidFill>
                          <a:effectLst/>
                          <a:latin typeface="Calibri" panose="020F0502020204030204" pitchFamily="34" charset="0"/>
                        </a:rPr>
                        <a:t>​</a:t>
                      </a:r>
                      <a:endParaRPr lang="fr-FR" b="0" i="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tc>
                  <a:txBody>
                    <a:bodyPr/>
                    <a:lstStyle/>
                    <a:p>
                      <a:pPr algn="l" fontAlgn="base"/>
                      <a:r>
                        <a:rPr lang="fr-FR" sz="1800" b="0" i="0" u="none" strike="noStrike">
                          <a:solidFill>
                            <a:schemeClr val="tx1"/>
                          </a:solidFill>
                          <a:effectLst/>
                          <a:latin typeface="Calibri" panose="020F0502020204030204" pitchFamily="34" charset="0"/>
                        </a:rPr>
                        <a:t>h1 {color: yellow;}</a:t>
                      </a:r>
                      <a:r>
                        <a:rPr lang="fr-FR" sz="1800" b="0" i="0">
                          <a:solidFill>
                            <a:schemeClr val="tx1"/>
                          </a:solidFill>
                          <a:effectLst/>
                          <a:latin typeface="Calibri" panose="020F0502020204030204" pitchFamily="34" charset="0"/>
                        </a:rPr>
                        <a:t>​</a:t>
                      </a:r>
                      <a:endParaRPr lang="fr-FR" b="0" i="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ase"/>
                      <a:r>
                        <a:rPr lang="fr-FR" sz="1800" b="0" i="0" u="none" strike="noStrike" dirty="0">
                          <a:solidFill>
                            <a:schemeClr val="tx1"/>
                          </a:solidFill>
                          <a:effectLst/>
                          <a:latin typeface="Calibri" panose="020F0502020204030204" pitchFamily="34" charset="0"/>
                        </a:rPr>
                        <a:t>1</a:t>
                      </a:r>
                      <a:r>
                        <a:rPr lang="fr-FR" sz="1800" b="0" i="0" dirty="0">
                          <a:solidFill>
                            <a:schemeClr val="tx1"/>
                          </a:solidFill>
                          <a:effectLst/>
                          <a:latin typeface="Calibri" panose="020F0502020204030204" pitchFamily="34" charset="0"/>
                        </a:rPr>
                        <a:t>​</a:t>
                      </a:r>
                      <a:endParaRPr lang="fr-FR" b="0" i="0" dirty="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28897726"/>
                  </a:ext>
                </a:extLst>
              </a:tr>
              <a:tr h="472440">
                <a:tc>
                  <a:txBody>
                    <a:bodyPr/>
                    <a:lstStyle/>
                    <a:p>
                      <a:pPr algn="l" fontAlgn="base"/>
                      <a:r>
                        <a:rPr lang="fr-FR" sz="1800" b="0" i="0" u="none" strike="noStrike">
                          <a:solidFill>
                            <a:schemeClr val="tx1"/>
                          </a:solidFill>
                          <a:effectLst/>
                          <a:latin typeface="Calibri" panose="020F0502020204030204" pitchFamily="34" charset="0"/>
                        </a:rPr>
                        <a:t>classe</a:t>
                      </a:r>
                      <a:r>
                        <a:rPr lang="fr-FR" sz="1800" b="0" i="0">
                          <a:solidFill>
                            <a:schemeClr val="tx1"/>
                          </a:solidFill>
                          <a:effectLst/>
                          <a:latin typeface="Calibri" panose="020F0502020204030204" pitchFamily="34" charset="0"/>
                        </a:rPr>
                        <a:t>​</a:t>
                      </a:r>
                      <a:endParaRPr lang="fr-FR" b="0" i="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tc>
                  <a:txBody>
                    <a:bodyPr/>
                    <a:lstStyle/>
                    <a:p>
                      <a:pPr algn="l" fontAlgn="base"/>
                      <a:r>
                        <a:rPr lang="fr-FR" sz="1800" b="0" i="0" u="none" strike="noStrike">
                          <a:solidFill>
                            <a:schemeClr val="tx1"/>
                          </a:solidFill>
                          <a:effectLst/>
                          <a:latin typeface="Calibri" panose="020F0502020204030204" pitchFamily="34" charset="0"/>
                        </a:rPr>
                        <a:t>.classe1 {color: red;}</a:t>
                      </a:r>
                      <a:r>
                        <a:rPr lang="fr-FR" sz="1800" b="0" i="0">
                          <a:solidFill>
                            <a:schemeClr val="tx1"/>
                          </a:solidFill>
                          <a:effectLst/>
                          <a:latin typeface="Calibri" panose="020F0502020204030204" pitchFamily="34" charset="0"/>
                        </a:rPr>
                        <a:t>​</a:t>
                      </a:r>
                      <a:endParaRPr lang="fr-FR" b="0" i="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ase"/>
                      <a:r>
                        <a:rPr lang="fr-FR" sz="1800" b="0" i="0" u="none" strike="noStrike">
                          <a:solidFill>
                            <a:schemeClr val="tx1"/>
                          </a:solidFill>
                          <a:effectLst/>
                          <a:latin typeface="Calibri" panose="020F0502020204030204" pitchFamily="34" charset="0"/>
                        </a:rPr>
                        <a:t>10</a:t>
                      </a:r>
                      <a:r>
                        <a:rPr lang="fr-FR" sz="1800" b="0" i="0">
                          <a:solidFill>
                            <a:schemeClr val="tx1"/>
                          </a:solidFill>
                          <a:effectLst/>
                          <a:latin typeface="Calibri" panose="020F0502020204030204" pitchFamily="34" charset="0"/>
                        </a:rPr>
                        <a:t>​</a:t>
                      </a:r>
                      <a:endParaRPr lang="fr-FR" b="0" i="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82603776"/>
                  </a:ext>
                </a:extLst>
              </a:tr>
              <a:tr h="472440">
                <a:tc>
                  <a:txBody>
                    <a:bodyPr/>
                    <a:lstStyle/>
                    <a:p>
                      <a:pPr algn="l" fontAlgn="base"/>
                      <a:r>
                        <a:rPr lang="fr-FR" sz="1800" b="0" i="0" u="none" strike="noStrike">
                          <a:solidFill>
                            <a:schemeClr val="tx1"/>
                          </a:solidFill>
                          <a:effectLst/>
                          <a:latin typeface="Calibri" panose="020F0502020204030204" pitchFamily="34" charset="0"/>
                        </a:rPr>
                        <a:t>id</a:t>
                      </a:r>
                      <a:r>
                        <a:rPr lang="fr-FR" sz="1800" b="0" i="0">
                          <a:solidFill>
                            <a:schemeClr val="tx1"/>
                          </a:solidFill>
                          <a:effectLst/>
                          <a:latin typeface="Calibri" panose="020F0502020204030204" pitchFamily="34" charset="0"/>
                        </a:rPr>
                        <a:t>​</a:t>
                      </a:r>
                      <a:endParaRPr lang="fr-FR" b="0" i="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tc>
                  <a:txBody>
                    <a:bodyPr/>
                    <a:lstStyle/>
                    <a:p>
                      <a:pPr algn="l" fontAlgn="base"/>
                      <a:r>
                        <a:rPr lang="fr-FR" sz="1800" b="0" i="0" u="none" strike="noStrike">
                          <a:solidFill>
                            <a:schemeClr val="tx1"/>
                          </a:solidFill>
                          <a:effectLst/>
                          <a:latin typeface="Calibri" panose="020F0502020204030204" pitchFamily="34" charset="0"/>
                        </a:rPr>
                        <a:t>#id21  {color: blue;}</a:t>
                      </a:r>
                      <a:r>
                        <a:rPr lang="fr-FR" sz="1800" b="0" i="0">
                          <a:solidFill>
                            <a:schemeClr val="tx1"/>
                          </a:solidFill>
                          <a:effectLst/>
                          <a:latin typeface="Calibri" panose="020F0502020204030204" pitchFamily="34" charset="0"/>
                        </a:rPr>
                        <a:t>​</a:t>
                      </a:r>
                      <a:endParaRPr lang="fr-FR" b="0" i="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ase"/>
                      <a:r>
                        <a:rPr lang="fr-FR" sz="1800" b="0" i="0" u="none" strike="noStrike" dirty="0">
                          <a:solidFill>
                            <a:schemeClr val="tx1"/>
                          </a:solidFill>
                          <a:effectLst/>
                          <a:latin typeface="Calibri" panose="020F0502020204030204" pitchFamily="34" charset="0"/>
                        </a:rPr>
                        <a:t>100</a:t>
                      </a:r>
                      <a:r>
                        <a:rPr lang="fr-FR" sz="1800" b="0" i="0" dirty="0">
                          <a:solidFill>
                            <a:schemeClr val="tx1"/>
                          </a:solidFill>
                          <a:effectLst/>
                          <a:latin typeface="Calibri" panose="020F0502020204030204" pitchFamily="34" charset="0"/>
                        </a:rPr>
                        <a:t>​</a:t>
                      </a:r>
                      <a:endParaRPr lang="fr-FR" b="0" i="0" dirty="0">
                        <a:solidFill>
                          <a:schemeClr val="tx1"/>
                        </a:solidFill>
                        <a:effectLst/>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154131"/>
                  </a:ext>
                </a:extLst>
              </a:tr>
            </a:tbl>
          </a:graphicData>
        </a:graphic>
      </p:graphicFrame>
      <p:sp>
        <p:nvSpPr>
          <p:cNvPr id="6" name="Rectangle 2">
            <a:extLst>
              <a:ext uri="{FF2B5EF4-FFF2-40B4-BE49-F238E27FC236}">
                <a16:creationId xmlns:a16="http://schemas.microsoft.com/office/drawing/2014/main" id="{58C90515-A44E-92ED-2496-69DA01B93000}"/>
              </a:ext>
            </a:extLst>
          </p:cNvPr>
          <p:cNvSpPr>
            <a:spLocks noChangeArrowheads="1"/>
          </p:cNvSpPr>
          <p:nvPr/>
        </p:nvSpPr>
        <p:spPr bwMode="auto">
          <a:xfrm>
            <a:off x="4830763" y="241617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18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Groupements de sélecteurs</a:t>
            </a:r>
            <a:endParaRPr lang="fr-CA" i="1" dirty="0">
              <a:latin typeface="Calibri" panose="020F0502020204030204" pitchFamily="34" charset="0"/>
              <a:cs typeface="Calibri" panose="020F0502020204030204" pitchFamily="34" charset="0"/>
            </a:endParaRPr>
          </a:p>
        </p:txBody>
      </p:sp>
      <p:sp>
        <p:nvSpPr>
          <p:cNvPr id="7" name="Espace réservé du contenu 6">
            <a:extLst>
              <a:ext uri="{FF2B5EF4-FFF2-40B4-BE49-F238E27FC236}">
                <a16:creationId xmlns:a16="http://schemas.microsoft.com/office/drawing/2014/main" id="{7B9AE326-7E91-B16C-8AED-F0B8924512F7}"/>
              </a:ext>
            </a:extLst>
          </p:cNvPr>
          <p:cNvSpPr>
            <a:spLocks noGrp="1"/>
          </p:cNvSpPr>
          <p:nvPr>
            <p:ph idx="1"/>
          </p:nvPr>
        </p:nvSpPr>
        <p:spPr>
          <a:xfrm>
            <a:off x="1593436" y="1600200"/>
            <a:ext cx="9782801" cy="1239837"/>
          </a:xfrm>
        </p:spPr>
        <p:txBody>
          <a:bodyPr>
            <a:normAutofit fontScale="92500" lnSpcReduction="10000"/>
          </a:bodyPr>
          <a:lstStyle/>
          <a:p>
            <a:pPr marL="0" indent="0">
              <a:buNone/>
            </a:pPr>
            <a:r>
              <a:rPr lang="fr-CA" dirty="0"/>
              <a:t>Il est possible de grouper un ensemble de sélecteurs afin d’en partager un certain style</a:t>
            </a:r>
          </a:p>
          <a:p>
            <a:pPr marL="0" indent="0">
              <a:buNone/>
            </a:pPr>
            <a:r>
              <a:rPr lang="fr-CA" dirty="0"/>
              <a:t>Exemples:</a:t>
            </a:r>
          </a:p>
        </p:txBody>
      </p:sp>
      <p:sp>
        <p:nvSpPr>
          <p:cNvPr id="4" name="Espace réservé du contenu 2">
            <a:extLst>
              <a:ext uri="{FF2B5EF4-FFF2-40B4-BE49-F238E27FC236}">
                <a16:creationId xmlns:a16="http://schemas.microsoft.com/office/drawing/2014/main" id="{B46869FE-371B-4F7B-D071-5FA0EDFCE094}"/>
              </a:ext>
            </a:extLst>
          </p:cNvPr>
          <p:cNvSpPr txBox="1">
            <a:spLocks/>
          </p:cNvSpPr>
          <p:nvPr/>
        </p:nvSpPr>
        <p:spPr>
          <a:xfrm>
            <a:off x="2419144" y="3034371"/>
            <a:ext cx="3102529" cy="1301946"/>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sz="2000" dirty="0">
                <a:latin typeface="Consolas" panose="020B0609020204030204" pitchFamily="49" charset="0"/>
                <a:ea typeface="Verdana" panose="020B0604030504040204" pitchFamily="34" charset="0"/>
              </a:rPr>
              <a:t>h1,div,p {​</a:t>
            </a:r>
          </a:p>
          <a:p>
            <a:pPr marL="0" indent="0">
              <a:buFont typeface="Euphemia" pitchFamily="34" charset="0"/>
              <a:buNone/>
            </a:pPr>
            <a:r>
              <a:rPr lang="en-US" sz="2000" dirty="0">
                <a:latin typeface="Consolas" panose="020B0609020204030204" pitchFamily="49" charset="0"/>
                <a:ea typeface="Verdana" panose="020B0604030504040204" pitchFamily="34" charset="0"/>
              </a:rPr>
              <a:t>  </a:t>
            </a:r>
            <a:r>
              <a:rPr lang="en-US" sz="2000" dirty="0" err="1">
                <a:latin typeface="Consolas" panose="020B0609020204030204" pitchFamily="49" charset="0"/>
                <a:ea typeface="Verdana" panose="020B0604030504040204" pitchFamily="34" charset="0"/>
              </a:rPr>
              <a:t>color:purple</a:t>
            </a:r>
            <a:r>
              <a:rPr lang="en-US" sz="2000" dirty="0">
                <a:latin typeface="Consolas" panose="020B0609020204030204" pitchFamily="49" charset="0"/>
                <a:ea typeface="Verdana" panose="020B0604030504040204" pitchFamily="34" charset="0"/>
              </a:rPr>
              <a:t>;​</a:t>
            </a:r>
          </a:p>
          <a:p>
            <a:pPr marL="0" indent="0">
              <a:buFont typeface="Euphemia" pitchFamily="34" charset="0"/>
              <a:buNone/>
            </a:pPr>
            <a:r>
              <a:rPr lang="en-US" sz="2000" dirty="0">
                <a:latin typeface="Consolas" panose="020B0609020204030204" pitchFamily="49" charset="0"/>
                <a:ea typeface="Verdana" panose="020B0604030504040204" pitchFamily="34" charset="0"/>
              </a:rPr>
              <a:t>}</a:t>
            </a:r>
            <a:endParaRPr lang="fr-CA" sz="2000" dirty="0">
              <a:latin typeface="Consolas" panose="020B0609020204030204" pitchFamily="49" charset="0"/>
              <a:ea typeface="Verdana" panose="020B0604030504040204" pitchFamily="34" charset="0"/>
            </a:endParaRPr>
          </a:p>
        </p:txBody>
      </p:sp>
      <p:sp>
        <p:nvSpPr>
          <p:cNvPr id="23" name="Espace réservé du contenu 6">
            <a:extLst>
              <a:ext uri="{FF2B5EF4-FFF2-40B4-BE49-F238E27FC236}">
                <a16:creationId xmlns:a16="http://schemas.microsoft.com/office/drawing/2014/main" id="{957A3C51-54BF-627F-29CD-92C51FC0409F}"/>
              </a:ext>
            </a:extLst>
          </p:cNvPr>
          <p:cNvSpPr txBox="1">
            <a:spLocks/>
          </p:cNvSpPr>
          <p:nvPr/>
        </p:nvSpPr>
        <p:spPr>
          <a:xfrm>
            <a:off x="1413892" y="5584577"/>
            <a:ext cx="9782801" cy="872563"/>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400" dirty="0"/>
              <a:t>Sélecteurs séparés par une </a:t>
            </a:r>
            <a:r>
              <a:rPr lang="fr-CA" sz="2400" dirty="0">
                <a:solidFill>
                  <a:schemeClr val="accent4">
                    <a:lumMod val="75000"/>
                  </a:schemeClr>
                </a:solidFill>
              </a:rPr>
              <a:t>virgule</a:t>
            </a:r>
            <a:r>
              <a:rPr lang="fr-CA" sz="2400" dirty="0"/>
              <a:t>, veut dire ET.  Dans l’exemple, </a:t>
            </a:r>
            <a:r>
              <a:rPr lang="fr-CA" sz="2400" dirty="0">
                <a:solidFill>
                  <a:schemeClr val="accent4">
                    <a:lumMod val="75000"/>
                  </a:schemeClr>
                </a:solidFill>
              </a:rPr>
              <a:t>h1</a:t>
            </a:r>
            <a:r>
              <a:rPr lang="fr-CA" sz="2400" dirty="0"/>
              <a:t> ET </a:t>
            </a:r>
            <a:r>
              <a:rPr lang="fr-CA" sz="2400" dirty="0">
                <a:solidFill>
                  <a:schemeClr val="accent4">
                    <a:lumMod val="75000"/>
                  </a:schemeClr>
                </a:solidFill>
              </a:rPr>
              <a:t>div</a:t>
            </a:r>
            <a:r>
              <a:rPr lang="fr-CA" sz="2400" dirty="0"/>
              <a:t> ET </a:t>
            </a:r>
            <a:r>
              <a:rPr lang="fr-CA" sz="2400" dirty="0">
                <a:solidFill>
                  <a:schemeClr val="accent4">
                    <a:lumMod val="75000"/>
                  </a:schemeClr>
                </a:solidFill>
              </a:rPr>
              <a:t>p</a:t>
            </a:r>
            <a:r>
              <a:rPr lang="fr-CA" sz="2400" dirty="0"/>
              <a:t> seront de couleur pourpre.</a:t>
            </a:r>
          </a:p>
        </p:txBody>
      </p:sp>
      <p:pic>
        <p:nvPicPr>
          <p:cNvPr id="5122" name="Picture 2">
            <a:extLst>
              <a:ext uri="{FF2B5EF4-FFF2-40B4-BE49-F238E27FC236}">
                <a16:creationId xmlns:a16="http://schemas.microsoft.com/office/drawing/2014/main" id="{50A2FA98-E0AC-FF0B-57BF-E01AE2640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384" y="1994656"/>
            <a:ext cx="32004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60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Spécificité - exemple</a:t>
            </a:r>
            <a:endParaRPr lang="fr-CA" i="1"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3B8B21E4-6360-1402-4F33-76B6B10EE2EC}"/>
              </a:ext>
            </a:extLst>
          </p:cNvPr>
          <p:cNvSpPr>
            <a:spLocks noGrp="1"/>
          </p:cNvSpPr>
          <p:nvPr>
            <p:ph idx="1"/>
          </p:nvPr>
        </p:nvSpPr>
        <p:spPr>
          <a:xfrm>
            <a:off x="1593433" y="1700808"/>
            <a:ext cx="9782801" cy="4608512"/>
          </a:xfrm>
        </p:spPr>
        <p:txBody>
          <a:bodyPr>
            <a:normAutofit/>
          </a:bodyPr>
          <a:lstStyle/>
          <a:p>
            <a:pPr marL="0" indent="0">
              <a:buNone/>
            </a:pPr>
            <a:r>
              <a:rPr lang="fr-CA" dirty="0"/>
              <a:t>CSS​</a:t>
            </a:r>
          </a:p>
          <a:p>
            <a:pPr marL="365760" lvl="1" indent="0">
              <a:buNone/>
            </a:pPr>
            <a:r>
              <a:rPr lang="fr-CA" dirty="0">
                <a:latin typeface="Consolas" panose="020B0609020204030204" pitchFamily="49" charset="0"/>
              </a:rPr>
              <a:t>h1{</a:t>
            </a:r>
            <a:r>
              <a:rPr lang="fr-CA" dirty="0" err="1">
                <a:latin typeface="Consolas" panose="020B0609020204030204" pitchFamily="49" charset="0"/>
              </a:rPr>
              <a:t>color</a:t>
            </a:r>
            <a:r>
              <a:rPr lang="fr-CA" dirty="0">
                <a:latin typeface="Consolas" panose="020B0609020204030204" pitchFamily="49" charset="0"/>
              </a:rPr>
              <a:t>: </a:t>
            </a:r>
            <a:r>
              <a:rPr lang="fr-CA" dirty="0" err="1">
                <a:latin typeface="Consolas" panose="020B0609020204030204" pitchFamily="49" charset="0"/>
              </a:rPr>
              <a:t>brown</a:t>
            </a:r>
            <a:r>
              <a:rPr lang="fr-CA" dirty="0">
                <a:latin typeface="Consolas" panose="020B0609020204030204" pitchFamily="49" charset="0"/>
              </a:rPr>
              <a:t>;}​</a:t>
            </a:r>
          </a:p>
          <a:p>
            <a:pPr marL="365760" lvl="1" indent="0">
              <a:buNone/>
            </a:pPr>
            <a:r>
              <a:rPr lang="fr-CA" dirty="0">
                <a:latin typeface="Consolas" panose="020B0609020204030204" pitchFamily="49" charset="0"/>
              </a:rPr>
              <a:t>h1.classe1{</a:t>
            </a:r>
            <a:r>
              <a:rPr lang="fr-CA" dirty="0" err="1">
                <a:latin typeface="Consolas" panose="020B0609020204030204" pitchFamily="49" charset="0"/>
              </a:rPr>
              <a:t>color</a:t>
            </a:r>
            <a:r>
              <a:rPr lang="fr-CA" dirty="0">
                <a:latin typeface="Consolas" panose="020B0609020204030204" pitchFamily="49" charset="0"/>
              </a:rPr>
              <a:t>: </a:t>
            </a:r>
            <a:r>
              <a:rPr lang="fr-CA" dirty="0" err="1">
                <a:latin typeface="Consolas" panose="020B0609020204030204" pitchFamily="49" charset="0"/>
              </a:rPr>
              <a:t>blue</a:t>
            </a:r>
            <a:r>
              <a:rPr lang="fr-CA" dirty="0">
                <a:latin typeface="Consolas" panose="020B0609020204030204" pitchFamily="49" charset="0"/>
              </a:rPr>
              <a:t>;}​</a:t>
            </a:r>
          </a:p>
          <a:p>
            <a:pPr marL="365760" lvl="1" indent="0">
              <a:buNone/>
            </a:pPr>
            <a:r>
              <a:rPr lang="fr-CA" dirty="0">
                <a:latin typeface="Consolas" panose="020B0609020204030204" pitchFamily="49" charset="0"/>
              </a:rPr>
              <a:t>h1#id21{</a:t>
            </a:r>
            <a:r>
              <a:rPr lang="fr-CA" dirty="0" err="1">
                <a:latin typeface="Consolas" panose="020B0609020204030204" pitchFamily="49" charset="0"/>
              </a:rPr>
              <a:t>color</a:t>
            </a:r>
            <a:r>
              <a:rPr lang="fr-CA" dirty="0">
                <a:latin typeface="Consolas" panose="020B0609020204030204" pitchFamily="49" charset="0"/>
              </a:rPr>
              <a:t>: </a:t>
            </a:r>
            <a:r>
              <a:rPr lang="fr-CA" dirty="0" err="1">
                <a:latin typeface="Consolas" panose="020B0609020204030204" pitchFamily="49" charset="0"/>
              </a:rPr>
              <a:t>yellow</a:t>
            </a:r>
            <a:r>
              <a:rPr lang="fr-CA" dirty="0">
                <a:latin typeface="Consolas" panose="020B0609020204030204" pitchFamily="49" charset="0"/>
              </a:rPr>
              <a:t>;}​</a:t>
            </a:r>
          </a:p>
          <a:p>
            <a:pPr marL="0" indent="0">
              <a:buNone/>
            </a:pPr>
            <a:r>
              <a:rPr lang="fr-CA" dirty="0"/>
              <a:t> </a:t>
            </a:r>
          </a:p>
          <a:p>
            <a:pPr marL="0" indent="0">
              <a:buNone/>
            </a:pPr>
            <a:r>
              <a:rPr lang="fr-CA" dirty="0"/>
              <a:t>HTML​</a:t>
            </a:r>
          </a:p>
          <a:p>
            <a:pPr marL="365760" lvl="1" indent="0">
              <a:buNone/>
            </a:pPr>
            <a:r>
              <a:rPr lang="fr-CA" dirty="0">
                <a:latin typeface="Consolas" panose="020B0609020204030204" pitchFamily="49" charset="0"/>
              </a:rPr>
              <a:t>&lt;h1 class="classe1"&gt;Titre &lt;/h1&gt;​</a:t>
            </a:r>
          </a:p>
          <a:p>
            <a:pPr marL="0" indent="0">
              <a:buNone/>
            </a:pPr>
            <a:endParaRPr lang="fr-CA" dirty="0"/>
          </a:p>
          <a:p>
            <a:pPr marL="0" indent="0">
              <a:buNone/>
            </a:pPr>
            <a:r>
              <a:rPr lang="fr-CA" dirty="0"/>
              <a:t> Le titre sera bleu</a:t>
            </a:r>
          </a:p>
        </p:txBody>
      </p:sp>
    </p:spTree>
    <p:extLst>
      <p:ext uri="{BB962C8B-B14F-4D97-AF65-F5344CB8AC3E}">
        <p14:creationId xmlns:p14="http://schemas.microsoft.com/office/powerpoint/2010/main" val="3927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Déclaration « !important »</a:t>
            </a:r>
          </a:p>
        </p:txBody>
      </p:sp>
      <p:sp>
        <p:nvSpPr>
          <p:cNvPr id="4" name="Espace réservé du contenu 2">
            <a:extLst>
              <a:ext uri="{FF2B5EF4-FFF2-40B4-BE49-F238E27FC236}">
                <a16:creationId xmlns:a16="http://schemas.microsoft.com/office/drawing/2014/main" id="{15592231-ABB7-B873-13DB-0E219E4EE499}"/>
              </a:ext>
            </a:extLst>
          </p:cNvPr>
          <p:cNvSpPr txBox="1">
            <a:spLocks/>
          </p:cNvSpPr>
          <p:nvPr/>
        </p:nvSpPr>
        <p:spPr>
          <a:xfrm>
            <a:off x="1635749" y="2278070"/>
            <a:ext cx="9901577" cy="2980928"/>
          </a:xfrm>
          <a:prstGeom prst="rect">
            <a:avLst/>
          </a:prstGeom>
          <a:solidFill>
            <a:schemeClr val="bg1">
              <a:lumMod val="95000"/>
            </a:schemeClr>
          </a:solidFill>
        </p:spPr>
        <p:txBody>
          <a:bodyPr vert="horz" lIns="91440" tIns="45720" rIns="91440" bIns="45720" rtlCol="0">
            <a:normAutofit fontScale="9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err="1">
                <a:ea typeface="Verdana" panose="020B0604030504040204" pitchFamily="34" charset="0"/>
              </a:rPr>
              <a:t>p.dark</a:t>
            </a: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color: blue !important; ​</a:t>
            </a:r>
          </a:p>
          <a:p>
            <a:pPr marL="0" indent="0">
              <a:spcBef>
                <a:spcPts val="600"/>
              </a:spcBef>
              <a:buFont typeface="Euphemia" pitchFamily="34" charset="0"/>
              <a:buNone/>
            </a:pPr>
            <a:r>
              <a:rPr lang="en-US" dirty="0">
                <a:ea typeface="Verdana" panose="020B0604030504040204" pitchFamily="34" charset="0"/>
              </a:rPr>
              <a:t>    background-color: white;​</a:t>
            </a:r>
          </a:p>
          <a:p>
            <a:pPr marL="0" indent="0">
              <a:spcBef>
                <a:spcPts val="600"/>
              </a:spcBef>
              <a:buFont typeface="Euphemia" pitchFamily="34" charset="0"/>
              <a:buNone/>
            </a:pPr>
            <a:r>
              <a:rPr lang="en-US" dirty="0">
                <a:ea typeface="Verdana" panose="020B0604030504040204" pitchFamily="34" charset="0"/>
              </a:rPr>
              <a:t>}​</a:t>
            </a:r>
          </a:p>
          <a:p>
            <a:pPr marL="0" indent="0">
              <a:spcBef>
                <a:spcPts val="600"/>
              </a:spcBef>
              <a:buFont typeface="Euphemia" pitchFamily="34" charset="0"/>
              <a:buNone/>
            </a:pPr>
            <a:r>
              <a:rPr lang="en-US" dirty="0" err="1">
                <a:ea typeface="Verdana" panose="020B0604030504040204" pitchFamily="34" charset="0"/>
              </a:rPr>
              <a:t>p#spec</a:t>
            </a: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color: green; ​</a:t>
            </a:r>
          </a:p>
          <a:p>
            <a:pPr marL="0" indent="0">
              <a:spcBef>
                <a:spcPts val="600"/>
              </a:spcBef>
              <a:buFont typeface="Euphemia" pitchFamily="34" charset="0"/>
              <a:buNone/>
            </a:pPr>
            <a:r>
              <a:rPr lang="en-US" dirty="0">
                <a:ea typeface="Verdana" panose="020B0604030504040204" pitchFamily="34" charset="0"/>
              </a:rPr>
              <a:t>    background-color: white;​</a:t>
            </a:r>
          </a:p>
          <a:p>
            <a:pPr marL="0" indent="0">
              <a:spcBef>
                <a:spcPts val="600"/>
              </a:spcBef>
              <a:buFont typeface="Euphemia" pitchFamily="34" charset="0"/>
              <a:buNone/>
            </a:pPr>
            <a:r>
              <a:rPr lang="en-US" dirty="0">
                <a:ea typeface="Verdana" panose="020B0604030504040204" pitchFamily="34" charset="0"/>
              </a:rPr>
              <a:t>}</a:t>
            </a:r>
          </a:p>
        </p:txBody>
      </p:sp>
      <p:sp>
        <p:nvSpPr>
          <p:cNvPr id="3" name="Espace réservé du contenu 7">
            <a:extLst>
              <a:ext uri="{FF2B5EF4-FFF2-40B4-BE49-F238E27FC236}">
                <a16:creationId xmlns:a16="http://schemas.microsoft.com/office/drawing/2014/main" id="{7EBBC82A-EDA8-04D9-6888-1B3797A2285F}"/>
              </a:ext>
            </a:extLst>
          </p:cNvPr>
          <p:cNvSpPr>
            <a:spLocks noGrp="1"/>
          </p:cNvSpPr>
          <p:nvPr>
            <p:ph idx="1"/>
          </p:nvPr>
        </p:nvSpPr>
        <p:spPr>
          <a:xfrm>
            <a:off x="1695136" y="5589240"/>
            <a:ext cx="9782801" cy="792088"/>
          </a:xfrm>
          <a:noFill/>
        </p:spPr>
        <p:txBody>
          <a:bodyPr>
            <a:normAutofit fontScale="92500" lnSpcReduction="10000"/>
          </a:bodyPr>
          <a:lstStyle/>
          <a:p>
            <a:pPr marL="0" indent="0">
              <a:buNone/>
            </a:pPr>
            <a:r>
              <a:rPr lang="fr-CA" dirty="0"/>
              <a:t>Le texte du paragraphe &lt;p&gt; ayant la classe </a:t>
            </a:r>
            <a:r>
              <a:rPr lang="fr-CA" dirty="0" err="1"/>
              <a:t>dark</a:t>
            </a:r>
            <a:r>
              <a:rPr lang="fr-CA" dirty="0"/>
              <a:t> (class="</a:t>
            </a:r>
            <a:r>
              <a:rPr lang="fr-CA" dirty="0" err="1"/>
              <a:t>dark</a:t>
            </a:r>
            <a:r>
              <a:rPr lang="fr-CA" dirty="0"/>
              <a:t>") sera bleu, même si celui-ci a un id="</a:t>
            </a:r>
            <a:r>
              <a:rPr lang="fr-CA" dirty="0" err="1"/>
              <a:t>spec</a:t>
            </a:r>
            <a:r>
              <a:rPr lang="fr-CA" dirty="0"/>
              <a:t>".</a:t>
            </a:r>
          </a:p>
        </p:txBody>
      </p:sp>
      <p:sp>
        <p:nvSpPr>
          <p:cNvPr id="6" name="Espace réservé du contenu 7">
            <a:extLst>
              <a:ext uri="{FF2B5EF4-FFF2-40B4-BE49-F238E27FC236}">
                <a16:creationId xmlns:a16="http://schemas.microsoft.com/office/drawing/2014/main" id="{8A69DBFE-55CF-CE2A-D16F-E4331FD0CC4A}"/>
              </a:ext>
            </a:extLst>
          </p:cNvPr>
          <p:cNvSpPr txBox="1">
            <a:spLocks/>
          </p:cNvSpPr>
          <p:nvPr/>
        </p:nvSpPr>
        <p:spPr>
          <a:xfrm>
            <a:off x="1616214" y="1568036"/>
            <a:ext cx="9782801" cy="504056"/>
          </a:xfrm>
          <a:prstGeom prst="rect">
            <a:avLst/>
          </a:prstGeom>
          <a:no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a:t>A priorité sur tout.</a:t>
            </a:r>
          </a:p>
        </p:txBody>
      </p:sp>
    </p:spTree>
    <p:extLst>
      <p:ext uri="{BB962C8B-B14F-4D97-AF65-F5344CB8AC3E}">
        <p14:creationId xmlns:p14="http://schemas.microsoft.com/office/powerpoint/2010/main" val="389500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Cascade</a:t>
            </a:r>
            <a:endParaRPr lang="fr-CA" dirty="0">
              <a:latin typeface="Calibri" panose="020F0502020204030204" pitchFamily="34" charset="0"/>
              <a:cs typeface="Calibri" panose="020F0502020204030204" pitchFamily="34" charset="0"/>
            </a:endParaRPr>
          </a:p>
        </p:txBody>
      </p:sp>
      <p:sp>
        <p:nvSpPr>
          <p:cNvPr id="4" name="Espace réservé du contenu 2">
            <a:extLst>
              <a:ext uri="{FF2B5EF4-FFF2-40B4-BE49-F238E27FC236}">
                <a16:creationId xmlns:a16="http://schemas.microsoft.com/office/drawing/2014/main" id="{15592231-ABB7-B873-13DB-0E219E4EE499}"/>
              </a:ext>
            </a:extLst>
          </p:cNvPr>
          <p:cNvSpPr txBox="1">
            <a:spLocks/>
          </p:cNvSpPr>
          <p:nvPr/>
        </p:nvSpPr>
        <p:spPr>
          <a:xfrm>
            <a:off x="1615667" y="2530098"/>
            <a:ext cx="9901577" cy="1150930"/>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pt-BR" dirty="0">
                <a:ea typeface="Verdana" panose="020B0604030504040204" pitchFamily="34" charset="0"/>
              </a:rPr>
              <a:t>h1 {color: red;}​</a:t>
            </a:r>
          </a:p>
          <a:p>
            <a:pPr marL="0" indent="0">
              <a:spcBef>
                <a:spcPts val="600"/>
              </a:spcBef>
              <a:buFont typeface="Euphemia" pitchFamily="34" charset="0"/>
              <a:buNone/>
            </a:pPr>
            <a:r>
              <a:rPr lang="pt-BR" dirty="0">
                <a:ea typeface="Verdana" panose="020B0604030504040204" pitchFamily="34" charset="0"/>
              </a:rPr>
              <a:t>h1 {color: blue;}</a:t>
            </a:r>
            <a:endParaRPr lang="en-US" dirty="0">
              <a:ea typeface="Verdana" panose="020B0604030504040204" pitchFamily="34" charset="0"/>
            </a:endParaRPr>
          </a:p>
        </p:txBody>
      </p:sp>
      <p:sp>
        <p:nvSpPr>
          <p:cNvPr id="3" name="Espace réservé du contenu 7">
            <a:extLst>
              <a:ext uri="{FF2B5EF4-FFF2-40B4-BE49-F238E27FC236}">
                <a16:creationId xmlns:a16="http://schemas.microsoft.com/office/drawing/2014/main" id="{7EBBC82A-EDA8-04D9-6888-1B3797A2285F}"/>
              </a:ext>
            </a:extLst>
          </p:cNvPr>
          <p:cNvSpPr>
            <a:spLocks noGrp="1"/>
          </p:cNvSpPr>
          <p:nvPr>
            <p:ph idx="1"/>
          </p:nvPr>
        </p:nvSpPr>
        <p:spPr>
          <a:xfrm>
            <a:off x="1616214" y="4139034"/>
            <a:ext cx="9782801" cy="1091364"/>
          </a:xfrm>
          <a:noFill/>
        </p:spPr>
        <p:txBody>
          <a:bodyPr>
            <a:normAutofit/>
          </a:bodyPr>
          <a:lstStyle/>
          <a:p>
            <a:pPr marL="365760" lvl="1" indent="0">
              <a:buNone/>
            </a:pPr>
            <a:r>
              <a:rPr lang="fr-CA" dirty="0"/>
              <a:t>1. Spécificité la plus élevée.​</a:t>
            </a:r>
          </a:p>
          <a:p>
            <a:pPr marL="365760" lvl="1" indent="0">
              <a:buNone/>
            </a:pPr>
            <a:r>
              <a:rPr lang="fr-CA" dirty="0"/>
              <a:t>2. En cas d'égalité, la </a:t>
            </a:r>
            <a:r>
              <a:rPr lang="fr-CA" u="sng" dirty="0"/>
              <a:t>dernière</a:t>
            </a:r>
            <a:r>
              <a:rPr lang="fr-CA" dirty="0"/>
              <a:t> rencontrée.</a:t>
            </a:r>
          </a:p>
        </p:txBody>
      </p:sp>
      <p:sp>
        <p:nvSpPr>
          <p:cNvPr id="6" name="Espace réservé du contenu 7">
            <a:extLst>
              <a:ext uri="{FF2B5EF4-FFF2-40B4-BE49-F238E27FC236}">
                <a16:creationId xmlns:a16="http://schemas.microsoft.com/office/drawing/2014/main" id="{8A69DBFE-55CF-CE2A-D16F-E4331FD0CC4A}"/>
              </a:ext>
            </a:extLst>
          </p:cNvPr>
          <p:cNvSpPr txBox="1">
            <a:spLocks/>
          </p:cNvSpPr>
          <p:nvPr/>
        </p:nvSpPr>
        <p:spPr>
          <a:xfrm>
            <a:off x="1616214" y="1568036"/>
            <a:ext cx="9782801" cy="504056"/>
          </a:xfrm>
          <a:prstGeom prst="rect">
            <a:avLst/>
          </a:prstGeom>
          <a:no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a:t>Règles en cas de conflits.</a:t>
            </a:r>
            <a:endParaRPr lang="fr-CA" dirty="0"/>
          </a:p>
        </p:txBody>
      </p:sp>
    </p:spTree>
    <p:extLst>
      <p:ext uri="{BB962C8B-B14F-4D97-AF65-F5344CB8AC3E}">
        <p14:creationId xmlns:p14="http://schemas.microsoft.com/office/powerpoint/2010/main" val="31904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400" dirty="0">
                <a:latin typeface="Arial Rounded MT Bold" panose="020F0704030504030204" pitchFamily="34" charset="0"/>
              </a:rPr>
              <a:t>Éléments sémantiques et design</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43612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Conception de sites</a:t>
            </a:r>
            <a:endParaRPr lang="fr-CA"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3B8B21E4-6360-1402-4F33-76B6B10EE2EC}"/>
              </a:ext>
            </a:extLst>
          </p:cNvPr>
          <p:cNvSpPr>
            <a:spLocks noGrp="1"/>
          </p:cNvSpPr>
          <p:nvPr>
            <p:ph idx="1"/>
          </p:nvPr>
        </p:nvSpPr>
        <p:spPr>
          <a:xfrm>
            <a:off x="1593433" y="1700808"/>
            <a:ext cx="9782801" cy="4608512"/>
          </a:xfrm>
        </p:spPr>
        <p:txBody>
          <a:bodyPr>
            <a:normAutofit/>
          </a:bodyPr>
          <a:lstStyle/>
          <a:p>
            <a:pPr marL="0" indent="0">
              <a:buNone/>
            </a:pPr>
            <a:r>
              <a:rPr lang="fr-CA" dirty="0"/>
              <a:t>Un site web peut avoir n’importe quelle forme mais certaines dispositions sont plus fréquentes:</a:t>
            </a:r>
          </a:p>
          <a:p>
            <a:r>
              <a:rPr lang="fr-CA" dirty="0"/>
              <a:t>Une en-tête de page (peut-être un logo de compagnie)</a:t>
            </a:r>
          </a:p>
          <a:p>
            <a:r>
              <a:rPr lang="fr-CA" dirty="0"/>
              <a:t>Un menu en haut ou à gauche</a:t>
            </a:r>
          </a:p>
          <a:p>
            <a:r>
              <a:rPr lang="fr-CA" dirty="0"/>
              <a:t>Une barre en bas (pied de  page)</a:t>
            </a:r>
          </a:p>
          <a:p>
            <a:r>
              <a:rPr lang="fr-CA" dirty="0"/>
              <a:t>Une zone centrale divisée en sections</a:t>
            </a:r>
          </a:p>
          <a:p>
            <a:r>
              <a:rPr lang="fr-CA" dirty="0"/>
              <a:t>etc.</a:t>
            </a:r>
          </a:p>
        </p:txBody>
      </p:sp>
    </p:spTree>
    <p:extLst>
      <p:ext uri="{BB962C8B-B14F-4D97-AF65-F5344CB8AC3E}">
        <p14:creationId xmlns:p14="http://schemas.microsoft.com/office/powerpoint/2010/main" val="156945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Éléments sémantiques</a:t>
            </a:r>
            <a:endParaRPr lang="fr-CA"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3B8B21E4-6360-1402-4F33-76B6B10EE2EC}"/>
              </a:ext>
            </a:extLst>
          </p:cNvPr>
          <p:cNvSpPr>
            <a:spLocks noGrp="1"/>
          </p:cNvSpPr>
          <p:nvPr>
            <p:ph idx="1"/>
          </p:nvPr>
        </p:nvSpPr>
        <p:spPr>
          <a:xfrm>
            <a:off x="1593433" y="1700808"/>
            <a:ext cx="9782801" cy="4608512"/>
          </a:xfrm>
        </p:spPr>
        <p:txBody>
          <a:bodyPr>
            <a:normAutofit fontScale="85000" lnSpcReduction="20000"/>
          </a:bodyPr>
          <a:lstStyle/>
          <a:p>
            <a:pPr marL="0" indent="0">
              <a:buNone/>
            </a:pPr>
            <a:r>
              <a:rPr lang="fr-CA" dirty="0"/>
              <a:t>Un élément HTML sémantique décrit son sens autant au fureteur qu’au développeur.​</a:t>
            </a:r>
          </a:p>
          <a:p>
            <a:pPr marL="0" indent="0">
              <a:buNone/>
            </a:pPr>
            <a:r>
              <a:rPr lang="fr-CA" dirty="0"/>
              <a:t>Ainsi qu’à des bots.​</a:t>
            </a:r>
          </a:p>
          <a:p>
            <a:pPr marL="0" indent="0">
              <a:buNone/>
            </a:pPr>
            <a:endParaRPr lang="fr-CA" dirty="0"/>
          </a:p>
          <a:p>
            <a:pPr marL="0" indent="0">
              <a:buNone/>
            </a:pPr>
            <a:r>
              <a:rPr lang="fr-CA" b="1" dirty="0"/>
              <a:t>Non-sémantique​</a:t>
            </a:r>
          </a:p>
          <a:p>
            <a:pPr marL="0" indent="0">
              <a:buNone/>
            </a:pPr>
            <a:r>
              <a:rPr lang="fr-CA" dirty="0"/>
              <a:t>Ne dévoile rien à propos du contenu ou de la fonction de l’élément.​</a:t>
            </a:r>
          </a:p>
          <a:p>
            <a:pPr marL="365760" lvl="1" indent="0">
              <a:buNone/>
            </a:pPr>
            <a:r>
              <a:rPr lang="fr-CA" dirty="0"/>
              <a:t>Exemples: div et </a:t>
            </a:r>
            <a:r>
              <a:rPr lang="fr-CA" dirty="0" err="1"/>
              <a:t>span</a:t>
            </a:r>
            <a:r>
              <a:rPr lang="fr-CA" dirty="0"/>
              <a:t>​</a:t>
            </a:r>
          </a:p>
          <a:p>
            <a:pPr marL="0" indent="0">
              <a:buNone/>
            </a:pPr>
            <a:endParaRPr lang="fr-CA" dirty="0"/>
          </a:p>
          <a:p>
            <a:pPr marL="0" indent="0">
              <a:buNone/>
            </a:pPr>
            <a:r>
              <a:rPr lang="fr-CA" b="1" dirty="0"/>
              <a:t>Sémantique​</a:t>
            </a:r>
          </a:p>
          <a:p>
            <a:pPr marL="0" indent="0">
              <a:buNone/>
            </a:pPr>
            <a:r>
              <a:rPr lang="fr-CA" dirty="0"/>
              <a:t>Spécifie une fonction et un contenu potentiel.​</a:t>
            </a:r>
          </a:p>
          <a:p>
            <a:pPr marL="365760" lvl="1" indent="0">
              <a:buNone/>
            </a:pPr>
            <a:r>
              <a:rPr lang="fr-CA" dirty="0"/>
              <a:t>Exemples: p, </a:t>
            </a:r>
            <a:r>
              <a:rPr lang="fr-CA" dirty="0" err="1"/>
              <a:t>img</a:t>
            </a:r>
            <a:r>
              <a:rPr lang="fr-CA" dirty="0"/>
              <a:t>, table, cite, etc.</a:t>
            </a:r>
          </a:p>
        </p:txBody>
      </p:sp>
    </p:spTree>
    <p:extLst>
      <p:ext uri="{BB962C8B-B14F-4D97-AF65-F5344CB8AC3E}">
        <p14:creationId xmlns:p14="http://schemas.microsoft.com/office/powerpoint/2010/main" val="245277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Éléments sémantiques - exemples</a:t>
            </a:r>
            <a:endParaRPr lang="fr-CA"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3B8B21E4-6360-1402-4F33-76B6B10EE2EC}"/>
              </a:ext>
            </a:extLst>
          </p:cNvPr>
          <p:cNvSpPr>
            <a:spLocks noGrp="1"/>
          </p:cNvSpPr>
          <p:nvPr>
            <p:ph idx="1"/>
          </p:nvPr>
        </p:nvSpPr>
        <p:spPr>
          <a:xfrm>
            <a:off x="1593433" y="1700808"/>
            <a:ext cx="9782801" cy="4608512"/>
          </a:xfrm>
        </p:spPr>
        <p:txBody>
          <a:bodyPr>
            <a:normAutofit fontScale="62500" lnSpcReduction="20000"/>
          </a:bodyPr>
          <a:lstStyle/>
          <a:p>
            <a:pPr marL="0" indent="0">
              <a:buNone/>
            </a:pPr>
            <a:r>
              <a:rPr lang="fr-CA" dirty="0"/>
              <a:t>HTML offre des balises sémantiques qui ont le même rôle que </a:t>
            </a:r>
            <a:r>
              <a:rPr lang="fr-CA" dirty="0">
                <a:solidFill>
                  <a:schemeClr val="accent4">
                    <a:lumMod val="75000"/>
                  </a:schemeClr>
                </a:solidFill>
              </a:rPr>
              <a:t>div</a:t>
            </a:r>
            <a:r>
              <a:rPr lang="fr-CA" dirty="0"/>
              <a:t>, mais avec un nom qui décrit mieux son contenu.​</a:t>
            </a:r>
          </a:p>
          <a:p>
            <a:pPr marL="0" indent="0">
              <a:buNone/>
            </a:pPr>
            <a:r>
              <a:rPr lang="fr-CA" dirty="0"/>
              <a:t>On considère l’utilisation de ces balises sémantiques comme </a:t>
            </a:r>
            <a:r>
              <a:rPr lang="fr-CA" dirty="0">
                <a:solidFill>
                  <a:srgbClr val="00B050"/>
                </a:solidFill>
              </a:rPr>
              <a:t>meilleures pratiques</a:t>
            </a:r>
            <a:r>
              <a:rPr lang="fr-CA" dirty="0"/>
              <a:t> parce qu’elles améliorent la lisibilité du code.​</a:t>
            </a:r>
          </a:p>
          <a:p>
            <a:pPr marL="0" indent="0">
              <a:buNone/>
            </a:pPr>
            <a:r>
              <a:rPr lang="fr-CA" dirty="0"/>
              <a:t>Quelques exemples:​</a:t>
            </a:r>
          </a:p>
          <a:p>
            <a:r>
              <a:rPr lang="fr-CA" dirty="0"/>
              <a:t>header​		L’entête​</a:t>
            </a:r>
          </a:p>
          <a:p>
            <a:r>
              <a:rPr lang="fr-CA" dirty="0" err="1"/>
              <a:t>nav</a:t>
            </a:r>
            <a:r>
              <a:rPr lang="fr-CA" dirty="0"/>
              <a:t>​		Zone de navigation (menu)​</a:t>
            </a:r>
          </a:p>
          <a:p>
            <a:r>
              <a:rPr lang="fr-CA" dirty="0"/>
              <a:t>main		Zone principale pour le contenu​</a:t>
            </a:r>
          </a:p>
          <a:p>
            <a:r>
              <a:rPr lang="fr-CA" dirty="0"/>
              <a:t>section​	Regroupement d’éléments communs, comme un chapitre ou un service.​</a:t>
            </a:r>
          </a:p>
          <a:p>
            <a:r>
              <a:rPr lang="fr-CA" dirty="0" err="1"/>
              <a:t>aside</a:t>
            </a:r>
            <a:r>
              <a:rPr lang="fr-CA" dirty="0"/>
              <a:t>		Une section qui couvre un des côtés de la page</a:t>
            </a:r>
          </a:p>
          <a:p>
            <a:r>
              <a:rPr lang="fr-CA" dirty="0" err="1"/>
              <a:t>footer</a:t>
            </a:r>
            <a:r>
              <a:rPr lang="fr-CA" dirty="0"/>
              <a:t>​		Le pied de page​</a:t>
            </a:r>
          </a:p>
          <a:p>
            <a:pPr marL="0" indent="0">
              <a:buNone/>
            </a:pPr>
            <a:endParaRPr lang="fr-CA" dirty="0"/>
          </a:p>
          <a:p>
            <a:pPr marL="0" indent="0">
              <a:buNone/>
            </a:pPr>
            <a:r>
              <a:rPr lang="fr-CA" dirty="0"/>
              <a:t>Voir sur w3schools: </a:t>
            </a:r>
            <a:r>
              <a:rPr lang="fr-CA" dirty="0">
                <a:hlinkClick r:id="rId3"/>
              </a:rPr>
              <a:t>https://www.w3schools.com/html/html5_semantic_elements.asp</a:t>
            </a:r>
            <a:endParaRPr lang="fr-CA" dirty="0"/>
          </a:p>
        </p:txBody>
      </p:sp>
    </p:spTree>
    <p:extLst>
      <p:ext uri="{BB962C8B-B14F-4D97-AF65-F5344CB8AC3E}">
        <p14:creationId xmlns:p14="http://schemas.microsoft.com/office/powerpoint/2010/main" val="100261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00058" y="287782"/>
            <a:ext cx="9782801" cy="1239837"/>
          </a:xfrm>
        </p:spPr>
        <p:txBody>
          <a:bodyPr/>
          <a:lstStyle/>
          <a:p>
            <a:r>
              <a:rPr lang="fr-CA" dirty="0"/>
              <a:t>Éléments sémantiques - disposition</a:t>
            </a:r>
            <a:endParaRPr lang="fr-CA"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3B8B21E4-6360-1402-4F33-76B6B10EE2EC}"/>
              </a:ext>
            </a:extLst>
          </p:cNvPr>
          <p:cNvSpPr>
            <a:spLocks noGrp="1"/>
          </p:cNvSpPr>
          <p:nvPr>
            <p:ph idx="1"/>
          </p:nvPr>
        </p:nvSpPr>
        <p:spPr>
          <a:xfrm>
            <a:off x="1978526" y="1742845"/>
            <a:ext cx="4475926" cy="4608512"/>
          </a:xfrm>
          <a:noFill/>
        </p:spPr>
        <p:txBody>
          <a:bodyPr>
            <a:normAutofit/>
          </a:bodyPr>
          <a:lstStyle/>
          <a:p>
            <a:pPr marL="0" indent="0">
              <a:buNone/>
            </a:pPr>
            <a:r>
              <a:rPr lang="fr-CA" dirty="0"/>
              <a:t>Voici une manière générique de les disposer.​</a:t>
            </a:r>
          </a:p>
          <a:p>
            <a:pPr marL="0" indent="0">
              <a:buNone/>
            </a:pPr>
            <a:endParaRPr lang="fr-CA" dirty="0"/>
          </a:p>
          <a:p>
            <a:pPr marL="0" indent="0">
              <a:buNone/>
            </a:pPr>
            <a:r>
              <a:rPr lang="fr-CA" dirty="0"/>
              <a:t>Le nombre d’éléments &lt;section&gt; varie selon le contenu</a:t>
            </a:r>
          </a:p>
        </p:txBody>
      </p:sp>
      <p:sp>
        <p:nvSpPr>
          <p:cNvPr id="6" name="Rectangle 5">
            <a:extLst>
              <a:ext uri="{FF2B5EF4-FFF2-40B4-BE49-F238E27FC236}">
                <a16:creationId xmlns:a16="http://schemas.microsoft.com/office/drawing/2014/main" id="{5C710EB3-CF02-CAF9-D17E-18DACC2727F8}"/>
              </a:ext>
            </a:extLst>
          </p:cNvPr>
          <p:cNvSpPr/>
          <p:nvPr/>
        </p:nvSpPr>
        <p:spPr>
          <a:xfrm>
            <a:off x="7645345" y="1826992"/>
            <a:ext cx="3637514" cy="4717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solidFill>
                <a:schemeClr val="tx1"/>
              </a:solidFill>
            </a:endParaRPr>
          </a:p>
        </p:txBody>
      </p:sp>
      <p:sp>
        <p:nvSpPr>
          <p:cNvPr id="7" name="Rectangle 6">
            <a:extLst>
              <a:ext uri="{FF2B5EF4-FFF2-40B4-BE49-F238E27FC236}">
                <a16:creationId xmlns:a16="http://schemas.microsoft.com/office/drawing/2014/main" id="{D65BF683-5567-1235-BD11-1DCAB337FBB7}"/>
              </a:ext>
            </a:extLst>
          </p:cNvPr>
          <p:cNvSpPr/>
          <p:nvPr/>
        </p:nvSpPr>
        <p:spPr>
          <a:xfrm>
            <a:off x="7775788" y="1973312"/>
            <a:ext cx="3444962" cy="310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dirty="0">
                <a:solidFill>
                  <a:schemeClr val="tx1"/>
                </a:solidFill>
              </a:rPr>
              <a:t>&lt;header&gt;</a:t>
            </a:r>
          </a:p>
        </p:txBody>
      </p:sp>
      <p:sp>
        <p:nvSpPr>
          <p:cNvPr id="9" name="Rectangle 8">
            <a:extLst>
              <a:ext uri="{FF2B5EF4-FFF2-40B4-BE49-F238E27FC236}">
                <a16:creationId xmlns:a16="http://schemas.microsoft.com/office/drawing/2014/main" id="{34FB0AAD-68C8-79BB-5D0F-B5CAFD17A1BF}"/>
              </a:ext>
            </a:extLst>
          </p:cNvPr>
          <p:cNvSpPr/>
          <p:nvPr/>
        </p:nvSpPr>
        <p:spPr>
          <a:xfrm>
            <a:off x="7773208" y="2435675"/>
            <a:ext cx="3444962" cy="310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dirty="0">
                <a:solidFill>
                  <a:schemeClr val="tx1"/>
                </a:solidFill>
              </a:rPr>
              <a:t>&lt;</a:t>
            </a:r>
            <a:r>
              <a:rPr lang="fr-CA" dirty="0" err="1">
                <a:solidFill>
                  <a:schemeClr val="tx1"/>
                </a:solidFill>
              </a:rPr>
              <a:t>nav</a:t>
            </a:r>
            <a:r>
              <a:rPr lang="fr-CA" dirty="0">
                <a:solidFill>
                  <a:schemeClr val="tx1"/>
                </a:solidFill>
              </a:rPr>
              <a:t>&gt;</a:t>
            </a:r>
          </a:p>
        </p:txBody>
      </p:sp>
      <p:sp>
        <p:nvSpPr>
          <p:cNvPr id="10" name="Rectangle 9">
            <a:extLst>
              <a:ext uri="{FF2B5EF4-FFF2-40B4-BE49-F238E27FC236}">
                <a16:creationId xmlns:a16="http://schemas.microsoft.com/office/drawing/2014/main" id="{36D49E37-F7B9-886B-B1BE-F5B2E202141E}"/>
              </a:ext>
            </a:extLst>
          </p:cNvPr>
          <p:cNvSpPr/>
          <p:nvPr/>
        </p:nvSpPr>
        <p:spPr>
          <a:xfrm>
            <a:off x="7770628" y="2913541"/>
            <a:ext cx="3444962" cy="29824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solidFill>
                <a:schemeClr val="tx1"/>
              </a:solidFill>
            </a:endParaRPr>
          </a:p>
        </p:txBody>
      </p:sp>
      <p:sp>
        <p:nvSpPr>
          <p:cNvPr id="11" name="Rectangle 10">
            <a:extLst>
              <a:ext uri="{FF2B5EF4-FFF2-40B4-BE49-F238E27FC236}">
                <a16:creationId xmlns:a16="http://schemas.microsoft.com/office/drawing/2014/main" id="{00DCF76F-2241-DF90-F1CA-1AACE0BBEC16}"/>
              </a:ext>
            </a:extLst>
          </p:cNvPr>
          <p:cNvSpPr/>
          <p:nvPr/>
        </p:nvSpPr>
        <p:spPr>
          <a:xfrm>
            <a:off x="7770628" y="6040865"/>
            <a:ext cx="3444962" cy="310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dirty="0">
                <a:solidFill>
                  <a:schemeClr val="tx1"/>
                </a:solidFill>
              </a:rPr>
              <a:t>&lt;</a:t>
            </a:r>
            <a:r>
              <a:rPr lang="fr-CA" dirty="0" err="1">
                <a:solidFill>
                  <a:schemeClr val="tx1"/>
                </a:solidFill>
              </a:rPr>
              <a:t>footer</a:t>
            </a:r>
            <a:r>
              <a:rPr lang="fr-CA" dirty="0">
                <a:solidFill>
                  <a:schemeClr val="tx1"/>
                </a:solidFill>
              </a:rPr>
              <a:t>&gt;</a:t>
            </a:r>
          </a:p>
        </p:txBody>
      </p:sp>
      <p:sp>
        <p:nvSpPr>
          <p:cNvPr id="12" name="ZoneTexte 9">
            <a:extLst>
              <a:ext uri="{FF2B5EF4-FFF2-40B4-BE49-F238E27FC236}">
                <a16:creationId xmlns:a16="http://schemas.microsoft.com/office/drawing/2014/main" id="{1ABA7BF9-F349-7DB2-C409-047FEF3CE9A5}"/>
              </a:ext>
            </a:extLst>
          </p:cNvPr>
          <p:cNvSpPr txBox="1"/>
          <p:nvPr/>
        </p:nvSpPr>
        <p:spPr>
          <a:xfrm>
            <a:off x="9050610" y="3010321"/>
            <a:ext cx="1159689" cy="369332"/>
          </a:xfrm>
          <a:prstGeom prst="rect">
            <a:avLst/>
          </a:prstGeom>
          <a:solidFill>
            <a:schemeClr val="bg1"/>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dirty="0"/>
              <a:t>&lt;main&gt;</a:t>
            </a:r>
          </a:p>
        </p:txBody>
      </p:sp>
      <p:sp>
        <p:nvSpPr>
          <p:cNvPr id="13" name="Rectangle 12">
            <a:extLst>
              <a:ext uri="{FF2B5EF4-FFF2-40B4-BE49-F238E27FC236}">
                <a16:creationId xmlns:a16="http://schemas.microsoft.com/office/drawing/2014/main" id="{2325419C-F5CC-FC5F-E27B-BFB1C883EA02}"/>
              </a:ext>
            </a:extLst>
          </p:cNvPr>
          <p:cNvSpPr/>
          <p:nvPr/>
        </p:nvSpPr>
        <p:spPr>
          <a:xfrm>
            <a:off x="7894612" y="3452076"/>
            <a:ext cx="3270520" cy="12198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dirty="0">
                <a:solidFill>
                  <a:schemeClr val="tx1"/>
                </a:solidFill>
              </a:rPr>
              <a:t>&lt;section&gt;</a:t>
            </a:r>
          </a:p>
        </p:txBody>
      </p:sp>
      <p:sp>
        <p:nvSpPr>
          <p:cNvPr id="14" name="Rectangle 13">
            <a:extLst>
              <a:ext uri="{FF2B5EF4-FFF2-40B4-BE49-F238E27FC236}">
                <a16:creationId xmlns:a16="http://schemas.microsoft.com/office/drawing/2014/main" id="{2FCED536-7CAB-B1EF-9615-E99A4A52C29E}"/>
              </a:ext>
            </a:extLst>
          </p:cNvPr>
          <p:cNvSpPr/>
          <p:nvPr/>
        </p:nvSpPr>
        <p:spPr>
          <a:xfrm>
            <a:off x="7886520" y="4816730"/>
            <a:ext cx="3270520" cy="9697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dirty="0">
                <a:solidFill>
                  <a:schemeClr val="tx1"/>
                </a:solidFill>
              </a:rPr>
              <a:t>&lt;section&gt;</a:t>
            </a:r>
          </a:p>
        </p:txBody>
      </p:sp>
    </p:spTree>
    <p:extLst>
      <p:ext uri="{BB962C8B-B14F-4D97-AF65-F5344CB8AC3E}">
        <p14:creationId xmlns:p14="http://schemas.microsoft.com/office/powerpoint/2010/main" val="354408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Laboratoire L02F – Sémantique et </a:t>
            </a:r>
            <a:r>
              <a:rPr lang="fr-CA" dirty="0"/>
              <a:t>spécificité</a:t>
            </a:r>
            <a:endParaRPr lang="fr-CA" i="1"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3B8B21E4-6360-1402-4F33-76B6B10EE2EC}"/>
              </a:ext>
            </a:extLst>
          </p:cNvPr>
          <p:cNvSpPr>
            <a:spLocks noGrp="1"/>
          </p:cNvSpPr>
          <p:nvPr>
            <p:ph idx="1"/>
          </p:nvPr>
        </p:nvSpPr>
        <p:spPr>
          <a:xfrm>
            <a:off x="1593433" y="1700808"/>
            <a:ext cx="9782801" cy="4608512"/>
          </a:xfrm>
        </p:spPr>
        <p:txBody>
          <a:bodyPr>
            <a:normAutofit/>
          </a:bodyPr>
          <a:lstStyle/>
          <a:p>
            <a:pPr marL="0" indent="0">
              <a:buNone/>
            </a:pPr>
            <a:r>
              <a:rPr lang="fr-CA" dirty="0"/>
              <a:t>Réalisez le laboratoire 2F.  C’est une page simple qui sert à pratiquer les éléments sémantiques et la spécificité des sélecteurs.</a:t>
            </a:r>
          </a:p>
          <a:p>
            <a:pPr marL="0" indent="0">
              <a:buNone/>
            </a:pPr>
            <a:endParaRPr lang="fr-CA" dirty="0"/>
          </a:p>
        </p:txBody>
      </p:sp>
    </p:spTree>
    <p:extLst>
      <p:ext uri="{BB962C8B-B14F-4D97-AF65-F5344CB8AC3E}">
        <p14:creationId xmlns:p14="http://schemas.microsoft.com/office/powerpoint/2010/main" val="330184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400" dirty="0">
                <a:latin typeface="Arial Rounded MT Bold" panose="020F0704030504030204" pitchFamily="34" charset="0"/>
              </a:rPr>
              <a:t>Travail Pratique 2 (TP2)</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68702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3" y="1600201"/>
            <a:ext cx="9680376" cy="2654064"/>
          </a:xfrm>
        </p:spPr>
        <p:txBody>
          <a:bodyPr rtlCol="0">
            <a:normAutofit/>
          </a:bodyPr>
          <a:lstStyle/>
          <a:p>
            <a:pPr rtl="0"/>
            <a:r>
              <a:rPr lang="fr-FR" sz="4800" dirty="0">
                <a:latin typeface="Arial Rounded MT Bold" panose="020F0704030504030204" pitchFamily="34" charset="0"/>
              </a:rPr>
              <a:t>Intro à la mise en page</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40789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La mise en page de base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fontScale="77500" lnSpcReduction="20000"/>
          </a:bodyPr>
          <a:lstStyle/>
          <a:p>
            <a:pPr marL="0" indent="0">
              <a:buNone/>
            </a:pPr>
            <a:r>
              <a:rPr lang="fr-CA" dirty="0">
                <a:ea typeface="Verdana" panose="020B0604030504040204" pitchFamily="34" charset="0"/>
              </a:rPr>
              <a:t>Une partie majeure de la mise en page web consiste à dimensionner et positionner les éléments pour créer un résultat fonctionnel, convivial et attrayant.</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Pour ce faire, il faut souvent dicter aux éléments un comportement autre que leur comportement par défaut.</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Comprendre ces comportements par défaut aide à développer mieux et plus rapidement.</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Les pages web sont faite pour être lues en défilant verticalement, en commençant par le haut.</a:t>
            </a:r>
          </a:p>
          <a:p>
            <a:pPr marL="0" indent="0">
              <a:buNone/>
            </a:pPr>
            <a:r>
              <a:rPr lang="fr-CA" dirty="0">
                <a:ea typeface="Verdana" panose="020B0604030504040204" pitchFamily="34" charset="0"/>
              </a:rPr>
              <a:t>Idéalement, la largeur de la page est incluse dans la largeur du navigateur, il n’y a pas de barre de défilement verticale.</a:t>
            </a:r>
          </a:p>
        </p:txBody>
      </p:sp>
    </p:spTree>
    <p:extLst>
      <p:ext uri="{BB962C8B-B14F-4D97-AF65-F5344CB8AC3E}">
        <p14:creationId xmlns:p14="http://schemas.microsoft.com/office/powerpoint/2010/main" val="119272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3" y="1600201"/>
            <a:ext cx="9680376" cy="2654064"/>
          </a:xfrm>
        </p:spPr>
        <p:txBody>
          <a:bodyPr rtlCol="0">
            <a:normAutofit/>
          </a:bodyPr>
          <a:lstStyle/>
          <a:p>
            <a:pPr rtl="0"/>
            <a:r>
              <a:rPr lang="fr-FR" sz="4800" dirty="0">
                <a:latin typeface="Arial Rounded MT Bold" panose="020F0704030504030204" pitchFamily="34" charset="0"/>
              </a:rPr>
              <a:t>Éléments « </a:t>
            </a:r>
            <a:r>
              <a:rPr lang="fr-FR" sz="4800" i="1" dirty="0">
                <a:latin typeface="Arial Rounded MT Bold" panose="020F0704030504030204" pitchFamily="34" charset="0"/>
              </a:rPr>
              <a:t>block</a:t>
            </a:r>
            <a:r>
              <a:rPr lang="fr-FR" sz="4800" dirty="0">
                <a:latin typeface="Arial Rounded MT Bold" panose="020F0704030504030204" pitchFamily="34" charset="0"/>
              </a:rPr>
              <a:t> » et « </a:t>
            </a:r>
            <a:r>
              <a:rPr lang="fr-FR" sz="4800" i="1" dirty="0" err="1">
                <a:latin typeface="Arial Rounded MT Bold" panose="020F0704030504030204" pitchFamily="34" charset="0"/>
              </a:rPr>
              <a:t>inline</a:t>
            </a:r>
            <a:r>
              <a:rPr lang="fr-FR" sz="4800" dirty="0">
                <a:latin typeface="Arial Rounded MT Bold" panose="020F0704030504030204" pitchFamily="34" charset="0"/>
              </a:rPr>
              <a:t> »</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9433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Élément de type « </a:t>
            </a:r>
            <a:r>
              <a:rPr lang="fr-CA" i="1" dirty="0"/>
              <a:t>b</a:t>
            </a:r>
            <a:r>
              <a:rPr lang="fr-CA" i="1" dirty="0">
                <a:latin typeface="Calibri" panose="020F0502020204030204" pitchFamily="34" charset="0"/>
                <a:cs typeface="Calibri" panose="020F0502020204030204" pitchFamily="34" charset="0"/>
              </a:rPr>
              <a:t>lock</a:t>
            </a:r>
            <a:r>
              <a:rPr lang="fr-CA" dirty="0">
                <a:latin typeface="Calibri" panose="020F0502020204030204" pitchFamily="34" charset="0"/>
                <a:cs typeface="Calibri" panose="020F0502020204030204" pitchFamily="34" charset="0"/>
              </a:rPr>
              <a:t> »</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fontScale="62500" lnSpcReduction="20000"/>
          </a:bodyPr>
          <a:lstStyle/>
          <a:p>
            <a:pPr marL="0" indent="0">
              <a:buNone/>
            </a:pPr>
            <a:r>
              <a:rPr lang="fr-CA" dirty="0">
                <a:ea typeface="Verdana" panose="020B0604030504040204" pitchFamily="34" charset="0"/>
              </a:rPr>
              <a:t>Un élément de type block tend à être seul sur sa ligne.</a:t>
            </a:r>
          </a:p>
          <a:p>
            <a:pPr marL="0" indent="0">
              <a:buNone/>
            </a:pPr>
            <a:r>
              <a:rPr lang="fr-CA" dirty="0">
                <a:ea typeface="Verdana" panose="020B0604030504040204" pitchFamily="34" charset="0"/>
              </a:rPr>
              <a:t>Il sera positionné sur la ligne suivante de l’élément précédent.</a:t>
            </a:r>
          </a:p>
          <a:p>
            <a:pPr marL="0" indent="0">
              <a:buNone/>
            </a:pPr>
            <a:r>
              <a:rPr lang="fr-CA" dirty="0">
                <a:ea typeface="Verdana" panose="020B0604030504040204" pitchFamily="34" charset="0"/>
              </a:rPr>
              <a:t>L’élément suivant sera positionné sur la ligne suivante. ​</a:t>
            </a:r>
          </a:p>
          <a:p>
            <a:pPr lvl="1"/>
            <a:r>
              <a:rPr lang="fr-CA" dirty="0">
                <a:ea typeface="Verdana" panose="020B0604030504040204" pitchFamily="34" charset="0"/>
              </a:rPr>
              <a:t>Les paragraphes : &lt;p&gt; &lt;/p&gt;​</a:t>
            </a:r>
          </a:p>
          <a:p>
            <a:pPr lvl="1"/>
            <a:r>
              <a:rPr lang="fr-CA" dirty="0">
                <a:ea typeface="Verdana" panose="020B0604030504040204" pitchFamily="34" charset="0"/>
              </a:rPr>
              <a:t>Les divisions : &lt;div&gt; &lt;/div&gt;​</a:t>
            </a:r>
          </a:p>
          <a:p>
            <a:pPr lvl="1"/>
            <a:r>
              <a:rPr lang="fr-CA" dirty="0">
                <a:ea typeface="Verdana" panose="020B0604030504040204" pitchFamily="34" charset="0"/>
              </a:rPr>
              <a:t>Les tableaux : &lt;table&gt;&lt;/table&gt;​</a:t>
            </a:r>
          </a:p>
          <a:p>
            <a:pPr lvl="1"/>
            <a:r>
              <a:rPr lang="fr-CA" dirty="0">
                <a:ea typeface="Verdana" panose="020B0604030504040204" pitchFamily="34" charset="0"/>
              </a:rPr>
              <a:t>Les titres : &lt;h1&gt; &lt;/h1&gt; (de 1 à 6)​</a:t>
            </a:r>
          </a:p>
          <a:p>
            <a:pPr lvl="1"/>
            <a:r>
              <a:rPr lang="fr-CA" dirty="0">
                <a:ea typeface="Verdana" panose="020B0604030504040204" pitchFamily="34" charset="0"/>
              </a:rPr>
              <a:t>Les blocs de texte formatés : &lt;</a:t>
            </a:r>
            <a:r>
              <a:rPr lang="fr-CA" dirty="0" err="1">
                <a:ea typeface="Verdana" panose="020B0604030504040204" pitchFamily="34" charset="0"/>
              </a:rPr>
              <a:t>pre</a:t>
            </a:r>
            <a:r>
              <a:rPr lang="fr-CA" dirty="0">
                <a:ea typeface="Verdana" panose="020B0604030504040204" pitchFamily="34" charset="0"/>
              </a:rPr>
              <a:t>&gt; &lt;/</a:t>
            </a:r>
            <a:r>
              <a:rPr lang="fr-CA" dirty="0" err="1">
                <a:ea typeface="Verdana" panose="020B0604030504040204" pitchFamily="34" charset="0"/>
              </a:rPr>
              <a:t>pre</a:t>
            </a:r>
            <a:r>
              <a:rPr lang="fr-CA" dirty="0">
                <a:ea typeface="Verdana" panose="020B0604030504040204" pitchFamily="34" charset="0"/>
              </a:rPr>
              <a:t>&gt;​</a:t>
            </a:r>
          </a:p>
          <a:p>
            <a:pPr lvl="1"/>
            <a:r>
              <a:rPr lang="fr-CA" dirty="0">
                <a:ea typeface="Verdana" panose="020B0604030504040204" pitchFamily="34" charset="0"/>
              </a:rPr>
              <a:t>L’affichage d’une ligne horizontale : &lt;</a:t>
            </a:r>
            <a:r>
              <a:rPr lang="fr-CA" dirty="0" err="1">
                <a:ea typeface="Verdana" panose="020B0604030504040204" pitchFamily="34" charset="0"/>
              </a:rPr>
              <a:t>hr</a:t>
            </a:r>
            <a:r>
              <a:rPr lang="fr-CA" dirty="0">
                <a:ea typeface="Verdana" panose="020B0604030504040204" pitchFamily="34" charset="0"/>
              </a:rPr>
              <a:t> /&gt;​</a:t>
            </a:r>
          </a:p>
          <a:p>
            <a:pPr lvl="1"/>
            <a:r>
              <a:rPr lang="fr-CA" dirty="0">
                <a:ea typeface="Verdana" panose="020B0604030504040204" pitchFamily="34" charset="0"/>
              </a:rPr>
              <a:t>etc.</a:t>
            </a:r>
          </a:p>
          <a:p>
            <a:pPr marL="0" indent="0">
              <a:buNone/>
            </a:pPr>
            <a:endParaRPr lang="fr-CA" dirty="0">
              <a:ea typeface="Verdana" panose="020B0604030504040204" pitchFamily="34" charset="0"/>
            </a:endParaRPr>
          </a:p>
          <a:p>
            <a:r>
              <a:rPr lang="fr-CA" dirty="0">
                <a:ea typeface="Verdana" panose="020B0604030504040204" pitchFamily="34" charset="0"/>
              </a:rPr>
              <a:t>Plusieurs des éléments bloc occupent toute la largeur de l’affichage, mais il y a des exceptions.</a:t>
            </a:r>
          </a:p>
          <a:p>
            <a:r>
              <a:rPr lang="fr-CA" dirty="0">
                <a:ea typeface="Verdana" panose="020B0604030504040204" pitchFamily="34" charset="0"/>
              </a:rPr>
              <a:t>Peuvent contenir d’autres éléments de type </a:t>
            </a:r>
            <a:r>
              <a:rPr lang="fr-CA" i="1" dirty="0">
                <a:ea typeface="Verdana" panose="020B0604030504040204" pitchFamily="34" charset="0"/>
              </a:rPr>
              <a:t>block</a:t>
            </a:r>
            <a:r>
              <a:rPr lang="fr-CA" dirty="0">
                <a:ea typeface="Verdana" panose="020B0604030504040204" pitchFamily="34" charset="0"/>
              </a:rPr>
              <a:t>. Ex: un </a:t>
            </a:r>
            <a:r>
              <a:rPr lang="fr-CA" dirty="0">
                <a:solidFill>
                  <a:schemeClr val="accent4">
                    <a:lumMod val="75000"/>
                  </a:schemeClr>
                </a:solidFill>
                <a:ea typeface="Verdana" panose="020B0604030504040204" pitchFamily="34" charset="0"/>
              </a:rPr>
              <a:t>div</a:t>
            </a:r>
            <a:r>
              <a:rPr lang="fr-CA" dirty="0">
                <a:ea typeface="Verdana" panose="020B0604030504040204" pitchFamily="34" charset="0"/>
              </a:rPr>
              <a:t> dans un </a:t>
            </a:r>
            <a:r>
              <a:rPr lang="fr-CA" dirty="0">
                <a:solidFill>
                  <a:schemeClr val="accent4">
                    <a:lumMod val="75000"/>
                  </a:schemeClr>
                </a:solidFill>
                <a:ea typeface="Verdana" panose="020B0604030504040204" pitchFamily="34" charset="0"/>
              </a:rPr>
              <a:t>div</a:t>
            </a:r>
            <a:r>
              <a:rPr lang="fr-CA" dirty="0">
                <a:ea typeface="Verdana" panose="020B0604030504040204" pitchFamily="34" charset="0"/>
              </a:rPr>
              <a:t>.</a:t>
            </a:r>
          </a:p>
          <a:p>
            <a:r>
              <a:rPr lang="fr-CA" dirty="0">
                <a:ea typeface="Verdana" panose="020B0604030504040204" pitchFamily="34" charset="0"/>
              </a:rPr>
              <a:t>Peuvent contenir d’autres éléments de type </a:t>
            </a:r>
            <a:r>
              <a:rPr lang="fr-CA" i="1" dirty="0" err="1">
                <a:ea typeface="Verdana" panose="020B0604030504040204" pitchFamily="34" charset="0"/>
              </a:rPr>
              <a:t>inline</a:t>
            </a:r>
            <a:r>
              <a:rPr lang="fr-CA" dirty="0">
                <a:ea typeface="Verdana" panose="020B0604030504040204" pitchFamily="34" charset="0"/>
              </a:rPr>
              <a:t>.  Ex: un </a:t>
            </a:r>
            <a:r>
              <a:rPr lang="fr-CA" dirty="0" err="1">
                <a:solidFill>
                  <a:schemeClr val="accent4">
                    <a:lumMod val="75000"/>
                  </a:schemeClr>
                </a:solidFill>
                <a:ea typeface="Verdana" panose="020B0604030504040204" pitchFamily="34" charset="0"/>
              </a:rPr>
              <a:t>span</a:t>
            </a:r>
            <a:r>
              <a:rPr lang="fr-CA" dirty="0">
                <a:ea typeface="Verdana" panose="020B0604030504040204" pitchFamily="34" charset="0"/>
              </a:rPr>
              <a:t> dans un </a:t>
            </a:r>
            <a:r>
              <a:rPr lang="fr-CA" dirty="0">
                <a:solidFill>
                  <a:schemeClr val="accent4">
                    <a:lumMod val="75000"/>
                  </a:schemeClr>
                </a:solidFill>
                <a:ea typeface="Verdana" panose="020B0604030504040204" pitchFamily="34" charset="0"/>
              </a:rPr>
              <a:t>p</a:t>
            </a:r>
            <a:r>
              <a:rPr lang="fr-CA" dirty="0">
                <a:ea typeface="Verdana" panose="020B0604030504040204" pitchFamily="34" charset="0"/>
              </a:rPr>
              <a:t>.</a:t>
            </a:r>
          </a:p>
        </p:txBody>
      </p:sp>
    </p:spTree>
    <p:extLst>
      <p:ext uri="{BB962C8B-B14F-4D97-AF65-F5344CB8AC3E}">
        <p14:creationId xmlns:p14="http://schemas.microsoft.com/office/powerpoint/2010/main" val="198125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Élément de type « </a:t>
            </a:r>
            <a:r>
              <a:rPr lang="fr-CA" i="1" dirty="0" err="1"/>
              <a:t>inline</a:t>
            </a:r>
            <a:r>
              <a:rPr lang="fr-CA" dirty="0">
                <a:latin typeface="Calibri" panose="020F0502020204030204" pitchFamily="34" charset="0"/>
                <a:cs typeface="Calibri" panose="020F0502020204030204" pitchFamily="34" charset="0"/>
              </a:rPr>
              <a:t> »</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fontScale="92500" lnSpcReduction="20000"/>
          </a:bodyPr>
          <a:lstStyle/>
          <a:p>
            <a:pPr marL="0" indent="0">
              <a:buNone/>
            </a:pPr>
            <a:r>
              <a:rPr lang="fr-CA" dirty="0">
                <a:ea typeface="Verdana" panose="020B0604030504040204" pitchFamily="34" charset="0"/>
              </a:rPr>
              <a:t>N'occupe que l'espace horizontal qui est nécessaire pour son affichage.​</a:t>
            </a:r>
          </a:p>
          <a:p>
            <a:pPr lvl="1"/>
            <a:r>
              <a:rPr lang="fr-CA" dirty="0">
                <a:ea typeface="Verdana" panose="020B0604030504040204" pitchFamily="34" charset="0"/>
              </a:rPr>
              <a:t>Les hyperliens : &lt;a href=""&gt;...&lt;/a&gt;​</a:t>
            </a:r>
          </a:p>
          <a:p>
            <a:pPr lvl="1"/>
            <a:r>
              <a:rPr lang="fr-CA" dirty="0">
                <a:ea typeface="Verdana" panose="020B0604030504040204" pitchFamily="34" charset="0"/>
              </a:rPr>
              <a:t>Les sections de texte : &lt;</a:t>
            </a:r>
            <a:r>
              <a:rPr lang="fr-CA" dirty="0" err="1">
                <a:ea typeface="Verdana" panose="020B0604030504040204" pitchFamily="34" charset="0"/>
              </a:rPr>
              <a:t>span</a:t>
            </a:r>
            <a:r>
              <a:rPr lang="fr-CA" dirty="0">
                <a:ea typeface="Verdana" panose="020B0604030504040204" pitchFamily="34" charset="0"/>
              </a:rPr>
              <a:t>&gt;&lt;/</a:t>
            </a:r>
            <a:r>
              <a:rPr lang="fr-CA" dirty="0" err="1">
                <a:ea typeface="Verdana" panose="020B0604030504040204" pitchFamily="34" charset="0"/>
              </a:rPr>
              <a:t>span</a:t>
            </a:r>
            <a:r>
              <a:rPr lang="fr-CA" dirty="0">
                <a:ea typeface="Verdana" panose="020B0604030504040204" pitchFamily="34" charset="0"/>
              </a:rPr>
              <a:t>&gt;​</a:t>
            </a:r>
          </a:p>
          <a:p>
            <a:pPr lvl="1"/>
            <a:r>
              <a:rPr lang="fr-CA" dirty="0">
                <a:ea typeface="Verdana" panose="020B0604030504040204" pitchFamily="34" charset="0"/>
              </a:rPr>
              <a:t>Les images : &lt;</a:t>
            </a:r>
            <a:r>
              <a:rPr lang="fr-CA" dirty="0" err="1">
                <a:ea typeface="Verdana" panose="020B0604030504040204" pitchFamily="34" charset="0"/>
              </a:rPr>
              <a:t>img</a:t>
            </a:r>
            <a:r>
              <a:rPr lang="fr-CA" dirty="0">
                <a:ea typeface="Verdana" panose="020B0604030504040204" pitchFamily="34" charset="0"/>
              </a:rPr>
              <a:t> src="" alt=""&gt;​</a:t>
            </a:r>
          </a:p>
          <a:p>
            <a:pPr lvl="1"/>
            <a:r>
              <a:rPr lang="fr-CA" dirty="0">
                <a:ea typeface="Verdana" panose="020B0604030504040204" pitchFamily="34" charset="0"/>
              </a:rPr>
              <a:t>Les retours de ligne : &lt;</a:t>
            </a:r>
            <a:r>
              <a:rPr lang="fr-CA" dirty="0" err="1">
                <a:ea typeface="Verdana" panose="020B0604030504040204" pitchFamily="34" charset="0"/>
              </a:rPr>
              <a:t>br</a:t>
            </a:r>
            <a:r>
              <a:rPr lang="fr-CA" dirty="0">
                <a:ea typeface="Verdana" panose="020B0604030504040204" pitchFamily="34" charset="0"/>
              </a:rPr>
              <a:t>&gt;​</a:t>
            </a:r>
          </a:p>
          <a:p>
            <a:pPr lvl="1"/>
            <a:r>
              <a:rPr lang="fr-CA" dirty="0">
                <a:ea typeface="Verdana" panose="020B0604030504040204" pitchFamily="34" charset="0"/>
              </a:rPr>
              <a:t>etc.</a:t>
            </a:r>
          </a:p>
          <a:p>
            <a:pPr marL="0" indent="0">
              <a:buNone/>
            </a:pPr>
            <a:endParaRPr lang="fr-CA" dirty="0">
              <a:ea typeface="Verdana" panose="020B0604030504040204" pitchFamily="34" charset="0"/>
            </a:endParaRPr>
          </a:p>
          <a:p>
            <a:r>
              <a:rPr lang="fr-CA" dirty="0">
                <a:ea typeface="Verdana" panose="020B0604030504040204" pitchFamily="34" charset="0"/>
              </a:rPr>
              <a:t>Éléments pas nécessairement seuls sur leur ligne.</a:t>
            </a:r>
          </a:p>
          <a:p>
            <a:r>
              <a:rPr lang="fr-CA" dirty="0">
                <a:ea typeface="Verdana" panose="020B0604030504040204" pitchFamily="34" charset="0"/>
              </a:rPr>
              <a:t>Ne doivent </a:t>
            </a:r>
            <a:r>
              <a:rPr lang="fr-CA" b="1" dirty="0">
                <a:ea typeface="Verdana" panose="020B0604030504040204" pitchFamily="34" charset="0"/>
              </a:rPr>
              <a:t>PAS</a:t>
            </a:r>
            <a:r>
              <a:rPr lang="fr-CA" dirty="0">
                <a:ea typeface="Verdana" panose="020B0604030504040204" pitchFamily="34" charset="0"/>
              </a:rPr>
              <a:t> contenir des éléments de type </a:t>
            </a:r>
            <a:r>
              <a:rPr lang="fr-CA" i="1" dirty="0">
                <a:ea typeface="Verdana" panose="020B0604030504040204" pitchFamily="34" charset="0"/>
              </a:rPr>
              <a:t>block</a:t>
            </a:r>
            <a:r>
              <a:rPr lang="fr-CA" dirty="0">
                <a:ea typeface="Verdana" panose="020B0604030504040204" pitchFamily="34" charset="0"/>
              </a:rPr>
              <a:t>. Ex: </a:t>
            </a:r>
            <a:r>
              <a:rPr lang="fr-CA" b="1" dirty="0">
                <a:ea typeface="Verdana" panose="020B0604030504040204" pitchFamily="34" charset="0"/>
              </a:rPr>
              <a:t>pas</a:t>
            </a:r>
            <a:r>
              <a:rPr lang="fr-CA" dirty="0">
                <a:ea typeface="Verdana" panose="020B0604030504040204" pitchFamily="34" charset="0"/>
              </a:rPr>
              <a:t> de </a:t>
            </a:r>
            <a:r>
              <a:rPr lang="fr-CA" dirty="0">
                <a:solidFill>
                  <a:schemeClr val="accent4">
                    <a:lumMod val="75000"/>
                  </a:schemeClr>
                </a:solidFill>
                <a:ea typeface="Verdana" panose="020B0604030504040204" pitchFamily="34" charset="0"/>
              </a:rPr>
              <a:t>p</a:t>
            </a:r>
            <a:r>
              <a:rPr lang="fr-CA" dirty="0">
                <a:ea typeface="Verdana" panose="020B0604030504040204" pitchFamily="34" charset="0"/>
              </a:rPr>
              <a:t> dans un </a:t>
            </a:r>
            <a:r>
              <a:rPr lang="fr-CA" dirty="0" err="1">
                <a:solidFill>
                  <a:schemeClr val="accent4">
                    <a:lumMod val="75000"/>
                  </a:schemeClr>
                </a:solidFill>
                <a:ea typeface="Verdana" panose="020B0604030504040204" pitchFamily="34" charset="0"/>
              </a:rPr>
              <a:t>span</a:t>
            </a:r>
            <a:r>
              <a:rPr lang="fr-CA" dirty="0">
                <a:ea typeface="Verdana" panose="020B0604030504040204" pitchFamily="34" charset="0"/>
              </a:rPr>
              <a:t>.</a:t>
            </a:r>
          </a:p>
          <a:p>
            <a:r>
              <a:rPr lang="fr-CA" dirty="0">
                <a:ea typeface="Verdana" panose="020B0604030504040204" pitchFamily="34" charset="0"/>
              </a:rPr>
              <a:t>Peuvent contenir d’autres éléments de type </a:t>
            </a:r>
            <a:r>
              <a:rPr lang="fr-CA" i="1" dirty="0" err="1">
                <a:ea typeface="Verdana" panose="020B0604030504040204" pitchFamily="34" charset="0"/>
              </a:rPr>
              <a:t>inline</a:t>
            </a:r>
            <a:r>
              <a:rPr lang="fr-CA" dirty="0">
                <a:ea typeface="Verdana" panose="020B0604030504040204" pitchFamily="34" charset="0"/>
              </a:rPr>
              <a:t>.  Ex: un a dans un </a:t>
            </a:r>
            <a:r>
              <a:rPr lang="fr-CA" dirty="0" err="1">
                <a:ea typeface="Verdana" panose="020B0604030504040204" pitchFamily="34" charset="0"/>
              </a:rPr>
              <a:t>span</a:t>
            </a:r>
            <a:endParaRPr lang="fr-CA" dirty="0">
              <a:ea typeface="Verdana" panose="020B0604030504040204" pitchFamily="34" charset="0"/>
            </a:endParaRPr>
          </a:p>
        </p:txBody>
      </p:sp>
    </p:spTree>
    <p:extLst>
      <p:ext uri="{BB962C8B-B14F-4D97-AF65-F5344CB8AC3E}">
        <p14:creationId xmlns:p14="http://schemas.microsoft.com/office/powerpoint/2010/main" val="335073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 </a:t>
            </a:r>
            <a:r>
              <a:rPr lang="fr-CA" i="1" dirty="0"/>
              <a:t>block</a:t>
            </a:r>
            <a:r>
              <a:rPr lang="fr-CA" dirty="0">
                <a:latin typeface="Calibri" panose="020F0502020204030204" pitchFamily="34" charset="0"/>
                <a:cs typeface="Calibri" panose="020F0502020204030204" pitchFamily="34" charset="0"/>
              </a:rPr>
              <a:t> » ou « </a:t>
            </a:r>
            <a:r>
              <a:rPr lang="fr-CA" i="1" dirty="0" err="1"/>
              <a:t>inline</a:t>
            </a:r>
            <a:r>
              <a:rPr lang="fr-CA" dirty="0">
                <a:latin typeface="Calibri" panose="020F0502020204030204" pitchFamily="34" charset="0"/>
                <a:cs typeface="Calibri" panose="020F0502020204030204" pitchFamily="34" charset="0"/>
              </a:rPr>
              <a:t> », pourquoi c’est important?</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lnSpcReduction="10000"/>
          </a:bodyPr>
          <a:lstStyle/>
          <a:p>
            <a:pPr marL="0" indent="0">
              <a:buNone/>
            </a:pPr>
            <a:r>
              <a:rPr lang="fr-CA" dirty="0">
                <a:ea typeface="Verdana" panose="020B0604030504040204" pitchFamily="34" charset="0"/>
              </a:rPr>
              <a:t>Essentiel pour le positionnement et le dimensionnement des éléments dans un page web.</a:t>
            </a:r>
          </a:p>
          <a:p>
            <a:pPr marL="0" indent="0">
              <a:buNone/>
            </a:pPr>
            <a:endParaRPr lang="fr-CA" dirty="0">
              <a:ea typeface="Verdana" panose="020B0604030504040204" pitchFamily="34" charset="0"/>
            </a:endParaRPr>
          </a:p>
          <a:p>
            <a:pPr lvl="1"/>
            <a:r>
              <a:rPr lang="fr-CA" dirty="0">
                <a:ea typeface="Verdana" panose="020B0604030504040204" pitchFamily="34" charset="0"/>
              </a:rPr>
              <a:t>Si on place 2 éléments de type </a:t>
            </a:r>
            <a:r>
              <a:rPr lang="fr-CA" b="1" i="1" dirty="0">
                <a:ea typeface="Verdana" panose="020B0604030504040204" pitchFamily="34" charset="0"/>
              </a:rPr>
              <a:t>block</a:t>
            </a:r>
            <a:r>
              <a:rPr lang="fr-CA" dirty="0">
                <a:ea typeface="Verdana" panose="020B0604030504040204" pitchFamily="34" charset="0"/>
              </a:rPr>
              <a:t> qui se suivent, ils seront affichés </a:t>
            </a:r>
            <a:r>
              <a:rPr lang="fr-CA" b="1" dirty="0">
                <a:ea typeface="Verdana" panose="020B0604030504040204" pitchFamily="34" charset="0"/>
              </a:rPr>
              <a:t>un sous l’autre </a:t>
            </a:r>
            <a:r>
              <a:rPr lang="fr-CA" dirty="0">
                <a:ea typeface="Verdana" panose="020B0604030504040204" pitchFamily="34" charset="0"/>
              </a:rPr>
              <a:t>par défaut.</a:t>
            </a:r>
          </a:p>
          <a:p>
            <a:pPr marL="365760" lvl="1" indent="0">
              <a:buNone/>
            </a:pPr>
            <a:endParaRPr lang="fr-CA" dirty="0">
              <a:ea typeface="Verdana" panose="020B0604030504040204" pitchFamily="34" charset="0"/>
            </a:endParaRPr>
          </a:p>
          <a:p>
            <a:pPr lvl="1"/>
            <a:r>
              <a:rPr lang="fr-CA" dirty="0">
                <a:ea typeface="Verdana" panose="020B0604030504040204" pitchFamily="34" charset="0"/>
              </a:rPr>
              <a:t>Si on place 2 éléments de type </a:t>
            </a:r>
            <a:r>
              <a:rPr lang="fr-CA" b="1" i="1" dirty="0" err="1">
                <a:ea typeface="Verdana" panose="020B0604030504040204" pitchFamily="34" charset="0"/>
              </a:rPr>
              <a:t>inline</a:t>
            </a:r>
            <a:r>
              <a:rPr lang="fr-CA" dirty="0">
                <a:ea typeface="Verdana" panose="020B0604030504040204" pitchFamily="34" charset="0"/>
              </a:rPr>
              <a:t> qui se suivent ils seront affichés </a:t>
            </a:r>
            <a:r>
              <a:rPr lang="fr-CA" b="1" dirty="0">
                <a:ea typeface="Verdana" panose="020B0604030504040204" pitchFamily="34" charset="0"/>
              </a:rPr>
              <a:t>un à côté de l’autre </a:t>
            </a:r>
            <a:r>
              <a:rPr lang="fr-CA" dirty="0">
                <a:ea typeface="Verdana" panose="020B0604030504040204" pitchFamily="34" charset="0"/>
              </a:rPr>
              <a:t>par défaut.</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Si on veut changer ces comportements par défaut, il faudra utiliser des mécanismes spécifiques.</a:t>
            </a:r>
          </a:p>
        </p:txBody>
      </p:sp>
    </p:spTree>
    <p:extLst>
      <p:ext uri="{BB962C8B-B14F-4D97-AF65-F5344CB8AC3E}">
        <p14:creationId xmlns:p14="http://schemas.microsoft.com/office/powerpoint/2010/main" val="247772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3" y="1600201"/>
            <a:ext cx="9680376" cy="2654064"/>
          </a:xfrm>
        </p:spPr>
        <p:txBody>
          <a:bodyPr rtlCol="0">
            <a:normAutofit/>
          </a:bodyPr>
          <a:lstStyle/>
          <a:p>
            <a:pPr rtl="0"/>
            <a:r>
              <a:rPr lang="fr-FR" sz="4800" dirty="0">
                <a:latin typeface="Arial Rounded MT Bold" panose="020F0704030504030204" pitchFamily="34" charset="0"/>
              </a:rPr>
              <a:t>Introduction au </a:t>
            </a:r>
            <a:r>
              <a:rPr lang="fr-FR" sz="4800" i="1" dirty="0">
                <a:latin typeface="Arial Rounded MT Bold" panose="020F0704030504030204" pitchFamily="34" charset="0"/>
              </a:rPr>
              <a:t>flow</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16657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latin typeface="Arial Rounded MT Bold" panose="020F0704030504030204" pitchFamily="34" charset="0"/>
              </a:rPr>
              <a:t>Introduction au CSS</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243756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i="1" dirty="0">
                <a:latin typeface="Calibri" panose="020F0502020204030204" pitchFamily="34" charset="0"/>
                <a:cs typeface="Calibri" panose="020F0502020204030204" pitchFamily="34" charset="0"/>
              </a:rPr>
              <a:t>Flow</a:t>
            </a:r>
            <a:r>
              <a:rPr lang="fr-CA" dirty="0">
                <a:latin typeface="Calibri" panose="020F0502020204030204" pitchFamily="34" charset="0"/>
                <a:cs typeface="Calibri" panose="020F0502020204030204" pitchFamily="34" charset="0"/>
              </a:rPr>
              <a:t>  HTML – comportement par défaut</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4277072"/>
          </a:xfrm>
        </p:spPr>
        <p:txBody>
          <a:bodyPr>
            <a:normAutofit fontScale="85000" lnSpcReduction="20000"/>
          </a:bodyPr>
          <a:lstStyle/>
          <a:p>
            <a:pPr marL="0" indent="0">
              <a:buNone/>
            </a:pPr>
            <a:r>
              <a:rPr lang="fr-CA" dirty="0">
                <a:ea typeface="Verdana" panose="020B0604030504040204" pitchFamily="34" charset="0"/>
              </a:rPr>
              <a:t>Flux (flow en anglais), fait références au positionnement des éléments les uns par rapport aux autres.  Le texte suit les mêmes règles.</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Le flux par défaut </a:t>
            </a:r>
          </a:p>
          <a:p>
            <a:pPr lvl="1"/>
            <a:r>
              <a:rPr lang="fr-CA" dirty="0">
                <a:ea typeface="Verdana" panose="020B0604030504040204" pitchFamily="34" charset="0"/>
              </a:rPr>
              <a:t>Va de gauche à droite</a:t>
            </a:r>
          </a:p>
          <a:p>
            <a:pPr lvl="1"/>
            <a:r>
              <a:rPr lang="fr-CA" dirty="0">
                <a:ea typeface="Verdana" panose="020B0604030504040204" pitchFamily="34" charset="0"/>
              </a:rPr>
              <a:t>Va du haut vers le bas</a:t>
            </a:r>
          </a:p>
          <a:p>
            <a:pPr lvl="1"/>
            <a:r>
              <a:rPr lang="fr-CA" dirty="0">
                <a:ea typeface="Verdana" panose="020B0604030504040204" pitchFamily="34" charset="0"/>
              </a:rPr>
              <a:t>Fait un retour de ligne arrivé au bout d’une ligne.</a:t>
            </a:r>
          </a:p>
          <a:p>
            <a:pPr lvl="1"/>
            <a:r>
              <a:rPr lang="fr-CA" dirty="0">
                <a:ea typeface="Verdana" panose="020B0604030504040204" pitchFamily="34" charset="0"/>
              </a:rPr>
              <a:t>A des éléments « </a:t>
            </a:r>
            <a:r>
              <a:rPr lang="fr-CA" dirty="0" err="1">
                <a:ea typeface="Verdana" panose="020B0604030504040204" pitchFamily="34" charset="0"/>
              </a:rPr>
              <a:t>inline</a:t>
            </a:r>
            <a:r>
              <a:rPr lang="fr-CA" dirty="0">
                <a:ea typeface="Verdana" panose="020B0604030504040204" pitchFamily="34" charset="0"/>
              </a:rPr>
              <a:t> » de hauteurs différentes -&gt;  justifiées en bas</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Entre autres:</a:t>
            </a:r>
          </a:p>
          <a:p>
            <a:pPr lvl="1"/>
            <a:r>
              <a:rPr lang="fr-CA" dirty="0">
                <a:ea typeface="Verdana" panose="020B0604030504040204" pitchFamily="34" charset="0"/>
              </a:rPr>
              <a:t>Après un élément de type </a:t>
            </a:r>
            <a:r>
              <a:rPr lang="fr-CA" i="1" dirty="0" err="1">
                <a:ea typeface="Verdana" panose="020B0604030504040204" pitchFamily="34" charset="0"/>
              </a:rPr>
              <a:t>inline</a:t>
            </a:r>
            <a:r>
              <a:rPr lang="fr-CA" dirty="0">
                <a:ea typeface="Verdana" panose="020B0604030504040204" pitchFamily="34" charset="0"/>
              </a:rPr>
              <a:t>, l’élément suivant sera placé </a:t>
            </a:r>
            <a:r>
              <a:rPr lang="fr-CA" b="1" dirty="0">
                <a:ea typeface="Verdana" panose="020B0604030504040204" pitchFamily="34" charset="0"/>
              </a:rPr>
              <a:t>à droite</a:t>
            </a:r>
            <a:r>
              <a:rPr lang="fr-CA" dirty="0">
                <a:ea typeface="Verdana" panose="020B0604030504040204" pitchFamily="34" charset="0"/>
              </a:rPr>
              <a:t>.</a:t>
            </a:r>
          </a:p>
          <a:p>
            <a:pPr lvl="1"/>
            <a:r>
              <a:rPr lang="fr-CA" dirty="0">
                <a:ea typeface="Verdana" panose="020B0604030504040204" pitchFamily="34" charset="0"/>
              </a:rPr>
              <a:t>Après un élément de type </a:t>
            </a:r>
            <a:r>
              <a:rPr lang="fr-CA" i="1" dirty="0">
                <a:ea typeface="Verdana" panose="020B0604030504040204" pitchFamily="34" charset="0"/>
              </a:rPr>
              <a:t>block</a:t>
            </a:r>
            <a:r>
              <a:rPr lang="fr-CA" dirty="0">
                <a:ea typeface="Verdana" panose="020B0604030504040204" pitchFamily="34" charset="0"/>
              </a:rPr>
              <a:t>, l’élément suivant sera placé</a:t>
            </a:r>
            <a:r>
              <a:rPr lang="fr-CA" b="1" dirty="0">
                <a:ea typeface="Verdana" panose="020B0604030504040204" pitchFamily="34" charset="0"/>
              </a:rPr>
              <a:t> en dessous</a:t>
            </a:r>
            <a:r>
              <a:rPr lang="fr-CA" dirty="0">
                <a:ea typeface="Verdana" panose="020B0604030504040204" pitchFamily="34" charset="0"/>
              </a:rPr>
              <a:t>.</a:t>
            </a:r>
          </a:p>
        </p:txBody>
      </p:sp>
    </p:spTree>
    <p:extLst>
      <p:ext uri="{BB962C8B-B14F-4D97-AF65-F5344CB8AC3E}">
        <p14:creationId xmlns:p14="http://schemas.microsoft.com/office/powerpoint/2010/main" val="311642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i="1" dirty="0">
                <a:latin typeface="Calibri" panose="020F0502020204030204" pitchFamily="34" charset="0"/>
                <a:cs typeface="Calibri" panose="020F0502020204030204" pitchFamily="34" charset="0"/>
              </a:rPr>
              <a:t>Flow</a:t>
            </a:r>
            <a:r>
              <a:rPr lang="fr-CA" dirty="0">
                <a:latin typeface="Calibri" panose="020F0502020204030204" pitchFamily="34" charset="0"/>
                <a:cs typeface="Calibri" panose="020F0502020204030204" pitchFamily="34" charset="0"/>
              </a:rPr>
              <a:t>  HTML – comportement par défaut - exemple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5301208"/>
            <a:ext cx="9782801" cy="1080119"/>
          </a:xfrm>
        </p:spPr>
        <p:txBody>
          <a:bodyPr>
            <a:normAutofit fontScale="62500" lnSpcReduction="20000"/>
          </a:bodyPr>
          <a:lstStyle/>
          <a:p>
            <a:r>
              <a:rPr lang="fr-CA" dirty="0">
                <a:ea typeface="Verdana" panose="020B0604030504040204" pitchFamily="34" charset="0"/>
              </a:rPr>
              <a:t>Le texte suit immédiatement l’image</a:t>
            </a:r>
          </a:p>
          <a:p>
            <a:r>
              <a:rPr lang="fr-CA" dirty="0">
                <a:ea typeface="Verdana" panose="020B0604030504040204" pitchFamily="34" charset="0"/>
              </a:rPr>
              <a:t>Le texte fait un retour de ligne arrivé au bout à droite</a:t>
            </a:r>
          </a:p>
          <a:p>
            <a:r>
              <a:rPr lang="fr-CA" dirty="0">
                <a:ea typeface="Verdana" panose="020B0604030504040204" pitchFamily="34" charset="0"/>
              </a:rPr>
              <a:t>L’image et le texte sont alignés en bas</a:t>
            </a:r>
          </a:p>
        </p:txBody>
      </p:sp>
      <p:pic>
        <p:nvPicPr>
          <p:cNvPr id="6146" name="Picture 2">
            <a:extLst>
              <a:ext uri="{FF2B5EF4-FFF2-40B4-BE49-F238E27FC236}">
                <a16:creationId xmlns:a16="http://schemas.microsoft.com/office/drawing/2014/main" id="{728455A7-56D3-127C-E7E7-EE77CB886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891" y="1556792"/>
            <a:ext cx="10441161" cy="329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4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i="1" dirty="0">
                <a:latin typeface="Calibri" panose="020F0502020204030204" pitchFamily="34" charset="0"/>
                <a:cs typeface="Calibri" panose="020F0502020204030204" pitchFamily="34" charset="0"/>
              </a:rPr>
              <a:t>Flow</a:t>
            </a:r>
            <a:r>
              <a:rPr lang="fr-CA" dirty="0">
                <a:latin typeface="Calibri" panose="020F0502020204030204" pitchFamily="34" charset="0"/>
                <a:cs typeface="Calibri" panose="020F0502020204030204" pitchFamily="34" charset="0"/>
              </a:rPr>
              <a:t>  HTML – changer le comportement par défaut </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5159201"/>
            <a:ext cx="9782801" cy="1080119"/>
          </a:xfrm>
        </p:spPr>
        <p:txBody>
          <a:bodyPr>
            <a:normAutofit fontScale="85000" lnSpcReduction="20000"/>
          </a:bodyPr>
          <a:lstStyle/>
          <a:p>
            <a:r>
              <a:rPr lang="fr-CA" dirty="0">
                <a:ea typeface="Verdana" panose="020B0604030504040204" pitchFamily="34" charset="0"/>
              </a:rPr>
              <a:t>Tout le texte est à droite de l’image, justifié en haut.</a:t>
            </a:r>
          </a:p>
          <a:p>
            <a:r>
              <a:rPr lang="fr-CA" dirty="0">
                <a:ea typeface="Verdana" panose="020B0604030504040204" pitchFamily="34" charset="0"/>
              </a:rPr>
              <a:t>Cette disposition requiert d’autres balises ou… CSS qu’on voit un peu plus loin.</a:t>
            </a:r>
          </a:p>
        </p:txBody>
      </p:sp>
      <p:pic>
        <p:nvPicPr>
          <p:cNvPr id="7170" name="Picture 2">
            <a:extLst>
              <a:ext uri="{FF2B5EF4-FFF2-40B4-BE49-F238E27FC236}">
                <a16:creationId xmlns:a16="http://schemas.microsoft.com/office/drawing/2014/main" id="{211B9C7B-999C-63AC-BC79-4FE59F472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980" y="1666875"/>
            <a:ext cx="9688008" cy="247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9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Le modèle en boite (</a:t>
            </a:r>
            <a:r>
              <a:rPr lang="fr-FR" sz="4800" i="1" dirty="0">
                <a:latin typeface="Arial Rounded MT Bold" panose="020F0704030504030204" pitchFamily="34" charset="0"/>
              </a:rPr>
              <a:t>box model </a:t>
            </a:r>
            <a:r>
              <a:rPr lang="fr-FR" sz="4800" dirty="0">
                <a:latin typeface="Arial Rounded MT Bold" panose="020F0704030504030204" pitchFamily="34" charset="0"/>
              </a:rPr>
              <a:t>)</a:t>
            </a:r>
            <a:endParaRPr lang="fr-FR" sz="4800" i="1" dirty="0">
              <a:latin typeface="Arial Rounded MT Bold" panose="020F0704030504030204" pitchFamily="34" charset="0"/>
            </a:endParaRP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22574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i="1" dirty="0">
                <a:latin typeface="Calibri" panose="020F0502020204030204" pitchFamily="34" charset="0"/>
                <a:cs typeface="Calibri" panose="020F0502020204030204" pitchFamily="34" charset="0"/>
              </a:rPr>
              <a:t>Box model</a:t>
            </a:r>
            <a:r>
              <a:rPr lang="fr-CA" dirty="0">
                <a:latin typeface="Calibri" panose="020F0502020204030204" pitchFamily="34" charset="0"/>
                <a:cs typeface="Calibri" panose="020F0502020204030204" pitchFamily="34" charset="0"/>
              </a:rPr>
              <a:t> - définition</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1900808"/>
          </a:xfrm>
        </p:spPr>
        <p:txBody>
          <a:bodyPr>
            <a:normAutofit fontScale="92500" lnSpcReduction="20000"/>
          </a:bodyPr>
          <a:lstStyle/>
          <a:p>
            <a:pPr marL="0" indent="0">
              <a:buNone/>
            </a:pPr>
            <a:r>
              <a:rPr lang="fr-CA" dirty="0">
                <a:ea typeface="Verdana" panose="020B0604030504040204" pitchFamily="34" charset="0"/>
              </a:rPr>
              <a:t>CSS utilise un modèle en boite.  Chaque élément est entouré par une boite qui a:</a:t>
            </a:r>
          </a:p>
          <a:p>
            <a:pPr marL="822960" lvl="1" indent="-457200">
              <a:buFont typeface="+mj-lt"/>
              <a:buAutoNum type="arabicPeriod"/>
            </a:pPr>
            <a:r>
              <a:rPr lang="fr-CA" dirty="0">
                <a:ea typeface="Verdana" panose="020B0604030504040204" pitchFamily="34" charset="0"/>
              </a:rPr>
              <a:t>Du contenu</a:t>
            </a:r>
          </a:p>
          <a:p>
            <a:pPr marL="822960" lvl="1" indent="-457200">
              <a:buFont typeface="+mj-lt"/>
              <a:buAutoNum type="arabicPeriod"/>
            </a:pPr>
            <a:r>
              <a:rPr lang="fr-CA" dirty="0">
                <a:ea typeface="Verdana" panose="020B0604030504040204" pitchFamily="34" charset="0"/>
              </a:rPr>
              <a:t>Un espacement autour du contenu (</a:t>
            </a:r>
            <a:r>
              <a:rPr lang="fr-CA" dirty="0" err="1">
                <a:ea typeface="Verdana" panose="020B0604030504040204" pitchFamily="34" charset="0"/>
              </a:rPr>
              <a:t>padding</a:t>
            </a:r>
            <a:r>
              <a:rPr lang="fr-CA" dirty="0">
                <a:ea typeface="Verdana" panose="020B0604030504040204" pitchFamily="34" charset="0"/>
              </a:rPr>
              <a:t>)</a:t>
            </a:r>
          </a:p>
          <a:p>
            <a:pPr marL="822960" lvl="1" indent="-457200">
              <a:buFont typeface="+mj-lt"/>
              <a:buAutoNum type="arabicPeriod"/>
            </a:pPr>
            <a:r>
              <a:rPr lang="fr-CA" dirty="0">
                <a:ea typeface="Verdana" panose="020B0604030504040204" pitchFamily="34" charset="0"/>
              </a:rPr>
              <a:t>Une bordure (border)</a:t>
            </a:r>
          </a:p>
          <a:p>
            <a:pPr marL="822960" lvl="1" indent="-457200">
              <a:buFont typeface="+mj-lt"/>
              <a:buAutoNum type="arabicPeriod"/>
            </a:pPr>
            <a:r>
              <a:rPr lang="fr-CA" dirty="0">
                <a:ea typeface="Verdana" panose="020B0604030504040204" pitchFamily="34" charset="0"/>
              </a:rPr>
              <a:t>Une marge (</a:t>
            </a:r>
            <a:r>
              <a:rPr lang="fr-CA" dirty="0" err="1">
                <a:ea typeface="Verdana" panose="020B0604030504040204" pitchFamily="34" charset="0"/>
              </a:rPr>
              <a:t>margin</a:t>
            </a:r>
            <a:r>
              <a:rPr lang="fr-CA" dirty="0">
                <a:ea typeface="Verdana" panose="020B0604030504040204" pitchFamily="34" charset="0"/>
              </a:rPr>
              <a:t>)</a:t>
            </a:r>
          </a:p>
          <a:p>
            <a:pPr marL="0" indent="0">
              <a:buNone/>
            </a:pPr>
            <a:endParaRPr lang="fr-CA" dirty="0">
              <a:ea typeface="Verdana" panose="020B0604030504040204" pitchFamily="34" charset="0"/>
            </a:endParaRPr>
          </a:p>
        </p:txBody>
      </p:sp>
      <p:sp>
        <p:nvSpPr>
          <p:cNvPr id="13" name="Rectangle 12">
            <a:extLst>
              <a:ext uri="{FF2B5EF4-FFF2-40B4-BE49-F238E27FC236}">
                <a16:creationId xmlns:a16="http://schemas.microsoft.com/office/drawing/2014/main" id="{D8D83CFE-CDB5-201F-06BE-A1C343E40AE0}"/>
              </a:ext>
            </a:extLst>
          </p:cNvPr>
          <p:cNvSpPr/>
          <p:nvPr/>
        </p:nvSpPr>
        <p:spPr>
          <a:xfrm>
            <a:off x="5679443" y="3317867"/>
            <a:ext cx="4248472" cy="2996629"/>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p>
        </p:txBody>
      </p:sp>
      <p:sp>
        <p:nvSpPr>
          <p:cNvPr id="14" name="Rectangle 13">
            <a:extLst>
              <a:ext uri="{FF2B5EF4-FFF2-40B4-BE49-F238E27FC236}">
                <a16:creationId xmlns:a16="http://schemas.microsoft.com/office/drawing/2014/main" id="{AE017A02-E6A8-40A8-5394-A44AD12C1CDC}"/>
              </a:ext>
            </a:extLst>
          </p:cNvPr>
          <p:cNvSpPr/>
          <p:nvPr/>
        </p:nvSpPr>
        <p:spPr>
          <a:xfrm>
            <a:off x="6094412" y="3683571"/>
            <a:ext cx="3418534" cy="22652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p>
        </p:txBody>
      </p:sp>
      <p:sp>
        <p:nvSpPr>
          <p:cNvPr id="15" name="Rectangle 14">
            <a:extLst>
              <a:ext uri="{FF2B5EF4-FFF2-40B4-BE49-F238E27FC236}">
                <a16:creationId xmlns:a16="http://schemas.microsoft.com/office/drawing/2014/main" id="{4066564E-1FB8-1A08-3ED8-761C38E0198B}"/>
              </a:ext>
            </a:extLst>
          </p:cNvPr>
          <p:cNvSpPr/>
          <p:nvPr/>
        </p:nvSpPr>
        <p:spPr>
          <a:xfrm>
            <a:off x="6483442" y="4074052"/>
            <a:ext cx="2640473" cy="1484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p>
        </p:txBody>
      </p:sp>
      <p:sp>
        <p:nvSpPr>
          <p:cNvPr id="17" name="Rectangle 16">
            <a:extLst>
              <a:ext uri="{FF2B5EF4-FFF2-40B4-BE49-F238E27FC236}">
                <a16:creationId xmlns:a16="http://schemas.microsoft.com/office/drawing/2014/main" id="{0DA33400-6D14-642E-F869-BC4526F9AE54}"/>
              </a:ext>
            </a:extLst>
          </p:cNvPr>
          <p:cNvSpPr/>
          <p:nvPr/>
        </p:nvSpPr>
        <p:spPr>
          <a:xfrm>
            <a:off x="6826250" y="4414979"/>
            <a:ext cx="1805601" cy="80240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p>
        </p:txBody>
      </p:sp>
      <p:sp>
        <p:nvSpPr>
          <p:cNvPr id="18" name="ZoneTexte 2">
            <a:extLst>
              <a:ext uri="{FF2B5EF4-FFF2-40B4-BE49-F238E27FC236}">
                <a16:creationId xmlns:a16="http://schemas.microsoft.com/office/drawing/2014/main" id="{29ECE739-6A70-7B8F-D148-848256C6A6FA}"/>
              </a:ext>
            </a:extLst>
          </p:cNvPr>
          <p:cNvSpPr txBox="1"/>
          <p:nvPr/>
        </p:nvSpPr>
        <p:spPr>
          <a:xfrm>
            <a:off x="7047649" y="4610043"/>
            <a:ext cx="1337548"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600" dirty="0"/>
              <a:t>CONTENU</a:t>
            </a:r>
          </a:p>
        </p:txBody>
      </p:sp>
      <p:sp>
        <p:nvSpPr>
          <p:cNvPr id="19" name="ZoneTexte 4">
            <a:extLst>
              <a:ext uri="{FF2B5EF4-FFF2-40B4-BE49-F238E27FC236}">
                <a16:creationId xmlns:a16="http://schemas.microsoft.com/office/drawing/2014/main" id="{27677696-9016-228B-1262-1F0C9FD9D0F2}"/>
              </a:ext>
            </a:extLst>
          </p:cNvPr>
          <p:cNvSpPr txBox="1"/>
          <p:nvPr/>
        </p:nvSpPr>
        <p:spPr>
          <a:xfrm>
            <a:off x="7137659" y="4075062"/>
            <a:ext cx="1157528"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600" dirty="0"/>
              <a:t>PADDING</a:t>
            </a:r>
          </a:p>
        </p:txBody>
      </p:sp>
      <p:sp>
        <p:nvSpPr>
          <p:cNvPr id="20" name="ZoneTexte 5">
            <a:extLst>
              <a:ext uri="{FF2B5EF4-FFF2-40B4-BE49-F238E27FC236}">
                <a16:creationId xmlns:a16="http://schemas.microsoft.com/office/drawing/2014/main" id="{97B95387-27E7-87E6-A170-6FE131EC585D}"/>
              </a:ext>
            </a:extLst>
          </p:cNvPr>
          <p:cNvSpPr txBox="1"/>
          <p:nvPr/>
        </p:nvSpPr>
        <p:spPr>
          <a:xfrm>
            <a:off x="7060275" y="3708781"/>
            <a:ext cx="1337548"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600" dirty="0"/>
              <a:t>BORDURE</a:t>
            </a:r>
          </a:p>
        </p:txBody>
      </p:sp>
      <p:sp>
        <p:nvSpPr>
          <p:cNvPr id="21" name="ZoneTexte 9">
            <a:extLst>
              <a:ext uri="{FF2B5EF4-FFF2-40B4-BE49-F238E27FC236}">
                <a16:creationId xmlns:a16="http://schemas.microsoft.com/office/drawing/2014/main" id="{9D32071D-2521-219E-3A54-63CB995DA6C5}"/>
              </a:ext>
            </a:extLst>
          </p:cNvPr>
          <p:cNvSpPr txBox="1"/>
          <p:nvPr/>
        </p:nvSpPr>
        <p:spPr>
          <a:xfrm>
            <a:off x="7137659" y="3351738"/>
            <a:ext cx="119353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600" dirty="0"/>
              <a:t>MARGE</a:t>
            </a:r>
          </a:p>
        </p:txBody>
      </p:sp>
    </p:spTree>
    <p:extLst>
      <p:ext uri="{BB962C8B-B14F-4D97-AF65-F5344CB8AC3E}">
        <p14:creationId xmlns:p14="http://schemas.microsoft.com/office/powerpoint/2010/main" val="11815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Les propriétés </a:t>
            </a:r>
            <a:r>
              <a:rPr lang="fr-CA" dirty="0" err="1">
                <a:latin typeface="Calibri" panose="020F0502020204030204" pitchFamily="34" charset="0"/>
                <a:cs typeface="Calibri" panose="020F0502020204030204" pitchFamily="34" charset="0"/>
              </a:rPr>
              <a:t>margin</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6439050" y="1624051"/>
            <a:ext cx="4921785" cy="3468257"/>
          </a:xfrm>
          <a:solidFill>
            <a:schemeClr val="bg1">
              <a:lumMod val="95000"/>
            </a:schemeClr>
          </a:solidFill>
        </p:spPr>
        <p:txBody>
          <a:bodyPr>
            <a:normAutofit fontScale="70000" lnSpcReduction="20000"/>
          </a:bodyPr>
          <a:lstStyle/>
          <a:p>
            <a:pPr marL="0" indent="0">
              <a:buNone/>
            </a:pPr>
            <a:r>
              <a:rPr lang="en-US" dirty="0">
                <a:latin typeface="Consolas" panose="020B0609020204030204" pitchFamily="49" charset="0"/>
                <a:ea typeface="Verdana" panose="020B0604030504040204" pitchFamily="34" charset="0"/>
              </a:rPr>
              <a:t>margin-top: 10px​;</a:t>
            </a:r>
          </a:p>
          <a:p>
            <a:pPr marL="0" indent="0">
              <a:buNone/>
            </a:pPr>
            <a:r>
              <a:rPr lang="en-US" dirty="0">
                <a:latin typeface="Consolas" panose="020B0609020204030204" pitchFamily="49" charset="0"/>
                <a:ea typeface="Verdana" panose="020B0604030504040204" pitchFamily="34" charset="0"/>
              </a:rPr>
              <a:t>margin-right​: 10px;</a:t>
            </a:r>
          </a:p>
          <a:p>
            <a:pPr marL="0" indent="0">
              <a:buNone/>
            </a:pPr>
            <a:r>
              <a:rPr lang="en-US" dirty="0">
                <a:latin typeface="Consolas" panose="020B0609020204030204" pitchFamily="49" charset="0"/>
                <a:ea typeface="Verdana" panose="020B0604030504040204" pitchFamily="34" charset="0"/>
              </a:rPr>
              <a:t>margin-bottom​: 10px;</a:t>
            </a:r>
          </a:p>
          <a:p>
            <a:pPr marL="0" indent="0">
              <a:buNone/>
            </a:pPr>
            <a:r>
              <a:rPr lang="en-US" dirty="0">
                <a:latin typeface="Consolas" panose="020B0609020204030204" pitchFamily="49" charset="0"/>
                <a:ea typeface="Verdana" panose="020B0604030504040204" pitchFamily="34" charset="0"/>
              </a:rPr>
              <a:t>margin-left: 10px;</a:t>
            </a:r>
          </a:p>
          <a:p>
            <a:pPr marL="0" indent="0">
              <a:buNone/>
            </a:pPr>
            <a:endParaRPr lang="en-US" dirty="0">
              <a:latin typeface="Consolas" panose="020B0609020204030204" pitchFamily="49" charset="0"/>
              <a:ea typeface="Verdana" panose="020B0604030504040204" pitchFamily="34" charset="0"/>
            </a:endParaRPr>
          </a:p>
          <a:p>
            <a:pPr marL="0" indent="0">
              <a:buNone/>
            </a:pPr>
            <a:r>
              <a:rPr lang="en-US" dirty="0">
                <a:latin typeface="Consolas" panose="020B0609020204030204" pitchFamily="49" charset="0"/>
                <a:ea typeface="Verdana" panose="020B0604030504040204" pitchFamily="34" charset="0"/>
              </a:rPr>
              <a:t>margin: 10px 20px 30px 40px;</a:t>
            </a:r>
          </a:p>
          <a:p>
            <a:pPr marL="0" indent="0">
              <a:buNone/>
            </a:pPr>
            <a:r>
              <a:rPr lang="en-US" dirty="0">
                <a:latin typeface="Consolas" panose="020B0609020204030204" pitchFamily="49" charset="0"/>
                <a:ea typeface="Verdana" panose="020B0604030504040204" pitchFamily="34" charset="0"/>
              </a:rPr>
              <a:t>margin: 10px 20px 15px;</a:t>
            </a:r>
          </a:p>
          <a:p>
            <a:pPr marL="0" indent="0">
              <a:buNone/>
            </a:pPr>
            <a:r>
              <a:rPr lang="en-US" dirty="0">
                <a:latin typeface="Consolas" panose="020B0609020204030204" pitchFamily="49" charset="0"/>
                <a:ea typeface="Verdana" panose="020B0604030504040204" pitchFamily="34" charset="0"/>
              </a:rPr>
              <a:t>margin: 10px 20px;</a:t>
            </a:r>
          </a:p>
          <a:p>
            <a:pPr marL="0" indent="0">
              <a:buNone/>
            </a:pPr>
            <a:r>
              <a:rPr lang="en-US" dirty="0">
                <a:latin typeface="Consolas" panose="020B0609020204030204" pitchFamily="49" charset="0"/>
                <a:ea typeface="Verdana" panose="020B0604030504040204" pitchFamily="34" charset="0"/>
              </a:rPr>
              <a:t>margin: 10px;</a:t>
            </a:r>
          </a:p>
          <a:p>
            <a:pPr marL="0" indent="0">
              <a:buNone/>
            </a:pPr>
            <a:endParaRPr lang="en-US" dirty="0">
              <a:latin typeface="Consolas" panose="020B0609020204030204" pitchFamily="49" charset="0"/>
              <a:ea typeface="Verdana" panose="020B0604030504040204" pitchFamily="34" charset="0"/>
            </a:endParaRPr>
          </a:p>
          <a:p>
            <a:pPr marL="0" indent="0">
              <a:buNone/>
            </a:pPr>
            <a:endParaRPr lang="en-US" dirty="0">
              <a:latin typeface="Consolas" panose="020B0609020204030204" pitchFamily="49" charset="0"/>
              <a:ea typeface="Verdana" panose="020B0604030504040204" pitchFamily="34" charset="0"/>
            </a:endParaRPr>
          </a:p>
          <a:p>
            <a:pPr marL="0" indent="0">
              <a:buNone/>
            </a:pPr>
            <a:endParaRPr lang="fr-CA" dirty="0">
              <a:latin typeface="Consolas" panose="020B0609020204030204" pitchFamily="49" charset="0"/>
              <a:ea typeface="Verdana" panose="020B0604030504040204" pitchFamily="34" charset="0"/>
            </a:endParaRPr>
          </a:p>
        </p:txBody>
      </p:sp>
      <p:sp>
        <p:nvSpPr>
          <p:cNvPr id="4" name="Espace réservé du contenu 2">
            <a:extLst>
              <a:ext uri="{FF2B5EF4-FFF2-40B4-BE49-F238E27FC236}">
                <a16:creationId xmlns:a16="http://schemas.microsoft.com/office/drawing/2014/main" id="{4B30566B-EFAC-F8E0-5142-5AC134894537}"/>
              </a:ext>
            </a:extLst>
          </p:cNvPr>
          <p:cNvSpPr txBox="1">
            <a:spLocks/>
          </p:cNvSpPr>
          <p:nvPr/>
        </p:nvSpPr>
        <p:spPr>
          <a:xfrm>
            <a:off x="1773932" y="1624051"/>
            <a:ext cx="3888432" cy="2669045"/>
          </a:xfrm>
          <a:prstGeom prst="rect">
            <a:avLst/>
          </a:prstGeom>
        </p:spPr>
        <p:txBody>
          <a:bodyPr vert="horz" lIns="91440" tIns="45720" rIns="91440" bIns="45720" rtlCol="0">
            <a:normAutofit fontScale="8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dirty="0">
                <a:solidFill>
                  <a:schemeClr val="accent4">
                    <a:lumMod val="75000"/>
                  </a:schemeClr>
                </a:solidFill>
                <a:ea typeface="Verdana" panose="020B0604030504040204" pitchFamily="34" charset="0"/>
              </a:rPr>
              <a:t>margin-top</a:t>
            </a:r>
            <a:r>
              <a:rPr lang="en-US" dirty="0">
                <a:ea typeface="Verdana" panose="020B0604030504040204" pitchFamily="34" charset="0"/>
              </a:rPr>
              <a:t>​: marge du haut</a:t>
            </a:r>
          </a:p>
          <a:p>
            <a:pPr marL="0" indent="0">
              <a:buFont typeface="Euphemia" pitchFamily="34" charset="0"/>
              <a:buNone/>
            </a:pPr>
            <a:r>
              <a:rPr lang="en-US" dirty="0">
                <a:solidFill>
                  <a:schemeClr val="accent4">
                    <a:lumMod val="75000"/>
                  </a:schemeClr>
                </a:solidFill>
                <a:ea typeface="Verdana" panose="020B0604030504040204" pitchFamily="34" charset="0"/>
              </a:rPr>
              <a:t>margin-right</a:t>
            </a:r>
            <a:r>
              <a:rPr lang="en-US" dirty="0">
                <a:ea typeface="Verdana" panose="020B0604030504040204" pitchFamily="34" charset="0"/>
              </a:rPr>
              <a:t>​: marge de droite</a:t>
            </a:r>
          </a:p>
          <a:p>
            <a:pPr marL="0" indent="0">
              <a:buFont typeface="Euphemia" pitchFamily="34" charset="0"/>
              <a:buNone/>
            </a:pPr>
            <a:r>
              <a:rPr lang="en-US" dirty="0">
                <a:solidFill>
                  <a:schemeClr val="accent4">
                    <a:lumMod val="75000"/>
                  </a:schemeClr>
                </a:solidFill>
                <a:ea typeface="Verdana" panose="020B0604030504040204" pitchFamily="34" charset="0"/>
              </a:rPr>
              <a:t>margin-bottom​</a:t>
            </a:r>
            <a:r>
              <a:rPr lang="en-US" dirty="0">
                <a:ea typeface="Verdana" panose="020B0604030504040204" pitchFamily="34" charset="0"/>
              </a:rPr>
              <a:t>: marge du bas</a:t>
            </a:r>
          </a:p>
          <a:p>
            <a:pPr marL="0" indent="0">
              <a:buFont typeface="Euphemia" pitchFamily="34" charset="0"/>
              <a:buNone/>
            </a:pPr>
            <a:r>
              <a:rPr lang="en-US" dirty="0">
                <a:solidFill>
                  <a:schemeClr val="accent4">
                    <a:lumMod val="75000"/>
                  </a:schemeClr>
                </a:solidFill>
                <a:ea typeface="Verdana" panose="020B0604030504040204" pitchFamily="34" charset="0"/>
              </a:rPr>
              <a:t>margin-left</a:t>
            </a:r>
            <a:r>
              <a:rPr lang="en-US" dirty="0">
                <a:ea typeface="Verdana" panose="020B0604030504040204" pitchFamily="34" charset="0"/>
              </a:rPr>
              <a:t>: marge de gauche</a:t>
            </a:r>
          </a:p>
          <a:p>
            <a:pPr marL="0" indent="0">
              <a:buNone/>
            </a:pPr>
            <a:endParaRPr lang="en-US" dirty="0">
              <a:solidFill>
                <a:schemeClr val="accent4">
                  <a:lumMod val="75000"/>
                </a:schemeClr>
              </a:solidFill>
              <a:ea typeface="Verdana" panose="020B0604030504040204" pitchFamily="34" charset="0"/>
            </a:endParaRPr>
          </a:p>
          <a:p>
            <a:pPr marL="0" indent="0">
              <a:buNone/>
            </a:pPr>
            <a:r>
              <a:rPr lang="en-US" dirty="0">
                <a:solidFill>
                  <a:schemeClr val="accent4">
                    <a:lumMod val="75000"/>
                  </a:schemeClr>
                </a:solidFill>
                <a:ea typeface="Verdana" panose="020B0604030504040204" pitchFamily="34" charset="0"/>
              </a:rPr>
              <a:t>margin</a:t>
            </a:r>
            <a:r>
              <a:rPr lang="en-US" dirty="0">
                <a:ea typeface="Verdana" panose="020B0604030504040204" pitchFamily="34" charset="0"/>
              </a:rPr>
              <a:t>​: </a:t>
            </a:r>
            <a:r>
              <a:rPr lang="en-US" dirty="0" err="1">
                <a:ea typeface="Verdana" panose="020B0604030504040204" pitchFamily="34" charset="0"/>
              </a:rPr>
              <a:t>forme</a:t>
            </a:r>
            <a:r>
              <a:rPr lang="en-US" dirty="0">
                <a:ea typeface="Verdana" panose="020B0604030504040204" pitchFamily="34" charset="0"/>
              </a:rPr>
              <a:t> </a:t>
            </a:r>
            <a:r>
              <a:rPr lang="en-US" dirty="0" err="1">
                <a:ea typeface="Verdana" panose="020B0604030504040204" pitchFamily="34" charset="0"/>
              </a:rPr>
              <a:t>raccourcie</a:t>
            </a:r>
            <a:endParaRPr lang="en-US" dirty="0">
              <a:ea typeface="Verdana" panose="020B0604030504040204" pitchFamily="34" charset="0"/>
            </a:endParaRPr>
          </a:p>
          <a:p>
            <a:pPr marL="0" indent="0">
              <a:buFont typeface="Euphemia" pitchFamily="34" charset="0"/>
              <a:buNone/>
            </a:pPr>
            <a:endParaRPr lang="en-US" dirty="0">
              <a:ea typeface="Verdana" panose="020B0604030504040204" pitchFamily="34" charset="0"/>
            </a:endParaRPr>
          </a:p>
          <a:p>
            <a:pPr marL="0" indent="0">
              <a:buFont typeface="Euphemia" pitchFamily="34" charset="0"/>
              <a:buNone/>
            </a:pPr>
            <a:endParaRPr lang="fr-CA" dirty="0">
              <a:ea typeface="Verdana" panose="020B0604030504040204" pitchFamily="34" charset="0"/>
            </a:endParaRPr>
          </a:p>
        </p:txBody>
      </p:sp>
      <p:sp>
        <p:nvSpPr>
          <p:cNvPr id="5" name="Espace réservé du contenu 2">
            <a:extLst>
              <a:ext uri="{FF2B5EF4-FFF2-40B4-BE49-F238E27FC236}">
                <a16:creationId xmlns:a16="http://schemas.microsoft.com/office/drawing/2014/main" id="{98E094F8-0D76-9C89-B46C-DCCF1F14F3DC}"/>
              </a:ext>
            </a:extLst>
          </p:cNvPr>
          <p:cNvSpPr txBox="1">
            <a:spLocks/>
          </p:cNvSpPr>
          <p:nvPr/>
        </p:nvSpPr>
        <p:spPr>
          <a:xfrm>
            <a:off x="1654170" y="5517232"/>
            <a:ext cx="9569759" cy="936104"/>
          </a:xfrm>
          <a:prstGeom prst="rect">
            <a:avLst/>
          </a:prstGeom>
          <a:solidFill>
            <a:schemeClr val="accent6">
              <a:lumMod val="20000"/>
              <a:lumOff val="80000"/>
            </a:schemeClr>
          </a:solidFill>
        </p:spPr>
        <p:txBody>
          <a:bodyPr vert="horz" lIns="91440" tIns="45720" rIns="91440" bIns="45720" rtlCol="0">
            <a:normAutofit fontScale="925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dirty="0">
                <a:ea typeface="Verdana" panose="020B0604030504040204" pitchFamily="34" charset="0"/>
              </a:rPr>
              <a:t>La </a:t>
            </a:r>
            <a:r>
              <a:rPr lang="en-US" dirty="0" err="1">
                <a:ea typeface="Verdana" panose="020B0604030504040204" pitchFamily="34" charset="0"/>
              </a:rPr>
              <a:t>forme</a:t>
            </a:r>
            <a:r>
              <a:rPr lang="en-US" dirty="0">
                <a:ea typeface="Verdana" panose="020B0604030504040204" pitchFamily="34" charset="0"/>
              </a:rPr>
              <a:t> </a:t>
            </a:r>
            <a:r>
              <a:rPr lang="en-US" dirty="0" err="1">
                <a:ea typeface="Verdana" panose="020B0604030504040204" pitchFamily="34" charset="0"/>
              </a:rPr>
              <a:t>raccourcie</a:t>
            </a:r>
            <a:r>
              <a:rPr lang="en-US" dirty="0">
                <a:ea typeface="Verdana" panose="020B0604030504040204" pitchFamily="34" charset="0"/>
              </a:rPr>
              <a:t> </a:t>
            </a:r>
            <a:r>
              <a:rPr lang="en-US" dirty="0" err="1">
                <a:ea typeface="Verdana" panose="020B0604030504040204" pitchFamily="34" charset="0"/>
              </a:rPr>
              <a:t>peut</a:t>
            </a:r>
            <a:r>
              <a:rPr lang="en-US" dirty="0">
                <a:ea typeface="Verdana" panose="020B0604030504040204" pitchFamily="34" charset="0"/>
              </a:rPr>
              <a:t> prendre un </a:t>
            </a:r>
            <a:r>
              <a:rPr lang="en-US" dirty="0" err="1">
                <a:ea typeface="Verdana" panose="020B0604030504040204" pitchFamily="34" charset="0"/>
              </a:rPr>
              <a:t>nombre</a:t>
            </a:r>
            <a:r>
              <a:rPr lang="en-US" dirty="0">
                <a:ea typeface="Verdana" panose="020B0604030504040204" pitchFamily="34" charset="0"/>
              </a:rPr>
              <a:t> variable de </a:t>
            </a:r>
            <a:r>
              <a:rPr lang="en-US" dirty="0" err="1">
                <a:ea typeface="Verdana" panose="020B0604030504040204" pitchFamily="34" charset="0"/>
              </a:rPr>
              <a:t>valeurs</a:t>
            </a:r>
            <a:r>
              <a:rPr lang="en-US" dirty="0">
                <a:ea typeface="Verdana" panose="020B0604030504040204" pitchFamily="34" charset="0"/>
              </a:rPr>
              <a:t>.  Mais </a:t>
            </a:r>
            <a:r>
              <a:rPr lang="en-US" dirty="0" err="1">
                <a:ea typeface="Verdana" panose="020B0604030504040204" pitchFamily="34" charset="0"/>
              </a:rPr>
              <a:t>alors</a:t>
            </a:r>
            <a:r>
              <a:rPr lang="en-US" dirty="0">
                <a:ea typeface="Verdana" panose="020B0604030504040204" pitchFamily="34" charset="0"/>
              </a:rPr>
              <a:t> </a:t>
            </a:r>
            <a:r>
              <a:rPr lang="en-US" dirty="0" err="1">
                <a:ea typeface="Verdana" panose="020B0604030504040204" pitchFamily="34" charset="0"/>
              </a:rPr>
              <a:t>laquelle</a:t>
            </a:r>
            <a:r>
              <a:rPr lang="en-US" dirty="0">
                <a:ea typeface="Verdana" panose="020B0604030504040204" pitchFamily="34" charset="0"/>
              </a:rPr>
              <a:t> </a:t>
            </a:r>
            <a:r>
              <a:rPr lang="en-US" dirty="0" err="1">
                <a:ea typeface="Verdana" panose="020B0604030504040204" pitchFamily="34" charset="0"/>
              </a:rPr>
              <a:t>est</a:t>
            </a:r>
            <a:r>
              <a:rPr lang="en-US" dirty="0">
                <a:ea typeface="Verdana" panose="020B0604030504040204" pitchFamily="34" charset="0"/>
              </a:rPr>
              <a:t> la marge du haut? De gauche? Et les </a:t>
            </a:r>
            <a:r>
              <a:rPr lang="en-US" dirty="0" err="1">
                <a:ea typeface="Verdana" panose="020B0604030504040204" pitchFamily="34" charset="0"/>
              </a:rPr>
              <a:t>autres</a:t>
            </a:r>
            <a:r>
              <a:rPr lang="en-US" dirty="0">
                <a:ea typeface="Verdana" panose="020B0604030504040204" pitchFamily="34" charset="0"/>
              </a:rPr>
              <a:t>?</a:t>
            </a:r>
          </a:p>
          <a:p>
            <a:pPr marL="0" indent="0">
              <a:buFont typeface="Euphemia" pitchFamily="34" charset="0"/>
              <a:buNone/>
            </a:pPr>
            <a:endParaRPr lang="fr-CA" dirty="0">
              <a:ea typeface="Verdana" panose="020B0604030504040204" pitchFamily="34" charset="0"/>
            </a:endParaRPr>
          </a:p>
        </p:txBody>
      </p:sp>
    </p:spTree>
    <p:extLst>
      <p:ext uri="{BB962C8B-B14F-4D97-AF65-F5344CB8AC3E}">
        <p14:creationId xmlns:p14="http://schemas.microsoft.com/office/powerpoint/2010/main" val="234772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Les propriétés </a:t>
            </a:r>
            <a:r>
              <a:rPr lang="fr-CA" dirty="0" err="1">
                <a:latin typeface="Calibri" panose="020F0502020204030204" pitchFamily="34" charset="0"/>
                <a:cs typeface="Calibri" panose="020F0502020204030204" pitchFamily="34" charset="0"/>
              </a:rPr>
              <a:t>padding</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6439050" y="1624051"/>
            <a:ext cx="4921785" cy="3468257"/>
          </a:xfrm>
          <a:solidFill>
            <a:schemeClr val="bg1">
              <a:lumMod val="95000"/>
            </a:schemeClr>
          </a:solidFill>
        </p:spPr>
        <p:txBody>
          <a:bodyPr>
            <a:normAutofit fontScale="70000" lnSpcReduction="20000"/>
          </a:bodyPr>
          <a:lstStyle/>
          <a:p>
            <a:pPr marL="0" indent="0">
              <a:buNone/>
            </a:pPr>
            <a:r>
              <a:rPr lang="en-US" dirty="0">
                <a:latin typeface="Consolas" panose="020B0609020204030204" pitchFamily="49" charset="0"/>
                <a:ea typeface="Verdana" panose="020B0604030504040204" pitchFamily="34" charset="0"/>
              </a:rPr>
              <a:t>padding-top: 10px​;</a:t>
            </a:r>
          </a:p>
          <a:p>
            <a:pPr marL="0" indent="0">
              <a:buNone/>
            </a:pPr>
            <a:r>
              <a:rPr lang="en-US" dirty="0">
                <a:latin typeface="Consolas" panose="020B0609020204030204" pitchFamily="49" charset="0"/>
                <a:ea typeface="Verdana" panose="020B0604030504040204" pitchFamily="34" charset="0"/>
              </a:rPr>
              <a:t>padding-right​: 10px;</a:t>
            </a:r>
          </a:p>
          <a:p>
            <a:pPr marL="0" indent="0">
              <a:buNone/>
            </a:pPr>
            <a:r>
              <a:rPr lang="en-US" dirty="0">
                <a:latin typeface="Consolas" panose="020B0609020204030204" pitchFamily="49" charset="0"/>
                <a:ea typeface="Verdana" panose="020B0604030504040204" pitchFamily="34" charset="0"/>
              </a:rPr>
              <a:t>padding-bottom​: 10px;</a:t>
            </a:r>
          </a:p>
          <a:p>
            <a:pPr marL="0" indent="0">
              <a:buNone/>
            </a:pPr>
            <a:r>
              <a:rPr lang="en-US" dirty="0">
                <a:latin typeface="Consolas" panose="020B0609020204030204" pitchFamily="49" charset="0"/>
                <a:ea typeface="Verdana" panose="020B0604030504040204" pitchFamily="34" charset="0"/>
              </a:rPr>
              <a:t>padding-left: 10px;</a:t>
            </a:r>
          </a:p>
          <a:p>
            <a:pPr marL="0" indent="0">
              <a:buNone/>
            </a:pPr>
            <a:endParaRPr lang="en-US" dirty="0">
              <a:latin typeface="Consolas" panose="020B0609020204030204" pitchFamily="49" charset="0"/>
              <a:ea typeface="Verdana" panose="020B0604030504040204" pitchFamily="34" charset="0"/>
            </a:endParaRPr>
          </a:p>
          <a:p>
            <a:pPr marL="0" indent="0">
              <a:buNone/>
            </a:pPr>
            <a:r>
              <a:rPr lang="en-US" dirty="0">
                <a:latin typeface="Consolas" panose="020B0609020204030204" pitchFamily="49" charset="0"/>
                <a:ea typeface="Verdana" panose="020B0604030504040204" pitchFamily="34" charset="0"/>
              </a:rPr>
              <a:t>padding: 10px 20px 30px 40px;</a:t>
            </a:r>
          </a:p>
          <a:p>
            <a:pPr marL="0" indent="0">
              <a:buNone/>
            </a:pPr>
            <a:r>
              <a:rPr lang="en-US" dirty="0">
                <a:latin typeface="Consolas" panose="020B0609020204030204" pitchFamily="49" charset="0"/>
                <a:ea typeface="Verdana" panose="020B0604030504040204" pitchFamily="34" charset="0"/>
              </a:rPr>
              <a:t>padding: 10px 20px 15px;</a:t>
            </a:r>
          </a:p>
          <a:p>
            <a:pPr marL="0" indent="0">
              <a:buNone/>
            </a:pPr>
            <a:r>
              <a:rPr lang="en-US" dirty="0">
                <a:latin typeface="Consolas" panose="020B0609020204030204" pitchFamily="49" charset="0"/>
                <a:ea typeface="Verdana" panose="020B0604030504040204" pitchFamily="34" charset="0"/>
              </a:rPr>
              <a:t>padding: 10px 20px;</a:t>
            </a:r>
          </a:p>
          <a:p>
            <a:pPr marL="0" indent="0">
              <a:buNone/>
            </a:pPr>
            <a:r>
              <a:rPr lang="en-US" dirty="0">
                <a:latin typeface="Consolas" panose="020B0609020204030204" pitchFamily="49" charset="0"/>
                <a:ea typeface="Verdana" panose="020B0604030504040204" pitchFamily="34" charset="0"/>
              </a:rPr>
              <a:t>padding: 10px;</a:t>
            </a:r>
          </a:p>
          <a:p>
            <a:pPr marL="0" indent="0">
              <a:buNone/>
            </a:pPr>
            <a:endParaRPr lang="en-US" dirty="0">
              <a:latin typeface="Consolas" panose="020B0609020204030204" pitchFamily="49" charset="0"/>
              <a:ea typeface="Verdana" panose="020B0604030504040204" pitchFamily="34" charset="0"/>
            </a:endParaRPr>
          </a:p>
          <a:p>
            <a:pPr marL="0" indent="0">
              <a:buNone/>
            </a:pPr>
            <a:endParaRPr lang="en-US" dirty="0">
              <a:latin typeface="Consolas" panose="020B0609020204030204" pitchFamily="49" charset="0"/>
              <a:ea typeface="Verdana" panose="020B0604030504040204" pitchFamily="34" charset="0"/>
            </a:endParaRPr>
          </a:p>
          <a:p>
            <a:pPr marL="0" indent="0">
              <a:buNone/>
            </a:pPr>
            <a:endParaRPr lang="fr-CA" dirty="0">
              <a:latin typeface="Consolas" panose="020B0609020204030204" pitchFamily="49" charset="0"/>
              <a:ea typeface="Verdana" panose="020B0604030504040204" pitchFamily="34" charset="0"/>
            </a:endParaRPr>
          </a:p>
        </p:txBody>
      </p:sp>
      <p:sp>
        <p:nvSpPr>
          <p:cNvPr id="4" name="Espace réservé du contenu 2">
            <a:extLst>
              <a:ext uri="{FF2B5EF4-FFF2-40B4-BE49-F238E27FC236}">
                <a16:creationId xmlns:a16="http://schemas.microsoft.com/office/drawing/2014/main" id="{4B30566B-EFAC-F8E0-5142-5AC134894537}"/>
              </a:ext>
            </a:extLst>
          </p:cNvPr>
          <p:cNvSpPr txBox="1">
            <a:spLocks/>
          </p:cNvSpPr>
          <p:nvPr/>
        </p:nvSpPr>
        <p:spPr>
          <a:xfrm>
            <a:off x="1773932" y="1624051"/>
            <a:ext cx="3888432" cy="2669045"/>
          </a:xfrm>
          <a:prstGeom prst="rect">
            <a:avLst/>
          </a:prstGeom>
        </p:spPr>
        <p:txBody>
          <a:bodyPr vert="horz" lIns="91440" tIns="45720" rIns="91440" bIns="45720" rtlCol="0">
            <a:normAutofit fontScale="77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dirty="0">
                <a:solidFill>
                  <a:schemeClr val="accent4">
                    <a:lumMod val="75000"/>
                  </a:schemeClr>
                </a:solidFill>
                <a:ea typeface="Verdana" panose="020B0604030504040204" pitchFamily="34" charset="0"/>
              </a:rPr>
              <a:t>padding-top</a:t>
            </a:r>
            <a:r>
              <a:rPr lang="en-US" dirty="0">
                <a:ea typeface="Verdana" panose="020B0604030504040204" pitchFamily="34" charset="0"/>
              </a:rPr>
              <a:t>​: marge du haut</a:t>
            </a:r>
          </a:p>
          <a:p>
            <a:pPr marL="0" indent="0">
              <a:buFont typeface="Euphemia" pitchFamily="34" charset="0"/>
              <a:buNone/>
            </a:pPr>
            <a:r>
              <a:rPr lang="en-US" dirty="0">
                <a:solidFill>
                  <a:schemeClr val="accent4">
                    <a:lumMod val="75000"/>
                  </a:schemeClr>
                </a:solidFill>
                <a:ea typeface="Verdana" panose="020B0604030504040204" pitchFamily="34" charset="0"/>
              </a:rPr>
              <a:t>padding-right</a:t>
            </a:r>
            <a:r>
              <a:rPr lang="en-US" dirty="0">
                <a:ea typeface="Verdana" panose="020B0604030504040204" pitchFamily="34" charset="0"/>
              </a:rPr>
              <a:t>​: marge de droite</a:t>
            </a:r>
          </a:p>
          <a:p>
            <a:pPr marL="0" indent="0">
              <a:buFont typeface="Euphemia" pitchFamily="34" charset="0"/>
              <a:buNone/>
            </a:pPr>
            <a:r>
              <a:rPr lang="en-US" dirty="0">
                <a:solidFill>
                  <a:schemeClr val="accent4">
                    <a:lumMod val="75000"/>
                  </a:schemeClr>
                </a:solidFill>
                <a:ea typeface="Verdana" panose="020B0604030504040204" pitchFamily="34" charset="0"/>
              </a:rPr>
              <a:t>padding-bottom​</a:t>
            </a:r>
            <a:r>
              <a:rPr lang="en-US" dirty="0">
                <a:ea typeface="Verdana" panose="020B0604030504040204" pitchFamily="34" charset="0"/>
              </a:rPr>
              <a:t>: marge du bas</a:t>
            </a:r>
          </a:p>
          <a:p>
            <a:pPr marL="0" indent="0">
              <a:buFont typeface="Euphemia" pitchFamily="34" charset="0"/>
              <a:buNone/>
            </a:pPr>
            <a:r>
              <a:rPr lang="en-US" dirty="0">
                <a:solidFill>
                  <a:schemeClr val="accent4">
                    <a:lumMod val="75000"/>
                  </a:schemeClr>
                </a:solidFill>
                <a:ea typeface="Verdana" panose="020B0604030504040204" pitchFamily="34" charset="0"/>
              </a:rPr>
              <a:t>padding-left</a:t>
            </a:r>
            <a:r>
              <a:rPr lang="en-US" dirty="0">
                <a:ea typeface="Verdana" panose="020B0604030504040204" pitchFamily="34" charset="0"/>
              </a:rPr>
              <a:t>: marge de gauche</a:t>
            </a:r>
          </a:p>
          <a:p>
            <a:pPr marL="0" indent="0">
              <a:buNone/>
            </a:pPr>
            <a:endParaRPr lang="en-US" dirty="0">
              <a:solidFill>
                <a:schemeClr val="accent4">
                  <a:lumMod val="75000"/>
                </a:schemeClr>
              </a:solidFill>
              <a:ea typeface="Verdana" panose="020B0604030504040204" pitchFamily="34" charset="0"/>
            </a:endParaRPr>
          </a:p>
          <a:p>
            <a:pPr marL="0" indent="0">
              <a:buNone/>
            </a:pPr>
            <a:r>
              <a:rPr lang="en-US" dirty="0">
                <a:solidFill>
                  <a:schemeClr val="accent4">
                    <a:lumMod val="75000"/>
                  </a:schemeClr>
                </a:solidFill>
                <a:ea typeface="Verdana" panose="020B0604030504040204" pitchFamily="34" charset="0"/>
              </a:rPr>
              <a:t>padding</a:t>
            </a:r>
            <a:r>
              <a:rPr lang="en-US" dirty="0">
                <a:ea typeface="Verdana" panose="020B0604030504040204" pitchFamily="34" charset="0"/>
              </a:rPr>
              <a:t>: </a:t>
            </a:r>
            <a:r>
              <a:rPr lang="en-US" dirty="0" err="1">
                <a:ea typeface="Verdana" panose="020B0604030504040204" pitchFamily="34" charset="0"/>
              </a:rPr>
              <a:t>forme</a:t>
            </a:r>
            <a:r>
              <a:rPr lang="en-US" dirty="0">
                <a:ea typeface="Verdana" panose="020B0604030504040204" pitchFamily="34" charset="0"/>
              </a:rPr>
              <a:t> </a:t>
            </a:r>
            <a:r>
              <a:rPr lang="en-US" dirty="0" err="1">
                <a:ea typeface="Verdana" panose="020B0604030504040204" pitchFamily="34" charset="0"/>
              </a:rPr>
              <a:t>raccourcie</a:t>
            </a:r>
            <a:endParaRPr lang="en-US" dirty="0">
              <a:ea typeface="Verdana" panose="020B0604030504040204" pitchFamily="34" charset="0"/>
            </a:endParaRPr>
          </a:p>
          <a:p>
            <a:pPr marL="0" indent="0">
              <a:buFont typeface="Euphemia" pitchFamily="34" charset="0"/>
              <a:buNone/>
            </a:pPr>
            <a:endParaRPr lang="en-US" dirty="0">
              <a:ea typeface="Verdana" panose="020B0604030504040204" pitchFamily="34" charset="0"/>
            </a:endParaRPr>
          </a:p>
          <a:p>
            <a:pPr marL="0" indent="0">
              <a:buFont typeface="Euphemia" pitchFamily="34" charset="0"/>
              <a:buNone/>
            </a:pPr>
            <a:endParaRPr lang="fr-CA" dirty="0">
              <a:ea typeface="Verdana" panose="020B0604030504040204" pitchFamily="34" charset="0"/>
            </a:endParaRPr>
          </a:p>
        </p:txBody>
      </p:sp>
      <p:sp>
        <p:nvSpPr>
          <p:cNvPr id="5" name="Espace réservé du contenu 2">
            <a:extLst>
              <a:ext uri="{FF2B5EF4-FFF2-40B4-BE49-F238E27FC236}">
                <a16:creationId xmlns:a16="http://schemas.microsoft.com/office/drawing/2014/main" id="{98E094F8-0D76-9C89-B46C-DCCF1F14F3DC}"/>
              </a:ext>
            </a:extLst>
          </p:cNvPr>
          <p:cNvSpPr txBox="1">
            <a:spLocks/>
          </p:cNvSpPr>
          <p:nvPr/>
        </p:nvSpPr>
        <p:spPr>
          <a:xfrm>
            <a:off x="1654170" y="5517232"/>
            <a:ext cx="9569759" cy="936104"/>
          </a:xfrm>
          <a:prstGeom prst="rect">
            <a:avLst/>
          </a:prstGeom>
          <a:solidFill>
            <a:schemeClr val="accent6">
              <a:lumMod val="20000"/>
              <a:lumOff val="80000"/>
            </a:schemeClr>
          </a:solidFill>
        </p:spPr>
        <p:txBody>
          <a:bodyPr vert="horz" lIns="91440" tIns="45720" rIns="91440" bIns="45720" rtlCol="0">
            <a:normAutofit fontScale="925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dirty="0">
                <a:ea typeface="Verdana" panose="020B0604030504040204" pitchFamily="34" charset="0"/>
              </a:rPr>
              <a:t>La </a:t>
            </a:r>
            <a:r>
              <a:rPr lang="en-US" dirty="0" err="1">
                <a:ea typeface="Verdana" panose="020B0604030504040204" pitchFamily="34" charset="0"/>
              </a:rPr>
              <a:t>forme</a:t>
            </a:r>
            <a:r>
              <a:rPr lang="en-US" dirty="0">
                <a:ea typeface="Verdana" panose="020B0604030504040204" pitchFamily="34" charset="0"/>
              </a:rPr>
              <a:t> </a:t>
            </a:r>
            <a:r>
              <a:rPr lang="en-US" dirty="0" err="1">
                <a:ea typeface="Verdana" panose="020B0604030504040204" pitchFamily="34" charset="0"/>
              </a:rPr>
              <a:t>raccourcie</a:t>
            </a:r>
            <a:r>
              <a:rPr lang="en-US" dirty="0">
                <a:ea typeface="Verdana" panose="020B0604030504040204" pitchFamily="34" charset="0"/>
              </a:rPr>
              <a:t> </a:t>
            </a:r>
            <a:r>
              <a:rPr lang="en-US" dirty="0" err="1">
                <a:ea typeface="Verdana" panose="020B0604030504040204" pitchFamily="34" charset="0"/>
              </a:rPr>
              <a:t>peut</a:t>
            </a:r>
            <a:r>
              <a:rPr lang="en-US" dirty="0">
                <a:ea typeface="Verdana" panose="020B0604030504040204" pitchFamily="34" charset="0"/>
              </a:rPr>
              <a:t> prendre un </a:t>
            </a:r>
            <a:r>
              <a:rPr lang="en-US" dirty="0" err="1">
                <a:ea typeface="Verdana" panose="020B0604030504040204" pitchFamily="34" charset="0"/>
              </a:rPr>
              <a:t>nombre</a:t>
            </a:r>
            <a:r>
              <a:rPr lang="en-US" dirty="0">
                <a:ea typeface="Verdana" panose="020B0604030504040204" pitchFamily="34" charset="0"/>
              </a:rPr>
              <a:t> variable de </a:t>
            </a:r>
            <a:r>
              <a:rPr lang="en-US" dirty="0" err="1">
                <a:ea typeface="Verdana" panose="020B0604030504040204" pitchFamily="34" charset="0"/>
              </a:rPr>
              <a:t>valeurs</a:t>
            </a:r>
            <a:r>
              <a:rPr lang="en-US" dirty="0">
                <a:ea typeface="Verdana" panose="020B0604030504040204" pitchFamily="34" charset="0"/>
              </a:rPr>
              <a:t>.  Mais </a:t>
            </a:r>
            <a:r>
              <a:rPr lang="en-US" dirty="0" err="1">
                <a:ea typeface="Verdana" panose="020B0604030504040204" pitchFamily="34" charset="0"/>
              </a:rPr>
              <a:t>alors</a:t>
            </a:r>
            <a:r>
              <a:rPr lang="en-US" dirty="0">
                <a:ea typeface="Verdana" panose="020B0604030504040204" pitchFamily="34" charset="0"/>
              </a:rPr>
              <a:t> </a:t>
            </a:r>
            <a:r>
              <a:rPr lang="en-US" dirty="0" err="1">
                <a:ea typeface="Verdana" panose="020B0604030504040204" pitchFamily="34" charset="0"/>
              </a:rPr>
              <a:t>laquelle</a:t>
            </a:r>
            <a:r>
              <a:rPr lang="en-US" dirty="0">
                <a:ea typeface="Verdana" panose="020B0604030504040204" pitchFamily="34" charset="0"/>
              </a:rPr>
              <a:t> </a:t>
            </a:r>
            <a:r>
              <a:rPr lang="en-US" dirty="0" err="1">
                <a:ea typeface="Verdana" panose="020B0604030504040204" pitchFamily="34" charset="0"/>
              </a:rPr>
              <a:t>est</a:t>
            </a:r>
            <a:r>
              <a:rPr lang="en-US" dirty="0">
                <a:ea typeface="Verdana" panose="020B0604030504040204" pitchFamily="34" charset="0"/>
              </a:rPr>
              <a:t> la marge du haut? De gauche? Et les </a:t>
            </a:r>
            <a:r>
              <a:rPr lang="en-US" dirty="0" err="1">
                <a:ea typeface="Verdana" panose="020B0604030504040204" pitchFamily="34" charset="0"/>
              </a:rPr>
              <a:t>autres</a:t>
            </a:r>
            <a:r>
              <a:rPr lang="en-US" dirty="0">
                <a:ea typeface="Verdana" panose="020B0604030504040204" pitchFamily="34" charset="0"/>
              </a:rPr>
              <a:t>?</a:t>
            </a:r>
          </a:p>
          <a:p>
            <a:pPr marL="0" indent="0">
              <a:buFont typeface="Euphemia" pitchFamily="34" charset="0"/>
              <a:buNone/>
            </a:pPr>
            <a:endParaRPr lang="fr-CA" dirty="0">
              <a:ea typeface="Verdana" panose="020B0604030504040204" pitchFamily="34" charset="0"/>
            </a:endParaRPr>
          </a:p>
        </p:txBody>
      </p:sp>
    </p:spTree>
    <p:extLst>
      <p:ext uri="{BB962C8B-B14F-4D97-AF65-F5344CB8AC3E}">
        <p14:creationId xmlns:p14="http://schemas.microsoft.com/office/powerpoint/2010/main" val="196132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normAutofit/>
          </a:bodyPr>
          <a:lstStyle/>
          <a:p>
            <a:r>
              <a:rPr lang="fr-CA" sz="3200" dirty="0"/>
              <a:t>Propriétés border-style, border-</a:t>
            </a:r>
            <a:r>
              <a:rPr lang="fr-CA" sz="3200" dirty="0" err="1"/>
              <a:t>color</a:t>
            </a:r>
            <a:r>
              <a:rPr lang="fr-CA" sz="3200" dirty="0"/>
              <a:t> et border-</a:t>
            </a:r>
            <a:r>
              <a:rPr lang="fr-CA" sz="3200" dirty="0" err="1"/>
              <a:t>width</a:t>
            </a:r>
            <a:endParaRPr lang="fr-CA" sz="3200"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6098358" y="1631174"/>
            <a:ext cx="4921785" cy="4829285"/>
          </a:xfrm>
          <a:solidFill>
            <a:schemeClr val="bg1">
              <a:lumMod val="95000"/>
            </a:schemeClr>
          </a:solidFill>
        </p:spPr>
        <p:txBody>
          <a:bodyPr>
            <a:normAutofit fontScale="40000" lnSpcReduction="20000"/>
          </a:bodyPr>
          <a:lstStyle/>
          <a:p>
            <a:pPr marL="0" indent="0">
              <a:buNone/>
            </a:pPr>
            <a:r>
              <a:rPr lang="en-US" dirty="0">
                <a:latin typeface="Consolas" panose="020B0609020204030204" pitchFamily="49" charset="0"/>
                <a:ea typeface="Verdana" panose="020B0604030504040204" pitchFamily="34" charset="0"/>
              </a:rPr>
              <a:t>border-style: dashed solid dashed solid;</a:t>
            </a:r>
          </a:p>
          <a:p>
            <a:pPr marL="0" indent="0">
              <a:buNone/>
            </a:pPr>
            <a:r>
              <a:rPr lang="en-US" dirty="0">
                <a:latin typeface="Consolas" panose="020B0609020204030204" pitchFamily="49" charset="0"/>
                <a:ea typeface="Verdana" panose="020B0604030504040204" pitchFamily="34" charset="0"/>
              </a:rPr>
              <a:t>border-style: solid dotted solid;</a:t>
            </a:r>
          </a:p>
          <a:p>
            <a:pPr marL="0" indent="0">
              <a:buNone/>
            </a:pPr>
            <a:r>
              <a:rPr lang="en-US" dirty="0">
                <a:latin typeface="Consolas" panose="020B0609020204030204" pitchFamily="49" charset="0"/>
                <a:ea typeface="Verdana" panose="020B0604030504040204" pitchFamily="34" charset="0"/>
              </a:rPr>
              <a:t>border-style: solid double;</a:t>
            </a:r>
          </a:p>
          <a:p>
            <a:pPr marL="0" indent="0">
              <a:buNone/>
            </a:pPr>
            <a:r>
              <a:rPr lang="en-US" dirty="0">
                <a:latin typeface="Consolas" panose="020B0609020204030204" pitchFamily="49" charset="0"/>
                <a:ea typeface="Verdana" panose="020B0604030504040204" pitchFamily="34" charset="0"/>
              </a:rPr>
              <a:t>border-style: dashed;</a:t>
            </a:r>
          </a:p>
          <a:p>
            <a:pPr marL="0" indent="0">
              <a:buNone/>
            </a:pPr>
            <a:endParaRPr lang="en-US" dirty="0">
              <a:latin typeface="Consolas" panose="020B0609020204030204" pitchFamily="49" charset="0"/>
              <a:ea typeface="Verdana" panose="020B0604030504040204" pitchFamily="34" charset="0"/>
            </a:endParaRPr>
          </a:p>
          <a:p>
            <a:pPr marL="0" indent="0">
              <a:buNone/>
            </a:pPr>
            <a:r>
              <a:rPr lang="en-US" dirty="0">
                <a:latin typeface="Consolas" panose="020B0609020204030204" pitchFamily="49" charset="0"/>
                <a:ea typeface="Verdana" panose="020B0604030504040204" pitchFamily="34" charset="0"/>
              </a:rPr>
              <a:t>border-color: red blue yellow green;</a:t>
            </a:r>
          </a:p>
          <a:p>
            <a:pPr marL="0" indent="0">
              <a:buNone/>
            </a:pPr>
            <a:r>
              <a:rPr lang="en-US" dirty="0">
                <a:latin typeface="Consolas" panose="020B0609020204030204" pitchFamily="49" charset="0"/>
                <a:ea typeface="Verdana" panose="020B0604030504040204" pitchFamily="34" charset="0"/>
              </a:rPr>
              <a:t>border-color: red, blue yellow;</a:t>
            </a:r>
          </a:p>
          <a:p>
            <a:pPr marL="0" indent="0">
              <a:buNone/>
            </a:pPr>
            <a:r>
              <a:rPr lang="en-US" dirty="0">
                <a:latin typeface="Consolas" panose="020B0609020204030204" pitchFamily="49" charset="0"/>
                <a:ea typeface="Verdana" panose="020B0604030504040204" pitchFamily="34" charset="0"/>
              </a:rPr>
              <a:t>border-color: red blue;</a:t>
            </a:r>
          </a:p>
          <a:p>
            <a:pPr marL="0" indent="0">
              <a:buNone/>
            </a:pPr>
            <a:r>
              <a:rPr lang="en-US" dirty="0">
                <a:latin typeface="Consolas" panose="020B0609020204030204" pitchFamily="49" charset="0"/>
                <a:ea typeface="Verdana" panose="020B0604030504040204" pitchFamily="34" charset="0"/>
              </a:rPr>
              <a:t>border-color: red;</a:t>
            </a:r>
          </a:p>
          <a:p>
            <a:pPr marL="0" indent="0">
              <a:buNone/>
            </a:pPr>
            <a:endParaRPr lang="en-US" dirty="0">
              <a:latin typeface="Consolas" panose="020B0609020204030204" pitchFamily="49" charset="0"/>
              <a:ea typeface="Verdana" panose="020B0604030504040204" pitchFamily="34" charset="0"/>
            </a:endParaRPr>
          </a:p>
          <a:p>
            <a:pPr marL="0" indent="0">
              <a:buNone/>
            </a:pPr>
            <a:r>
              <a:rPr lang="en-US" dirty="0">
                <a:latin typeface="Consolas" panose="020B0609020204030204" pitchFamily="49" charset="0"/>
                <a:ea typeface="Verdana" panose="020B0604030504040204" pitchFamily="34" charset="0"/>
              </a:rPr>
              <a:t>border-top-width: 1px;</a:t>
            </a:r>
          </a:p>
          <a:p>
            <a:pPr marL="0" indent="0">
              <a:buNone/>
            </a:pPr>
            <a:r>
              <a:rPr lang="en-US" dirty="0">
                <a:latin typeface="Consolas" panose="020B0609020204030204" pitchFamily="49" charset="0"/>
                <a:ea typeface="Verdana" panose="020B0604030504040204" pitchFamily="34" charset="0"/>
              </a:rPr>
              <a:t>border-right-width: 2px;</a:t>
            </a:r>
          </a:p>
          <a:p>
            <a:pPr marL="0" indent="0">
              <a:buNone/>
            </a:pPr>
            <a:r>
              <a:rPr lang="en-US" dirty="0">
                <a:latin typeface="Consolas" panose="020B0609020204030204" pitchFamily="49" charset="0"/>
                <a:ea typeface="Verdana" panose="020B0604030504040204" pitchFamily="34" charset="0"/>
              </a:rPr>
              <a:t>border-bottom-width: 3px;</a:t>
            </a:r>
          </a:p>
          <a:p>
            <a:pPr marL="0" indent="0">
              <a:buNone/>
            </a:pPr>
            <a:r>
              <a:rPr lang="en-US" dirty="0">
                <a:latin typeface="Consolas" panose="020B0609020204030204" pitchFamily="49" charset="0"/>
                <a:ea typeface="Verdana" panose="020B0604030504040204" pitchFamily="34" charset="0"/>
              </a:rPr>
              <a:t>border-left-width: 4px;</a:t>
            </a:r>
          </a:p>
          <a:p>
            <a:pPr marL="0" indent="0">
              <a:buNone/>
            </a:pPr>
            <a:r>
              <a:rPr lang="en-US" dirty="0">
                <a:latin typeface="Consolas" panose="020B0609020204030204" pitchFamily="49" charset="0"/>
                <a:ea typeface="Verdana" panose="020B0604030504040204" pitchFamily="34" charset="0"/>
              </a:rPr>
              <a:t>border-width: 1px;</a:t>
            </a:r>
          </a:p>
          <a:p>
            <a:pPr marL="0" indent="0">
              <a:buNone/>
            </a:pPr>
            <a:r>
              <a:rPr lang="en-US" dirty="0">
                <a:latin typeface="Consolas" panose="020B0609020204030204" pitchFamily="49" charset="0"/>
                <a:ea typeface="Verdana" panose="020B0604030504040204" pitchFamily="34" charset="0"/>
              </a:rPr>
              <a:t>Border-width: 1px 2px;        </a:t>
            </a:r>
            <a:r>
              <a:rPr lang="en-US" dirty="0" err="1">
                <a:latin typeface="Consolas" panose="020B0609020204030204" pitchFamily="49" charset="0"/>
                <a:ea typeface="Verdana" panose="020B0604030504040204" pitchFamily="34" charset="0"/>
              </a:rPr>
              <a:t>etc</a:t>
            </a:r>
            <a:r>
              <a:rPr lang="en-US" dirty="0">
                <a:latin typeface="Consolas" panose="020B0609020204030204" pitchFamily="49" charset="0"/>
                <a:ea typeface="Verdana" panose="020B0604030504040204" pitchFamily="34" charset="0"/>
              </a:rPr>
              <a:t>…</a:t>
            </a:r>
          </a:p>
        </p:txBody>
      </p:sp>
      <p:sp>
        <p:nvSpPr>
          <p:cNvPr id="4" name="Espace réservé du contenu 2">
            <a:extLst>
              <a:ext uri="{FF2B5EF4-FFF2-40B4-BE49-F238E27FC236}">
                <a16:creationId xmlns:a16="http://schemas.microsoft.com/office/drawing/2014/main" id="{4B30566B-EFAC-F8E0-5142-5AC134894537}"/>
              </a:ext>
            </a:extLst>
          </p:cNvPr>
          <p:cNvSpPr txBox="1">
            <a:spLocks/>
          </p:cNvSpPr>
          <p:nvPr/>
        </p:nvSpPr>
        <p:spPr>
          <a:xfrm>
            <a:off x="1413892" y="1631175"/>
            <a:ext cx="3960440" cy="4829285"/>
          </a:xfrm>
          <a:prstGeom prst="rect">
            <a:avLst/>
          </a:prstGeom>
        </p:spPr>
        <p:txBody>
          <a:bodyPr vert="horz" lIns="91440" tIns="45720" rIns="91440" bIns="45720" rtlCol="0">
            <a:normAutofit fontScale="47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dirty="0">
                <a:solidFill>
                  <a:schemeClr val="accent4">
                    <a:lumMod val="75000"/>
                  </a:schemeClr>
                </a:solidFill>
                <a:ea typeface="Verdana" panose="020B0604030504040204" pitchFamily="34" charset="0"/>
              </a:rPr>
              <a:t>border-style</a:t>
            </a:r>
            <a:r>
              <a:rPr lang="en-US" dirty="0">
                <a:ea typeface="Verdana" panose="020B0604030504040204" pitchFamily="34" charset="0"/>
              </a:rPr>
              <a:t>​: </a:t>
            </a:r>
            <a:r>
              <a:rPr lang="en-US" dirty="0" err="1">
                <a:ea typeface="Verdana" panose="020B0604030504040204" pitchFamily="34" charset="0"/>
              </a:rPr>
              <a:t>une</a:t>
            </a:r>
            <a:r>
              <a:rPr lang="en-US" dirty="0">
                <a:ea typeface="Verdana" panose="020B0604030504040204" pitchFamily="34" charset="0"/>
              </a:rPr>
              <a:t> </a:t>
            </a:r>
            <a:r>
              <a:rPr lang="en-US" dirty="0" err="1">
                <a:ea typeface="Verdana" panose="020B0604030504040204" pitchFamily="34" charset="0"/>
              </a:rPr>
              <a:t>seule</a:t>
            </a:r>
            <a:r>
              <a:rPr lang="en-US" dirty="0">
                <a:ea typeface="Verdana" panose="020B0604030504040204" pitchFamily="34" charset="0"/>
              </a:rPr>
              <a:t> </a:t>
            </a:r>
            <a:r>
              <a:rPr lang="en-US" dirty="0" err="1">
                <a:ea typeface="Verdana" panose="020B0604030504040204" pitchFamily="34" charset="0"/>
              </a:rPr>
              <a:t>forme</a:t>
            </a:r>
            <a:r>
              <a:rPr lang="en-US" dirty="0">
                <a:ea typeface="Verdana" panose="020B0604030504040204" pitchFamily="34" charset="0"/>
              </a:rPr>
              <a:t>, 1 à 4 </a:t>
            </a:r>
            <a:r>
              <a:rPr lang="en-US" dirty="0" err="1">
                <a:ea typeface="Verdana" panose="020B0604030504040204" pitchFamily="34" charset="0"/>
              </a:rPr>
              <a:t>valeurs</a:t>
            </a:r>
            <a:endParaRPr lang="en-US" dirty="0">
              <a:ea typeface="Verdana" panose="020B0604030504040204" pitchFamily="34" charset="0"/>
            </a:endParaRPr>
          </a:p>
          <a:p>
            <a:pPr marL="0" indent="0">
              <a:buFont typeface="Euphemia" pitchFamily="34" charset="0"/>
              <a:buNone/>
            </a:pPr>
            <a:endParaRPr lang="en-US" dirty="0">
              <a:solidFill>
                <a:schemeClr val="accent4">
                  <a:lumMod val="75000"/>
                </a:schemeClr>
              </a:solidFill>
              <a:ea typeface="Verdana" panose="020B0604030504040204" pitchFamily="34" charset="0"/>
            </a:endParaRPr>
          </a:p>
          <a:p>
            <a:pPr marL="0" indent="0">
              <a:buFont typeface="Euphemia" pitchFamily="34" charset="0"/>
              <a:buNone/>
            </a:pPr>
            <a:endParaRPr lang="en-US" dirty="0">
              <a:solidFill>
                <a:schemeClr val="accent4">
                  <a:lumMod val="75000"/>
                </a:schemeClr>
              </a:solidFill>
              <a:ea typeface="Verdana" panose="020B0604030504040204" pitchFamily="34" charset="0"/>
            </a:endParaRPr>
          </a:p>
          <a:p>
            <a:pPr marL="0" indent="0">
              <a:buFont typeface="Euphemia" pitchFamily="34" charset="0"/>
              <a:buNone/>
            </a:pPr>
            <a:endParaRPr lang="en-US" dirty="0">
              <a:solidFill>
                <a:schemeClr val="accent4">
                  <a:lumMod val="75000"/>
                </a:schemeClr>
              </a:solidFill>
              <a:ea typeface="Verdana" panose="020B0604030504040204" pitchFamily="34" charset="0"/>
            </a:endParaRPr>
          </a:p>
          <a:p>
            <a:pPr marL="0" indent="0">
              <a:buFont typeface="Euphemia" pitchFamily="34" charset="0"/>
              <a:buNone/>
            </a:pPr>
            <a:r>
              <a:rPr lang="en-US" dirty="0">
                <a:solidFill>
                  <a:schemeClr val="accent4">
                    <a:lumMod val="75000"/>
                  </a:schemeClr>
                </a:solidFill>
                <a:ea typeface="Verdana" panose="020B0604030504040204" pitchFamily="34" charset="0"/>
              </a:rPr>
              <a:t>border-color</a:t>
            </a:r>
            <a:r>
              <a:rPr lang="en-US" dirty="0">
                <a:ea typeface="Verdana" panose="020B0604030504040204" pitchFamily="34" charset="0"/>
              </a:rPr>
              <a:t>​: </a:t>
            </a:r>
            <a:r>
              <a:rPr lang="en-US" dirty="0" err="1">
                <a:ea typeface="Verdana" panose="020B0604030504040204" pitchFamily="34" charset="0"/>
              </a:rPr>
              <a:t>une</a:t>
            </a:r>
            <a:r>
              <a:rPr lang="en-US" dirty="0">
                <a:ea typeface="Verdana" panose="020B0604030504040204" pitchFamily="34" charset="0"/>
              </a:rPr>
              <a:t> </a:t>
            </a:r>
            <a:r>
              <a:rPr lang="en-US" dirty="0" err="1">
                <a:ea typeface="Verdana" panose="020B0604030504040204" pitchFamily="34" charset="0"/>
              </a:rPr>
              <a:t>seule</a:t>
            </a:r>
            <a:r>
              <a:rPr lang="en-US" dirty="0">
                <a:ea typeface="Verdana" panose="020B0604030504040204" pitchFamily="34" charset="0"/>
              </a:rPr>
              <a:t> </a:t>
            </a:r>
            <a:r>
              <a:rPr lang="en-US" dirty="0" err="1">
                <a:ea typeface="Verdana" panose="020B0604030504040204" pitchFamily="34" charset="0"/>
              </a:rPr>
              <a:t>forme</a:t>
            </a:r>
            <a:r>
              <a:rPr lang="en-US" dirty="0">
                <a:ea typeface="Verdana" panose="020B0604030504040204" pitchFamily="34" charset="0"/>
              </a:rPr>
              <a:t> 1 à 4 </a:t>
            </a:r>
            <a:r>
              <a:rPr lang="en-US" dirty="0" err="1">
                <a:ea typeface="Verdana" panose="020B0604030504040204" pitchFamily="34" charset="0"/>
              </a:rPr>
              <a:t>valeurs</a:t>
            </a:r>
            <a:endParaRPr lang="en-US" dirty="0">
              <a:ea typeface="Verdana" panose="020B0604030504040204" pitchFamily="34" charset="0"/>
            </a:endParaRPr>
          </a:p>
          <a:p>
            <a:pPr marL="0" indent="0">
              <a:buFont typeface="Euphemia" pitchFamily="34" charset="0"/>
              <a:buNone/>
            </a:pPr>
            <a:endParaRPr lang="en-US" dirty="0">
              <a:solidFill>
                <a:schemeClr val="accent4">
                  <a:lumMod val="75000"/>
                </a:schemeClr>
              </a:solidFill>
              <a:ea typeface="Verdana" panose="020B0604030504040204" pitchFamily="34" charset="0"/>
            </a:endParaRPr>
          </a:p>
          <a:p>
            <a:pPr marL="0" indent="0">
              <a:buFont typeface="Euphemia" pitchFamily="34" charset="0"/>
              <a:buNone/>
            </a:pPr>
            <a:endParaRPr lang="en-US" dirty="0">
              <a:solidFill>
                <a:schemeClr val="accent4">
                  <a:lumMod val="75000"/>
                </a:schemeClr>
              </a:solidFill>
              <a:ea typeface="Verdana" panose="020B0604030504040204" pitchFamily="34" charset="0"/>
            </a:endParaRPr>
          </a:p>
          <a:p>
            <a:pPr marL="0" indent="0">
              <a:buFont typeface="Euphemia" pitchFamily="34" charset="0"/>
              <a:buNone/>
            </a:pPr>
            <a:endParaRPr lang="en-US" dirty="0">
              <a:solidFill>
                <a:schemeClr val="accent4">
                  <a:lumMod val="75000"/>
                </a:schemeClr>
              </a:solidFill>
              <a:ea typeface="Verdana" panose="020B0604030504040204" pitchFamily="34" charset="0"/>
            </a:endParaRPr>
          </a:p>
          <a:p>
            <a:pPr marL="0" indent="0">
              <a:buFont typeface="Euphemia" pitchFamily="34" charset="0"/>
              <a:buNone/>
            </a:pPr>
            <a:endParaRPr lang="en-US" dirty="0">
              <a:solidFill>
                <a:schemeClr val="accent4">
                  <a:lumMod val="75000"/>
                </a:schemeClr>
              </a:solidFill>
              <a:ea typeface="Verdana" panose="020B0604030504040204" pitchFamily="34" charset="0"/>
            </a:endParaRPr>
          </a:p>
          <a:p>
            <a:pPr marL="0" indent="0">
              <a:buFont typeface="Euphemia" pitchFamily="34" charset="0"/>
              <a:buNone/>
            </a:pPr>
            <a:r>
              <a:rPr lang="en-US" dirty="0">
                <a:solidFill>
                  <a:schemeClr val="accent4">
                    <a:lumMod val="75000"/>
                  </a:schemeClr>
                </a:solidFill>
                <a:ea typeface="Verdana" panose="020B0604030504040204" pitchFamily="34" charset="0"/>
              </a:rPr>
              <a:t>border-top-</a:t>
            </a:r>
            <a:r>
              <a:rPr lang="en-US" dirty="0" err="1">
                <a:solidFill>
                  <a:schemeClr val="accent4">
                    <a:lumMod val="75000"/>
                  </a:schemeClr>
                </a:solidFill>
                <a:ea typeface="Verdana" panose="020B0604030504040204" pitchFamily="34" charset="0"/>
              </a:rPr>
              <a:t>witdh</a:t>
            </a:r>
            <a:r>
              <a:rPr lang="en-US" dirty="0">
                <a:solidFill>
                  <a:schemeClr val="accent4">
                    <a:lumMod val="75000"/>
                  </a:schemeClr>
                </a:solidFill>
                <a:ea typeface="Verdana" panose="020B0604030504040204" pitchFamily="34" charset="0"/>
              </a:rPr>
              <a:t>​</a:t>
            </a:r>
            <a:r>
              <a:rPr lang="en-US" dirty="0">
                <a:ea typeface="Verdana" panose="020B0604030504040204" pitchFamily="34" charset="0"/>
              </a:rPr>
              <a:t>: </a:t>
            </a:r>
            <a:r>
              <a:rPr lang="en-US" dirty="0" err="1">
                <a:ea typeface="Verdana" panose="020B0604030504040204" pitchFamily="34" charset="0"/>
              </a:rPr>
              <a:t>épaisseur</a:t>
            </a:r>
            <a:r>
              <a:rPr lang="en-US" dirty="0">
                <a:ea typeface="Verdana" panose="020B0604030504040204" pitchFamily="34" charset="0"/>
              </a:rPr>
              <a:t> bordure du haut</a:t>
            </a:r>
          </a:p>
          <a:p>
            <a:pPr marL="0" indent="0">
              <a:buFont typeface="Euphemia" pitchFamily="34" charset="0"/>
              <a:buNone/>
            </a:pPr>
            <a:r>
              <a:rPr lang="en-US" dirty="0">
                <a:solidFill>
                  <a:schemeClr val="accent4">
                    <a:lumMod val="75000"/>
                  </a:schemeClr>
                </a:solidFill>
                <a:ea typeface="Verdana" panose="020B0604030504040204" pitchFamily="34" charset="0"/>
              </a:rPr>
              <a:t>border-right-width</a:t>
            </a:r>
            <a:r>
              <a:rPr lang="en-US" dirty="0">
                <a:ea typeface="Verdana" panose="020B0604030504040204" pitchFamily="34" charset="0"/>
              </a:rPr>
              <a:t>: </a:t>
            </a:r>
            <a:r>
              <a:rPr lang="en-US" dirty="0" err="1">
                <a:ea typeface="Verdana" panose="020B0604030504040204" pitchFamily="34" charset="0"/>
              </a:rPr>
              <a:t>épaisseur</a:t>
            </a:r>
            <a:r>
              <a:rPr lang="en-US" dirty="0">
                <a:ea typeface="Verdana" panose="020B0604030504040204" pitchFamily="34" charset="0"/>
              </a:rPr>
              <a:t> bordure de droite</a:t>
            </a:r>
          </a:p>
          <a:p>
            <a:pPr marL="0" indent="0">
              <a:buNone/>
            </a:pPr>
            <a:r>
              <a:rPr lang="en-US" dirty="0">
                <a:solidFill>
                  <a:schemeClr val="accent4">
                    <a:lumMod val="75000"/>
                  </a:schemeClr>
                </a:solidFill>
                <a:ea typeface="Verdana" panose="020B0604030504040204" pitchFamily="34" charset="0"/>
              </a:rPr>
              <a:t>border-bottom-width</a:t>
            </a:r>
            <a:r>
              <a:rPr lang="en-US" dirty="0">
                <a:ea typeface="Verdana" panose="020B0604030504040204" pitchFamily="34" charset="0"/>
              </a:rPr>
              <a:t>: </a:t>
            </a:r>
            <a:r>
              <a:rPr lang="en-US" dirty="0" err="1">
                <a:ea typeface="Verdana" panose="020B0604030504040204" pitchFamily="34" charset="0"/>
              </a:rPr>
              <a:t>épaisseur</a:t>
            </a:r>
            <a:r>
              <a:rPr lang="en-US" dirty="0">
                <a:ea typeface="Verdana" panose="020B0604030504040204" pitchFamily="34" charset="0"/>
              </a:rPr>
              <a:t> bordure du bas</a:t>
            </a:r>
          </a:p>
          <a:p>
            <a:pPr marL="0" indent="0">
              <a:buNone/>
            </a:pPr>
            <a:r>
              <a:rPr lang="en-US" dirty="0">
                <a:solidFill>
                  <a:schemeClr val="accent4">
                    <a:lumMod val="75000"/>
                  </a:schemeClr>
                </a:solidFill>
                <a:ea typeface="Verdana" panose="020B0604030504040204" pitchFamily="34" charset="0"/>
              </a:rPr>
              <a:t>border-left-width</a:t>
            </a:r>
            <a:r>
              <a:rPr lang="en-US" dirty="0">
                <a:ea typeface="Verdana" panose="020B0604030504040204" pitchFamily="34" charset="0"/>
              </a:rPr>
              <a:t>: </a:t>
            </a:r>
            <a:r>
              <a:rPr lang="en-US" dirty="0" err="1">
                <a:ea typeface="Verdana" panose="020B0604030504040204" pitchFamily="34" charset="0"/>
              </a:rPr>
              <a:t>épaisseur</a:t>
            </a:r>
            <a:r>
              <a:rPr lang="en-US" dirty="0">
                <a:ea typeface="Verdana" panose="020B0604030504040204" pitchFamily="34" charset="0"/>
              </a:rPr>
              <a:t> bordure de gauche</a:t>
            </a:r>
          </a:p>
          <a:p>
            <a:pPr marL="0" indent="0">
              <a:buNone/>
            </a:pPr>
            <a:r>
              <a:rPr lang="en-US" dirty="0">
                <a:solidFill>
                  <a:schemeClr val="accent4">
                    <a:lumMod val="75000"/>
                  </a:schemeClr>
                </a:solidFill>
                <a:ea typeface="Verdana" panose="020B0604030504040204" pitchFamily="34" charset="0"/>
              </a:rPr>
              <a:t>border-width</a:t>
            </a:r>
            <a:r>
              <a:rPr lang="en-US" dirty="0">
                <a:ea typeface="Verdana" panose="020B0604030504040204" pitchFamily="34" charset="0"/>
              </a:rPr>
              <a:t>: </a:t>
            </a:r>
            <a:r>
              <a:rPr lang="en-US" dirty="0" err="1">
                <a:ea typeface="Verdana" panose="020B0604030504040204" pitchFamily="34" charset="0"/>
              </a:rPr>
              <a:t>forme</a:t>
            </a:r>
            <a:r>
              <a:rPr lang="en-US" dirty="0">
                <a:ea typeface="Verdana" panose="020B0604030504040204" pitchFamily="34" charset="0"/>
              </a:rPr>
              <a:t> </a:t>
            </a:r>
            <a:r>
              <a:rPr lang="en-US" dirty="0" err="1">
                <a:ea typeface="Verdana" panose="020B0604030504040204" pitchFamily="34" charset="0"/>
              </a:rPr>
              <a:t>raccourcie</a:t>
            </a:r>
            <a:r>
              <a:rPr lang="en-US" dirty="0">
                <a:ea typeface="Verdana" panose="020B0604030504040204" pitchFamily="34" charset="0"/>
              </a:rPr>
              <a:t> (1 à 4 </a:t>
            </a:r>
            <a:r>
              <a:rPr lang="en-US" dirty="0" err="1">
                <a:ea typeface="Verdana" panose="020B0604030504040204" pitchFamily="34" charset="0"/>
              </a:rPr>
              <a:t>valeurs</a:t>
            </a:r>
            <a:r>
              <a:rPr lang="en-US" dirty="0">
                <a:ea typeface="Verdana" panose="020B0604030504040204" pitchFamily="34" charset="0"/>
              </a:rPr>
              <a:t>…)</a:t>
            </a:r>
          </a:p>
          <a:p>
            <a:pPr marL="0" indent="0">
              <a:buNone/>
            </a:pPr>
            <a:r>
              <a:rPr lang="en-US" dirty="0">
                <a:ea typeface="Verdana" panose="020B0604030504040204" pitchFamily="34" charset="0"/>
              </a:rPr>
              <a:t> </a:t>
            </a:r>
          </a:p>
        </p:txBody>
      </p:sp>
    </p:spTree>
    <p:extLst>
      <p:ext uri="{BB962C8B-B14F-4D97-AF65-F5344CB8AC3E}">
        <p14:creationId xmlns:p14="http://schemas.microsoft.com/office/powerpoint/2010/main" val="189098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border, forme raccourcie par côté</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6439050" y="1624051"/>
            <a:ext cx="4921785" cy="3468257"/>
          </a:xfrm>
          <a:solidFill>
            <a:schemeClr val="bg1">
              <a:lumMod val="95000"/>
            </a:schemeClr>
          </a:solidFill>
        </p:spPr>
        <p:txBody>
          <a:bodyPr>
            <a:normAutofit fontScale="77500" lnSpcReduction="20000"/>
          </a:bodyPr>
          <a:lstStyle/>
          <a:p>
            <a:pPr marL="0" indent="0">
              <a:buNone/>
            </a:pPr>
            <a:r>
              <a:rPr lang="en-US" dirty="0">
                <a:latin typeface="Consolas" panose="020B0609020204030204" pitchFamily="49" charset="0"/>
                <a:ea typeface="Verdana" panose="020B0604030504040204" pitchFamily="34" charset="0"/>
              </a:rPr>
              <a:t>border-top: 1px solid yellow​;</a:t>
            </a:r>
          </a:p>
          <a:p>
            <a:pPr marL="0" indent="0">
              <a:buNone/>
            </a:pPr>
            <a:r>
              <a:rPr lang="en-US" dirty="0">
                <a:latin typeface="Consolas" panose="020B0609020204030204" pitchFamily="49" charset="0"/>
                <a:ea typeface="Verdana" panose="020B0604030504040204" pitchFamily="34" charset="0"/>
              </a:rPr>
              <a:t>border-right​: 2px dashed blue;</a:t>
            </a:r>
          </a:p>
          <a:p>
            <a:pPr marL="0" indent="0">
              <a:buNone/>
            </a:pPr>
            <a:r>
              <a:rPr lang="en-US" dirty="0">
                <a:latin typeface="Consolas" panose="020B0609020204030204" pitchFamily="49" charset="0"/>
                <a:ea typeface="Verdana" panose="020B0604030504040204" pitchFamily="34" charset="0"/>
              </a:rPr>
              <a:t>border-bottom​: 3px dotted red;</a:t>
            </a:r>
          </a:p>
          <a:p>
            <a:pPr marL="0" indent="0">
              <a:buNone/>
            </a:pPr>
            <a:r>
              <a:rPr lang="en-US" dirty="0">
                <a:latin typeface="Consolas" panose="020B0609020204030204" pitchFamily="49" charset="0"/>
                <a:ea typeface="Verdana" panose="020B0604030504040204" pitchFamily="34" charset="0"/>
              </a:rPr>
              <a:t>border-left: 4px double green;</a:t>
            </a:r>
          </a:p>
          <a:p>
            <a:pPr marL="0" indent="0">
              <a:buNone/>
            </a:pPr>
            <a:endParaRPr lang="en-US" dirty="0">
              <a:latin typeface="Consolas" panose="020B0609020204030204" pitchFamily="49" charset="0"/>
              <a:ea typeface="Verdana" panose="020B0604030504040204" pitchFamily="34" charset="0"/>
            </a:endParaRPr>
          </a:p>
          <a:p>
            <a:pPr marL="0" indent="0">
              <a:buNone/>
            </a:pPr>
            <a:r>
              <a:rPr lang="en-US" dirty="0">
                <a:latin typeface="Consolas" panose="020B0609020204030204" pitchFamily="49" charset="0"/>
                <a:ea typeface="Verdana" panose="020B0604030504040204" pitchFamily="34" charset="0"/>
              </a:rPr>
              <a:t>Border: 1px groove black;</a:t>
            </a:r>
          </a:p>
          <a:p>
            <a:pPr marL="0" indent="0">
              <a:buNone/>
            </a:pPr>
            <a:endParaRPr lang="en-US" dirty="0">
              <a:latin typeface="Consolas" panose="020B0609020204030204" pitchFamily="49" charset="0"/>
              <a:ea typeface="Verdana" panose="020B0604030504040204" pitchFamily="34" charset="0"/>
            </a:endParaRPr>
          </a:p>
          <a:p>
            <a:pPr marL="0" indent="0">
              <a:buNone/>
            </a:pPr>
            <a:r>
              <a:rPr lang="en-US" dirty="0">
                <a:latin typeface="Consolas" panose="020B0609020204030204" pitchFamily="49" charset="0"/>
                <a:ea typeface="Verdana" panose="020B0604030504040204" pitchFamily="34" charset="0"/>
              </a:rPr>
              <a:t> </a:t>
            </a:r>
          </a:p>
          <a:p>
            <a:pPr marL="0" indent="0">
              <a:buNone/>
            </a:pPr>
            <a:endParaRPr lang="en-US" dirty="0">
              <a:latin typeface="Consolas" panose="020B0609020204030204" pitchFamily="49" charset="0"/>
              <a:ea typeface="Verdana" panose="020B0604030504040204" pitchFamily="34" charset="0"/>
            </a:endParaRPr>
          </a:p>
          <a:p>
            <a:pPr marL="0" indent="0">
              <a:buNone/>
            </a:pPr>
            <a:endParaRPr lang="fr-CA" dirty="0">
              <a:latin typeface="Consolas" panose="020B0609020204030204" pitchFamily="49" charset="0"/>
              <a:ea typeface="Verdana" panose="020B0604030504040204" pitchFamily="34" charset="0"/>
            </a:endParaRPr>
          </a:p>
        </p:txBody>
      </p:sp>
      <p:sp>
        <p:nvSpPr>
          <p:cNvPr id="4" name="Espace réservé du contenu 2">
            <a:extLst>
              <a:ext uri="{FF2B5EF4-FFF2-40B4-BE49-F238E27FC236}">
                <a16:creationId xmlns:a16="http://schemas.microsoft.com/office/drawing/2014/main" id="{4B30566B-EFAC-F8E0-5142-5AC134894537}"/>
              </a:ext>
            </a:extLst>
          </p:cNvPr>
          <p:cNvSpPr txBox="1">
            <a:spLocks/>
          </p:cNvSpPr>
          <p:nvPr/>
        </p:nvSpPr>
        <p:spPr>
          <a:xfrm>
            <a:off x="1773932" y="1624051"/>
            <a:ext cx="3888432" cy="2669045"/>
          </a:xfrm>
          <a:prstGeom prst="rect">
            <a:avLst/>
          </a:prstGeom>
        </p:spPr>
        <p:txBody>
          <a:bodyPr vert="horz" lIns="91440" tIns="45720" rIns="91440" bIns="45720" rtlCol="0">
            <a:normAutofit fontScale="8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dirty="0">
                <a:solidFill>
                  <a:schemeClr val="accent4">
                    <a:lumMod val="75000"/>
                  </a:schemeClr>
                </a:solidFill>
                <a:ea typeface="Verdana" panose="020B0604030504040204" pitchFamily="34" charset="0"/>
              </a:rPr>
              <a:t>border-top</a:t>
            </a:r>
            <a:r>
              <a:rPr lang="en-US" dirty="0">
                <a:ea typeface="Verdana" panose="020B0604030504040204" pitchFamily="34" charset="0"/>
              </a:rPr>
              <a:t>​: marge du haut</a:t>
            </a:r>
          </a:p>
          <a:p>
            <a:pPr marL="0" indent="0">
              <a:buFont typeface="Euphemia" pitchFamily="34" charset="0"/>
              <a:buNone/>
            </a:pPr>
            <a:r>
              <a:rPr lang="en-US" dirty="0">
                <a:solidFill>
                  <a:schemeClr val="accent4">
                    <a:lumMod val="75000"/>
                  </a:schemeClr>
                </a:solidFill>
                <a:ea typeface="Verdana" panose="020B0604030504040204" pitchFamily="34" charset="0"/>
              </a:rPr>
              <a:t>border-right</a:t>
            </a:r>
            <a:r>
              <a:rPr lang="en-US" dirty="0">
                <a:ea typeface="Verdana" panose="020B0604030504040204" pitchFamily="34" charset="0"/>
              </a:rPr>
              <a:t>​: marge de droite</a:t>
            </a:r>
          </a:p>
          <a:p>
            <a:pPr marL="0" indent="0">
              <a:buFont typeface="Euphemia" pitchFamily="34" charset="0"/>
              <a:buNone/>
            </a:pPr>
            <a:r>
              <a:rPr lang="en-US" dirty="0">
                <a:solidFill>
                  <a:schemeClr val="accent4">
                    <a:lumMod val="75000"/>
                  </a:schemeClr>
                </a:solidFill>
                <a:ea typeface="Verdana" panose="020B0604030504040204" pitchFamily="34" charset="0"/>
              </a:rPr>
              <a:t>border-bottom​</a:t>
            </a:r>
            <a:r>
              <a:rPr lang="en-US" dirty="0">
                <a:ea typeface="Verdana" panose="020B0604030504040204" pitchFamily="34" charset="0"/>
              </a:rPr>
              <a:t>: marge du bas</a:t>
            </a:r>
          </a:p>
          <a:p>
            <a:pPr marL="0" indent="0">
              <a:buFont typeface="Euphemia" pitchFamily="34" charset="0"/>
              <a:buNone/>
            </a:pPr>
            <a:r>
              <a:rPr lang="en-US" dirty="0">
                <a:solidFill>
                  <a:schemeClr val="accent4">
                    <a:lumMod val="75000"/>
                  </a:schemeClr>
                </a:solidFill>
                <a:ea typeface="Verdana" panose="020B0604030504040204" pitchFamily="34" charset="0"/>
              </a:rPr>
              <a:t>border-left</a:t>
            </a:r>
            <a:r>
              <a:rPr lang="en-US" dirty="0">
                <a:ea typeface="Verdana" panose="020B0604030504040204" pitchFamily="34" charset="0"/>
              </a:rPr>
              <a:t>: marge de gauche</a:t>
            </a:r>
          </a:p>
          <a:p>
            <a:pPr marL="0" indent="0">
              <a:buNone/>
            </a:pPr>
            <a:endParaRPr lang="en-US" dirty="0">
              <a:solidFill>
                <a:schemeClr val="accent4">
                  <a:lumMod val="75000"/>
                </a:schemeClr>
              </a:solidFill>
              <a:ea typeface="Verdana" panose="020B0604030504040204" pitchFamily="34" charset="0"/>
            </a:endParaRPr>
          </a:p>
          <a:p>
            <a:pPr marL="0" indent="0">
              <a:buNone/>
            </a:pPr>
            <a:r>
              <a:rPr lang="en-US" dirty="0">
                <a:solidFill>
                  <a:schemeClr val="accent4">
                    <a:lumMod val="75000"/>
                  </a:schemeClr>
                </a:solidFill>
                <a:ea typeface="Verdana" panose="020B0604030504040204" pitchFamily="34" charset="0"/>
              </a:rPr>
              <a:t>border</a:t>
            </a:r>
            <a:r>
              <a:rPr lang="en-US" dirty="0">
                <a:ea typeface="Verdana" panose="020B0604030504040204" pitchFamily="34" charset="0"/>
              </a:rPr>
              <a:t>: </a:t>
            </a:r>
            <a:r>
              <a:rPr lang="en-US" dirty="0" err="1">
                <a:ea typeface="Verdana" panose="020B0604030504040204" pitchFamily="34" charset="0"/>
              </a:rPr>
              <a:t>forme</a:t>
            </a:r>
            <a:r>
              <a:rPr lang="en-US" dirty="0">
                <a:ea typeface="Verdana" panose="020B0604030504040204" pitchFamily="34" charset="0"/>
              </a:rPr>
              <a:t> </a:t>
            </a:r>
            <a:r>
              <a:rPr lang="en-US" dirty="0" err="1">
                <a:ea typeface="Verdana" panose="020B0604030504040204" pitchFamily="34" charset="0"/>
              </a:rPr>
              <a:t>raccourcie</a:t>
            </a:r>
            <a:endParaRPr lang="en-US" dirty="0">
              <a:ea typeface="Verdana" panose="020B0604030504040204" pitchFamily="34" charset="0"/>
            </a:endParaRPr>
          </a:p>
          <a:p>
            <a:pPr marL="0" indent="0">
              <a:buFont typeface="Euphemia" pitchFamily="34" charset="0"/>
              <a:buNone/>
            </a:pPr>
            <a:endParaRPr lang="en-US" dirty="0">
              <a:ea typeface="Verdana" panose="020B0604030504040204" pitchFamily="34" charset="0"/>
            </a:endParaRPr>
          </a:p>
          <a:p>
            <a:pPr marL="0" indent="0">
              <a:buFont typeface="Euphemia" pitchFamily="34" charset="0"/>
              <a:buNone/>
            </a:pPr>
            <a:endParaRPr lang="fr-CA" dirty="0">
              <a:ea typeface="Verdana" panose="020B0604030504040204" pitchFamily="34" charset="0"/>
            </a:endParaRPr>
          </a:p>
        </p:txBody>
      </p:sp>
    </p:spTree>
    <p:extLst>
      <p:ext uri="{BB962C8B-B14F-4D97-AF65-F5344CB8AC3E}">
        <p14:creationId xmlns:p14="http://schemas.microsoft.com/office/powerpoint/2010/main" val="208914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Laboratoire L02A – Introduction au CSS</a:t>
            </a:r>
            <a:endParaRPr lang="fr-CA" i="1"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3B8B21E4-6360-1402-4F33-76B6B10EE2EC}"/>
              </a:ext>
            </a:extLst>
          </p:cNvPr>
          <p:cNvSpPr>
            <a:spLocks noGrp="1"/>
          </p:cNvSpPr>
          <p:nvPr>
            <p:ph idx="1"/>
          </p:nvPr>
        </p:nvSpPr>
        <p:spPr>
          <a:xfrm>
            <a:off x="1593433" y="1700808"/>
            <a:ext cx="9782801" cy="4608512"/>
          </a:xfrm>
        </p:spPr>
        <p:txBody>
          <a:bodyPr>
            <a:normAutofit/>
          </a:bodyPr>
          <a:lstStyle/>
          <a:p>
            <a:pPr marL="0" indent="0">
              <a:buNone/>
            </a:pPr>
            <a:r>
              <a:rPr lang="fr-CA" dirty="0"/>
              <a:t>Réalisez le laboratoire 2A</a:t>
            </a:r>
          </a:p>
          <a:p>
            <a:pPr marL="0" indent="0">
              <a:buNone/>
            </a:pPr>
            <a:r>
              <a:rPr lang="fr-CA" dirty="0"/>
              <a:t>Le laboratoire 2A permet de pratiquer le CSS dans l’en-tête (</a:t>
            </a:r>
            <a:r>
              <a:rPr lang="fr-CA" dirty="0" err="1"/>
              <a:t>Internal</a:t>
            </a:r>
            <a:r>
              <a:rPr lang="fr-CA" dirty="0"/>
              <a:t> CSS) avec des sélecteurs simples, ainsi que le flow et certaines propriétés du modèle en boite (box model).</a:t>
            </a:r>
          </a:p>
        </p:txBody>
      </p:sp>
    </p:spTree>
    <p:extLst>
      <p:ext uri="{BB962C8B-B14F-4D97-AF65-F5344CB8AC3E}">
        <p14:creationId xmlns:p14="http://schemas.microsoft.com/office/powerpoint/2010/main" val="6200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À quoi ça sert?</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pPr marL="0" indent="0">
              <a:buNone/>
            </a:pPr>
            <a:r>
              <a:rPr lang="fr-CA" sz="3600" b="1" dirty="0" err="1">
                <a:ea typeface="Verdana" panose="020B0604030504040204" pitchFamily="34" charset="0"/>
              </a:rPr>
              <a:t>C</a:t>
            </a:r>
            <a:r>
              <a:rPr lang="fr-CA" sz="3600" dirty="0" err="1">
                <a:ea typeface="Verdana" panose="020B0604030504040204" pitchFamily="34" charset="0"/>
              </a:rPr>
              <a:t>ascading</a:t>
            </a:r>
            <a:r>
              <a:rPr lang="fr-CA" sz="3600" dirty="0">
                <a:ea typeface="Verdana" panose="020B0604030504040204" pitchFamily="34" charset="0"/>
              </a:rPr>
              <a:t> </a:t>
            </a:r>
            <a:r>
              <a:rPr lang="fr-CA" sz="3600" b="1" dirty="0">
                <a:ea typeface="Verdana" panose="020B0604030504040204" pitchFamily="34" charset="0"/>
              </a:rPr>
              <a:t>S</a:t>
            </a:r>
            <a:r>
              <a:rPr lang="fr-CA" sz="3600" dirty="0">
                <a:ea typeface="Verdana" panose="020B0604030504040204" pitchFamily="34" charset="0"/>
              </a:rPr>
              <a:t>tyle </a:t>
            </a:r>
            <a:r>
              <a:rPr lang="fr-CA" sz="3600" b="1" dirty="0" err="1">
                <a:ea typeface="Verdana" panose="020B0604030504040204" pitchFamily="34" charset="0"/>
              </a:rPr>
              <a:t>S</a:t>
            </a:r>
            <a:r>
              <a:rPr lang="fr-CA" sz="3600" dirty="0" err="1">
                <a:ea typeface="Verdana" panose="020B0604030504040204" pitchFamily="34" charset="0"/>
              </a:rPr>
              <a:t>heet</a:t>
            </a:r>
            <a:endParaRPr lang="fr-CA" sz="3600" dirty="0">
              <a:ea typeface="Verdana" panose="020B0604030504040204" pitchFamily="34" charset="0"/>
            </a:endParaRPr>
          </a:p>
          <a:p>
            <a:r>
              <a:rPr lang="fr-CA" dirty="0">
                <a:ea typeface="Verdana" panose="020B0604030504040204" pitchFamily="34" charset="0"/>
              </a:rPr>
              <a:t>Modifier la page Web en ajoutant des styles aux balises​</a:t>
            </a:r>
          </a:p>
          <a:p>
            <a:r>
              <a:rPr lang="fr-CA" dirty="0">
                <a:ea typeface="Verdana" panose="020B0604030504040204" pitchFamily="34" charset="0"/>
              </a:rPr>
              <a:t>Modifier l’apparence d’une page Web en fonction du média​</a:t>
            </a:r>
          </a:p>
          <a:p>
            <a:pPr lvl="1"/>
            <a:r>
              <a:rPr lang="fr-CA" dirty="0">
                <a:ea typeface="Verdana" panose="020B0604030504040204" pitchFamily="34" charset="0"/>
              </a:rPr>
              <a:t>écran​</a:t>
            </a:r>
          </a:p>
          <a:p>
            <a:pPr lvl="1"/>
            <a:r>
              <a:rPr lang="fr-CA" dirty="0">
                <a:ea typeface="Verdana" panose="020B0604030504040204" pitchFamily="34" charset="0"/>
              </a:rPr>
              <a:t>tablette​</a:t>
            </a:r>
          </a:p>
          <a:p>
            <a:pPr lvl="1"/>
            <a:r>
              <a:rPr lang="fr-CA" dirty="0">
                <a:ea typeface="Verdana" panose="020B0604030504040204" pitchFamily="34" charset="0"/>
              </a:rPr>
              <a:t>téléphone​</a:t>
            </a:r>
          </a:p>
          <a:p>
            <a:pPr lvl="1"/>
            <a:r>
              <a:rPr lang="fr-CA" dirty="0">
                <a:ea typeface="Verdana" panose="020B0604030504040204" pitchFamily="34" charset="0"/>
              </a:rPr>
              <a:t>imprimante​</a:t>
            </a:r>
          </a:p>
          <a:p>
            <a:pPr lvl="1"/>
            <a:r>
              <a:rPr lang="fr-CA" dirty="0">
                <a:ea typeface="Verdana" panose="020B0604030504040204" pitchFamily="34" charset="0"/>
              </a:rPr>
              <a:t>…</a:t>
            </a:r>
          </a:p>
        </p:txBody>
      </p:sp>
    </p:spTree>
    <p:extLst>
      <p:ext uri="{BB962C8B-B14F-4D97-AF65-F5344CB8AC3E}">
        <p14:creationId xmlns:p14="http://schemas.microsoft.com/office/powerpoint/2010/main" val="120662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Le dimensionnement</a:t>
            </a:r>
            <a:endParaRPr lang="fr-FR" sz="4800" i="1" dirty="0">
              <a:latin typeface="Arial Rounded MT Bold" panose="020F0704030504030204" pitchFamily="34" charset="0"/>
            </a:endParaRP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227135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Les propriétés </a:t>
            </a:r>
            <a:r>
              <a:rPr lang="fr-CA" dirty="0" err="1">
                <a:latin typeface="Calibri" panose="020F0502020204030204" pitchFamily="34" charset="0"/>
                <a:cs typeface="Calibri" panose="020F0502020204030204" pitchFamily="34" charset="0"/>
              </a:rPr>
              <a:t>width</a:t>
            </a:r>
            <a:r>
              <a:rPr lang="fr-CA" dirty="0">
                <a:latin typeface="Calibri" panose="020F0502020204030204" pitchFamily="34" charset="0"/>
                <a:cs typeface="Calibri" panose="020F0502020204030204" pitchFamily="34" charset="0"/>
              </a:rPr>
              <a:t> et </a:t>
            </a:r>
            <a:r>
              <a:rPr lang="fr-CA" dirty="0" err="1">
                <a:latin typeface="Calibri" panose="020F0502020204030204" pitchFamily="34" charset="0"/>
                <a:cs typeface="Calibri" panose="020F0502020204030204" pitchFamily="34" charset="0"/>
              </a:rPr>
              <a:t>height</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4277072"/>
          </a:xfrm>
        </p:spPr>
        <p:txBody>
          <a:bodyPr>
            <a:normAutofit/>
          </a:bodyPr>
          <a:lstStyle/>
          <a:p>
            <a:pPr marL="0" indent="0">
              <a:buNone/>
            </a:pPr>
            <a:r>
              <a:rPr lang="fr-CA" dirty="0">
                <a:ea typeface="Verdana" panose="020B0604030504040204" pitchFamily="34" charset="0"/>
              </a:rPr>
              <a:t>On peut contrôler la largeur et la hauteur des éléments de boites avec:</a:t>
            </a:r>
          </a:p>
          <a:p>
            <a:r>
              <a:rPr lang="fr-CA" dirty="0" err="1">
                <a:ea typeface="Verdana" panose="020B0604030504040204" pitchFamily="34" charset="0"/>
              </a:rPr>
              <a:t>width</a:t>
            </a:r>
            <a:r>
              <a:rPr lang="fr-CA" dirty="0">
                <a:ea typeface="Verdana" panose="020B0604030504040204" pitchFamily="34" charset="0"/>
              </a:rPr>
              <a:t> (largeur)</a:t>
            </a:r>
          </a:p>
          <a:p>
            <a:r>
              <a:rPr lang="fr-CA" dirty="0" err="1">
                <a:ea typeface="Verdana" panose="020B0604030504040204" pitchFamily="34" charset="0"/>
              </a:rPr>
              <a:t>height</a:t>
            </a:r>
            <a:r>
              <a:rPr lang="fr-CA" dirty="0">
                <a:ea typeface="Verdana" panose="020B0604030504040204" pitchFamily="34" charset="0"/>
              </a:rPr>
              <a:t> (hauteur)</a:t>
            </a:r>
          </a:p>
        </p:txBody>
      </p:sp>
    </p:spTree>
    <p:extLst>
      <p:ext uri="{BB962C8B-B14F-4D97-AF65-F5344CB8AC3E}">
        <p14:creationId xmlns:p14="http://schemas.microsoft.com/office/powerpoint/2010/main" val="403798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La propriété </a:t>
            </a:r>
            <a:r>
              <a:rPr lang="fr-CA" dirty="0" err="1">
                <a:latin typeface="Calibri" panose="020F0502020204030204" pitchFamily="34" charset="0"/>
                <a:cs typeface="Calibri" panose="020F0502020204030204" pitchFamily="34" charset="0"/>
              </a:rPr>
              <a:t>width</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748680"/>
          </a:xfrm>
        </p:spPr>
        <p:txBody>
          <a:bodyPr>
            <a:normAutofit fontScale="92500" lnSpcReduction="20000"/>
          </a:bodyPr>
          <a:lstStyle/>
          <a:p>
            <a:pPr marL="0" indent="0">
              <a:buNone/>
            </a:pPr>
            <a:r>
              <a:rPr lang="fr-CA" dirty="0">
                <a:ea typeface="Verdana" panose="020B0604030504040204" pitchFamily="34" charset="0"/>
              </a:rPr>
              <a:t>Permet de définir la largeur du </a:t>
            </a:r>
            <a:r>
              <a:rPr lang="fr-CA" dirty="0">
                <a:highlight>
                  <a:srgbClr val="00FF00"/>
                </a:highlight>
                <a:ea typeface="Verdana" panose="020B0604030504040204" pitchFamily="34" charset="0"/>
              </a:rPr>
              <a:t>contenu</a:t>
            </a:r>
            <a:r>
              <a:rPr lang="fr-CA" dirty="0">
                <a:ea typeface="Verdana" panose="020B0604030504040204" pitchFamily="34" charset="0"/>
              </a:rPr>
              <a:t>.​</a:t>
            </a:r>
          </a:p>
          <a:p>
            <a:pPr lvl="1"/>
            <a:r>
              <a:rPr lang="fr-CA" dirty="0">
                <a:ea typeface="Verdana" panose="020B0604030504040204" pitchFamily="34" charset="0"/>
              </a:rPr>
              <a:t>Le div reste de type block, l’élément suivant sera placé </a:t>
            </a:r>
            <a:r>
              <a:rPr lang="fr-CA" u="sng" dirty="0">
                <a:ea typeface="Verdana" panose="020B0604030504040204" pitchFamily="34" charset="0"/>
              </a:rPr>
              <a:t>en-dessous</a:t>
            </a:r>
            <a:r>
              <a:rPr lang="fr-CA" dirty="0">
                <a:ea typeface="Verdana" panose="020B0604030504040204" pitchFamily="34" charset="0"/>
              </a:rPr>
              <a:t>.</a:t>
            </a:r>
          </a:p>
        </p:txBody>
      </p:sp>
      <p:sp>
        <p:nvSpPr>
          <p:cNvPr id="4" name="Espace réservé du contenu 2">
            <a:extLst>
              <a:ext uri="{FF2B5EF4-FFF2-40B4-BE49-F238E27FC236}">
                <a16:creationId xmlns:a16="http://schemas.microsoft.com/office/drawing/2014/main" id="{36B0B127-E855-E128-8FD2-5BC78EB2D7D4}"/>
              </a:ext>
            </a:extLst>
          </p:cNvPr>
          <p:cNvSpPr txBox="1">
            <a:spLocks/>
          </p:cNvSpPr>
          <p:nvPr/>
        </p:nvSpPr>
        <p:spPr>
          <a:xfrm>
            <a:off x="1593436" y="2348880"/>
            <a:ext cx="5275843" cy="4248472"/>
          </a:xfrm>
          <a:prstGeom prst="rect">
            <a:avLst/>
          </a:prstGeom>
          <a:solidFill>
            <a:schemeClr val="bg1">
              <a:lumMod val="95000"/>
            </a:schemeClr>
          </a:solidFill>
        </p:spPr>
        <p:txBody>
          <a:bodyPr vert="horz" lIns="91440" tIns="45720" rIns="91440" bIns="45720" rtlCol="0">
            <a:normAutofit fontScale="5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&lt;html&gt;​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&lt;head&gt;​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&lt;style&gt;​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div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background-color: #BBBBBB;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width:90px;​</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&lt;/style&gt;​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&lt;/head&gt;​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&lt;body&gt;​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&lt;div&gt;​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Here's to the pencil pushers.​</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May they all get lead poisoning.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&lt;/div&gt;​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&lt;/body&gt;​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&lt;/html&gt;</a:t>
            </a:r>
            <a:endParaRPr lang="fr-CA" dirty="0">
              <a:latin typeface="Consolas" panose="020B0609020204030204" pitchFamily="49" charset="0"/>
              <a:ea typeface="Verdana" panose="020B0604030504040204" pitchFamily="34" charset="0"/>
            </a:endParaRPr>
          </a:p>
        </p:txBody>
      </p:sp>
      <p:pic>
        <p:nvPicPr>
          <p:cNvPr id="8194" name="Picture 2">
            <a:extLst>
              <a:ext uri="{FF2B5EF4-FFF2-40B4-BE49-F238E27FC236}">
                <a16:creationId xmlns:a16="http://schemas.microsoft.com/office/drawing/2014/main" id="{AC6FFE66-B14E-9330-38AC-BF2B620D7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516" y="2380053"/>
            <a:ext cx="4593387" cy="2496864"/>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9CFE22B9-32BC-A965-6E7C-5A153997468A}"/>
              </a:ext>
            </a:extLst>
          </p:cNvPr>
          <p:cNvSpPr txBox="1">
            <a:spLocks/>
          </p:cNvSpPr>
          <p:nvPr/>
        </p:nvSpPr>
        <p:spPr>
          <a:xfrm>
            <a:off x="7167533" y="4876916"/>
            <a:ext cx="4593388" cy="859043"/>
          </a:xfrm>
          <a:prstGeom prst="rect">
            <a:avLst/>
          </a:prstGeom>
          <a:ln w="28575">
            <a:solidFill>
              <a:srgbClr val="FF0000"/>
            </a:solidFill>
          </a:ln>
        </p:spPr>
        <p:txBody>
          <a:bodyPr vert="horz" lIns="91440" tIns="45720" rIns="91440" bIns="45720" rtlCol="0">
            <a:normAutofit fontScale="925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a:ea typeface="Verdana" panose="020B0604030504040204" pitchFamily="34" charset="0"/>
              </a:rPr>
              <a:t>La propriété </a:t>
            </a:r>
            <a:r>
              <a:rPr lang="fr-CA" dirty="0" err="1">
                <a:ea typeface="Verdana" panose="020B0604030504040204" pitchFamily="34" charset="0"/>
              </a:rPr>
              <a:t>width</a:t>
            </a:r>
            <a:r>
              <a:rPr lang="fr-CA" dirty="0">
                <a:ea typeface="Verdana" panose="020B0604030504040204" pitchFamily="34" charset="0"/>
              </a:rPr>
              <a:t> n’est PAS appliquée sur un élément </a:t>
            </a:r>
            <a:r>
              <a:rPr lang="fr-CA" dirty="0" err="1">
                <a:ea typeface="Verdana" panose="020B0604030504040204" pitchFamily="34" charset="0"/>
              </a:rPr>
              <a:t>inline</a:t>
            </a:r>
            <a:r>
              <a:rPr lang="fr-CA" dirty="0">
                <a:ea typeface="Verdana" panose="020B0604030504040204" pitchFamily="34" charset="0"/>
              </a:rPr>
              <a:t>.</a:t>
            </a:r>
          </a:p>
        </p:txBody>
      </p:sp>
    </p:spTree>
    <p:extLst>
      <p:ext uri="{BB962C8B-B14F-4D97-AF65-F5344CB8AC3E}">
        <p14:creationId xmlns:p14="http://schemas.microsoft.com/office/powerpoint/2010/main" val="1687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La propriété </a:t>
            </a:r>
            <a:r>
              <a:rPr lang="fr-CA" dirty="0" err="1">
                <a:latin typeface="Calibri" panose="020F0502020204030204" pitchFamily="34" charset="0"/>
                <a:cs typeface="Calibri" panose="020F0502020204030204" pitchFamily="34" charset="0"/>
              </a:rPr>
              <a:t>height</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748680"/>
          </a:xfrm>
        </p:spPr>
        <p:txBody>
          <a:bodyPr>
            <a:normAutofit fontScale="92500" lnSpcReduction="20000"/>
          </a:bodyPr>
          <a:lstStyle/>
          <a:p>
            <a:pPr marL="0" indent="0">
              <a:buNone/>
            </a:pPr>
            <a:r>
              <a:rPr lang="fr-CA" dirty="0">
                <a:ea typeface="Verdana" panose="020B0604030504040204" pitchFamily="34" charset="0"/>
              </a:rPr>
              <a:t>Permet de définir la hauteur du </a:t>
            </a:r>
            <a:r>
              <a:rPr lang="fr-CA" dirty="0">
                <a:highlight>
                  <a:srgbClr val="00FF00"/>
                </a:highlight>
                <a:ea typeface="Verdana" panose="020B0604030504040204" pitchFamily="34" charset="0"/>
              </a:rPr>
              <a:t>contenu</a:t>
            </a:r>
            <a:r>
              <a:rPr lang="fr-CA" dirty="0">
                <a:ea typeface="Verdana" panose="020B0604030504040204" pitchFamily="34" charset="0"/>
              </a:rPr>
              <a:t>.​</a:t>
            </a:r>
          </a:p>
          <a:p>
            <a:pPr lvl="1"/>
            <a:r>
              <a:rPr lang="fr-CA" dirty="0">
                <a:ea typeface="Verdana" panose="020B0604030504040204" pitchFamily="34" charset="0"/>
              </a:rPr>
              <a:t>Les autres éléments se placeront à l’extérieur de la boîte.</a:t>
            </a:r>
          </a:p>
        </p:txBody>
      </p:sp>
      <p:sp>
        <p:nvSpPr>
          <p:cNvPr id="4" name="Espace réservé du contenu 2">
            <a:extLst>
              <a:ext uri="{FF2B5EF4-FFF2-40B4-BE49-F238E27FC236}">
                <a16:creationId xmlns:a16="http://schemas.microsoft.com/office/drawing/2014/main" id="{36B0B127-E855-E128-8FD2-5BC78EB2D7D4}"/>
              </a:ext>
            </a:extLst>
          </p:cNvPr>
          <p:cNvSpPr txBox="1">
            <a:spLocks/>
          </p:cNvSpPr>
          <p:nvPr/>
        </p:nvSpPr>
        <p:spPr>
          <a:xfrm>
            <a:off x="1593436" y="2348880"/>
            <a:ext cx="5275843" cy="4248472"/>
          </a:xfrm>
          <a:prstGeom prst="rect">
            <a:avLst/>
          </a:prstGeom>
          <a:solidFill>
            <a:schemeClr val="bg1">
              <a:lumMod val="95000"/>
            </a:schemeClr>
          </a:solidFill>
        </p:spPr>
        <p:txBody>
          <a:bodyPr vert="horz" lIns="91440" tIns="45720" rIns="91440" bIns="45720" rtlCol="0">
            <a:normAutofit fontScale="5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&lt;html&gt;​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&lt;head&gt;​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&lt;style&gt;​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div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background-color: #BBBBBB;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height:90px;​</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&lt;/style&gt;​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&lt;/head&gt;​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&lt;body&gt;​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&lt;div&gt;​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Here's to the pencil pushers.​</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May they all get lead poisoning.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&lt;/div&gt;​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&lt;/body&gt;​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&lt;/html&gt;</a:t>
            </a:r>
            <a:endParaRPr lang="fr-CA" dirty="0">
              <a:latin typeface="Consolas" panose="020B0609020204030204" pitchFamily="49" charset="0"/>
              <a:ea typeface="Verdana" panose="020B0604030504040204" pitchFamily="34" charset="0"/>
            </a:endParaRPr>
          </a:p>
        </p:txBody>
      </p:sp>
      <p:pic>
        <p:nvPicPr>
          <p:cNvPr id="9218" name="Picture 2">
            <a:extLst>
              <a:ext uri="{FF2B5EF4-FFF2-40B4-BE49-F238E27FC236}">
                <a16:creationId xmlns:a16="http://schemas.microsoft.com/office/drawing/2014/main" id="{6C3ACBFE-AC08-A125-9CC8-E77593BEC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074" y="2988397"/>
            <a:ext cx="4614953" cy="252014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44D3E5F3-E04D-BFF3-C3E3-EA0B359A435F}"/>
              </a:ext>
            </a:extLst>
          </p:cNvPr>
          <p:cNvSpPr txBox="1">
            <a:spLocks/>
          </p:cNvSpPr>
          <p:nvPr/>
        </p:nvSpPr>
        <p:spPr>
          <a:xfrm>
            <a:off x="7045639" y="5718539"/>
            <a:ext cx="4593388" cy="859043"/>
          </a:xfrm>
          <a:prstGeom prst="rect">
            <a:avLst/>
          </a:prstGeom>
          <a:ln w="28575">
            <a:solidFill>
              <a:srgbClr val="FF0000"/>
            </a:solidFill>
          </a:ln>
        </p:spPr>
        <p:txBody>
          <a:bodyPr vert="horz" lIns="91440" tIns="45720" rIns="91440" bIns="45720" rtlCol="0">
            <a:normAutofit fontScale="925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a:ea typeface="Verdana" panose="020B0604030504040204" pitchFamily="34" charset="0"/>
              </a:rPr>
              <a:t>La propriété </a:t>
            </a:r>
            <a:r>
              <a:rPr lang="fr-CA" dirty="0" err="1">
                <a:ea typeface="Verdana" panose="020B0604030504040204" pitchFamily="34" charset="0"/>
              </a:rPr>
              <a:t>height</a:t>
            </a:r>
            <a:r>
              <a:rPr lang="fr-CA" dirty="0">
                <a:ea typeface="Verdana" panose="020B0604030504040204" pitchFamily="34" charset="0"/>
              </a:rPr>
              <a:t> n’est PAS appliquée sur un élément </a:t>
            </a:r>
            <a:r>
              <a:rPr lang="fr-CA" dirty="0" err="1">
                <a:ea typeface="Verdana" panose="020B0604030504040204" pitchFamily="34" charset="0"/>
              </a:rPr>
              <a:t>inline</a:t>
            </a:r>
            <a:r>
              <a:rPr lang="fr-CA" dirty="0">
                <a:ea typeface="Verdana" panose="020B0604030504040204" pitchFamily="34" charset="0"/>
              </a:rPr>
              <a:t>.</a:t>
            </a:r>
          </a:p>
        </p:txBody>
      </p:sp>
    </p:spTree>
    <p:extLst>
      <p:ext uri="{BB962C8B-B14F-4D97-AF65-F5344CB8AC3E}">
        <p14:creationId xmlns:p14="http://schemas.microsoft.com/office/powerpoint/2010/main" val="132653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La propriété </a:t>
            </a:r>
            <a:r>
              <a:rPr lang="fr-CA" dirty="0" err="1">
                <a:latin typeface="Calibri" panose="020F0502020204030204" pitchFamily="34" charset="0"/>
                <a:cs typeface="Calibri" panose="020F0502020204030204" pitchFamily="34" charset="0"/>
              </a:rPr>
              <a:t>overflow</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4421088"/>
          </a:xfrm>
        </p:spPr>
        <p:txBody>
          <a:bodyPr>
            <a:normAutofit lnSpcReduction="10000"/>
          </a:bodyPr>
          <a:lstStyle/>
          <a:p>
            <a:pPr marL="0" indent="0">
              <a:buNone/>
            </a:pPr>
            <a:r>
              <a:rPr lang="fr-CA" dirty="0">
                <a:ea typeface="Verdana" panose="020B0604030504040204" pitchFamily="34" charset="0"/>
              </a:rPr>
              <a:t>Si le contenu dépasse du </a:t>
            </a:r>
            <a:r>
              <a:rPr lang="fr-CA" dirty="0" err="1">
                <a:ea typeface="Verdana" panose="020B0604030504040204" pitchFamily="34" charset="0"/>
              </a:rPr>
              <a:t>width</a:t>
            </a:r>
            <a:r>
              <a:rPr lang="fr-CA" dirty="0">
                <a:ea typeface="Verdana" panose="020B0604030504040204" pitchFamily="34" charset="0"/>
              </a:rPr>
              <a:t> et du </a:t>
            </a:r>
            <a:r>
              <a:rPr lang="fr-CA" dirty="0" err="1">
                <a:ea typeface="Verdana" panose="020B0604030504040204" pitchFamily="34" charset="0"/>
              </a:rPr>
              <a:t>height</a:t>
            </a:r>
            <a:r>
              <a:rPr lang="fr-CA" dirty="0">
                <a:ea typeface="Verdana" panose="020B0604030504040204" pitchFamily="34" charset="0"/>
              </a:rPr>
              <a:t> permis, alors la propriété </a:t>
            </a:r>
            <a:r>
              <a:rPr lang="fr-CA" dirty="0" err="1">
                <a:solidFill>
                  <a:schemeClr val="accent4">
                    <a:lumMod val="75000"/>
                  </a:schemeClr>
                </a:solidFill>
                <a:ea typeface="Verdana" panose="020B0604030504040204" pitchFamily="34" charset="0"/>
              </a:rPr>
              <a:t>overflow</a:t>
            </a:r>
            <a:r>
              <a:rPr lang="fr-CA" dirty="0">
                <a:ea typeface="Verdana" panose="020B0604030504040204" pitchFamily="34" charset="0"/>
              </a:rPr>
              <a:t> permet de définir le comportement à adopter.​</a:t>
            </a:r>
          </a:p>
          <a:p>
            <a:pPr lvl="1"/>
            <a:r>
              <a:rPr lang="fr-CA" dirty="0">
                <a:ea typeface="Verdana" panose="020B0604030504040204" pitchFamily="34" charset="0"/>
              </a:rPr>
              <a:t>visible (valeur par défaut)​</a:t>
            </a:r>
          </a:p>
          <a:p>
            <a:pPr lvl="1"/>
            <a:r>
              <a:rPr lang="fr-CA" dirty="0" err="1">
                <a:ea typeface="Verdana" panose="020B0604030504040204" pitchFamily="34" charset="0"/>
              </a:rPr>
              <a:t>hidden</a:t>
            </a:r>
            <a:r>
              <a:rPr lang="fr-CA" dirty="0">
                <a:ea typeface="Verdana" panose="020B0604030504040204" pitchFamily="34" charset="0"/>
              </a:rPr>
              <a:t>​</a:t>
            </a:r>
          </a:p>
          <a:p>
            <a:pPr lvl="1"/>
            <a:r>
              <a:rPr lang="fr-CA" dirty="0">
                <a:ea typeface="Verdana" panose="020B0604030504040204" pitchFamily="34" charset="0"/>
              </a:rPr>
              <a:t>scroll​</a:t>
            </a:r>
          </a:p>
          <a:p>
            <a:pPr lvl="1"/>
            <a:r>
              <a:rPr lang="fr-CA" dirty="0">
                <a:ea typeface="Verdana" panose="020B0604030504040204" pitchFamily="34" charset="0"/>
              </a:rPr>
              <a:t>auto​</a:t>
            </a:r>
          </a:p>
          <a:p>
            <a:pPr marL="0" indent="0">
              <a:buNone/>
            </a:pPr>
            <a:r>
              <a:rPr lang="fr-CA" dirty="0">
                <a:ea typeface="Verdana" panose="020B0604030504040204" pitchFamily="34" charset="0"/>
              </a:rPr>
              <a:t>​</a:t>
            </a:r>
          </a:p>
          <a:p>
            <a:pPr marL="0" indent="0">
              <a:buNone/>
            </a:pPr>
            <a:endParaRPr lang="fr-CA" dirty="0">
              <a:ea typeface="Verdana" panose="020B0604030504040204" pitchFamily="34" charset="0"/>
            </a:endParaRPr>
          </a:p>
          <a:p>
            <a:r>
              <a:rPr lang="fr-CA" dirty="0">
                <a:ea typeface="Verdana" panose="020B0604030504040204" pitchFamily="34" charset="0"/>
              </a:rPr>
              <a:t>Le comportement de cette propriété peut varier d’un fureteur à un autre.</a:t>
            </a:r>
          </a:p>
        </p:txBody>
      </p:sp>
    </p:spTree>
    <p:extLst>
      <p:ext uri="{BB962C8B-B14F-4D97-AF65-F5344CB8AC3E}">
        <p14:creationId xmlns:p14="http://schemas.microsoft.com/office/powerpoint/2010/main" val="36055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La propriété </a:t>
            </a:r>
            <a:r>
              <a:rPr lang="fr-CA" dirty="0" err="1">
                <a:latin typeface="Calibri" panose="020F0502020204030204" pitchFamily="34" charset="0"/>
                <a:cs typeface="Calibri" panose="020F0502020204030204" pitchFamily="34" charset="0"/>
              </a:rPr>
              <a:t>overflow</a:t>
            </a:r>
            <a:r>
              <a:rPr lang="fr-CA" dirty="0">
                <a:latin typeface="Calibri" panose="020F0502020204030204" pitchFamily="34" charset="0"/>
                <a:cs typeface="Calibri" panose="020F0502020204030204" pitchFamily="34" charset="0"/>
              </a:rPr>
              <a:t> (suite)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2492896"/>
            <a:ext cx="9782801" cy="532381"/>
          </a:xfrm>
        </p:spPr>
        <p:txBody>
          <a:bodyPr>
            <a:normAutofit/>
          </a:bodyPr>
          <a:lstStyle/>
          <a:p>
            <a:pPr marL="0" indent="0">
              <a:buNone/>
            </a:pPr>
            <a:r>
              <a:rPr lang="fr-CA" dirty="0">
                <a:ea typeface="Verdana" panose="020B0604030504040204" pitchFamily="34" charset="0"/>
              </a:rPr>
              <a:t>      visible                   </a:t>
            </a:r>
            <a:r>
              <a:rPr lang="fr-CA" dirty="0" err="1">
                <a:ea typeface="Verdana" panose="020B0604030504040204" pitchFamily="34" charset="0"/>
              </a:rPr>
              <a:t>hidden</a:t>
            </a:r>
            <a:r>
              <a:rPr lang="fr-CA" dirty="0">
                <a:ea typeface="Verdana" panose="020B0604030504040204" pitchFamily="34" charset="0"/>
              </a:rPr>
              <a:t>                   scroll                       auto</a:t>
            </a:r>
          </a:p>
        </p:txBody>
      </p:sp>
      <p:pic>
        <p:nvPicPr>
          <p:cNvPr id="10242" name="Picture 2">
            <a:extLst>
              <a:ext uri="{FF2B5EF4-FFF2-40B4-BE49-F238E27FC236}">
                <a16:creationId xmlns:a16="http://schemas.microsoft.com/office/drawing/2014/main" id="{F8BF6C9A-8331-12AF-2FCF-8EC56A010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771" y="3118242"/>
            <a:ext cx="17621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3F913E0D-F472-DC1E-64BF-92FE5F5C9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394" y="3137292"/>
            <a:ext cx="17526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9FD0B8AC-2B77-E2B2-EB83-C75D1308EC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4492" y="3137292"/>
            <a:ext cx="17621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54F959AB-9BE2-C090-FEFC-F8AF44B763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115" y="3137292"/>
            <a:ext cx="1762125"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4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L’alignement</a:t>
            </a:r>
            <a:endParaRPr lang="fr-FR" sz="4800" i="1" dirty="0">
              <a:latin typeface="Arial Rounded MT Bold" panose="020F0704030504030204" pitchFamily="34" charset="0"/>
            </a:endParaRP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66635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La propriété </a:t>
            </a:r>
            <a:r>
              <a:rPr lang="fr-CA" dirty="0" err="1">
                <a:latin typeface="Calibri" panose="020F0502020204030204" pitchFamily="34" charset="0"/>
                <a:cs typeface="Calibri" panose="020F0502020204030204" pitchFamily="34" charset="0"/>
              </a:rPr>
              <a:t>text-align</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820688"/>
          </a:xfrm>
        </p:spPr>
        <p:txBody>
          <a:bodyPr>
            <a:normAutofit fontScale="85000" lnSpcReduction="20000"/>
          </a:bodyPr>
          <a:lstStyle/>
          <a:p>
            <a:pPr marL="0" indent="0">
              <a:buNone/>
            </a:pPr>
            <a:r>
              <a:rPr lang="fr-CA" dirty="0">
                <a:ea typeface="Verdana" panose="020B0604030504040204" pitchFamily="34" charset="0"/>
              </a:rPr>
              <a:t>Permet de modifier l’alignement du texte​</a:t>
            </a:r>
          </a:p>
          <a:p>
            <a:r>
              <a:rPr lang="fr-CA" dirty="0" err="1">
                <a:ea typeface="Verdana" panose="020B0604030504040204" pitchFamily="34" charset="0"/>
              </a:rPr>
              <a:t>left</a:t>
            </a:r>
            <a:r>
              <a:rPr lang="fr-CA" dirty="0">
                <a:ea typeface="Verdana" panose="020B0604030504040204" pitchFamily="34" charset="0"/>
              </a:rPr>
              <a:t>, center, right, </a:t>
            </a:r>
            <a:r>
              <a:rPr lang="fr-CA" dirty="0" err="1">
                <a:ea typeface="Verdana" panose="020B0604030504040204" pitchFamily="34" charset="0"/>
              </a:rPr>
              <a:t>justify</a:t>
            </a:r>
            <a:endParaRPr lang="fr-CA" dirty="0">
              <a:ea typeface="Verdana" panose="020B0604030504040204" pitchFamily="34" charset="0"/>
            </a:endParaRP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93435" y="3163626"/>
            <a:ext cx="4714876" cy="2121693"/>
          </a:xfrm>
          <a:prstGeom prst="rect">
            <a:avLst/>
          </a:prstGeom>
          <a:solidFill>
            <a:schemeClr val="bg1">
              <a:lumMod val="95000"/>
            </a:schemeClr>
          </a:solidFill>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&lt;div style="</a:t>
            </a:r>
            <a:r>
              <a:rPr lang="fr-CA" dirty="0" err="1">
                <a:latin typeface="Consolas" panose="020B0609020204030204" pitchFamily="49" charset="0"/>
                <a:ea typeface="Verdana" panose="020B0604030504040204" pitchFamily="34" charset="0"/>
              </a:rPr>
              <a:t>text-align:center</a:t>
            </a:r>
            <a:r>
              <a:rPr lang="fr-CA" dirty="0">
                <a:latin typeface="Consolas" panose="020B0609020204030204" pitchFamily="49" charset="0"/>
                <a:ea typeface="Verdana" panose="020B0604030504040204" pitchFamily="34" charset="0"/>
              </a:rPr>
              <a:t>;"&gt;​</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&lt;/div&gt;​</a:t>
            </a:r>
          </a:p>
          <a:p>
            <a:pPr marL="0" indent="0">
              <a:spcBef>
                <a:spcPts val="600"/>
              </a:spcBef>
              <a:buFont typeface="Euphemia" pitchFamily="34" charset="0"/>
              <a:buNone/>
            </a:pPr>
            <a:endParaRPr lang="fr-CA" dirty="0">
              <a:latin typeface="Consolas" panose="020B0609020204030204" pitchFamily="49" charset="0"/>
              <a:ea typeface="Verdana" panose="020B0604030504040204" pitchFamily="34" charset="0"/>
            </a:endParaRPr>
          </a:p>
          <a:p>
            <a:pPr marL="0" indent="0">
              <a:spcBef>
                <a:spcPts val="600"/>
              </a:spcBef>
              <a:buFont typeface="Euphemia" pitchFamily="34" charset="0"/>
              <a:buNone/>
            </a:pPr>
            <a:endParaRPr lang="fr-CA" dirty="0">
              <a:latin typeface="Consolas" panose="020B0609020204030204" pitchFamily="49" charset="0"/>
              <a:ea typeface="Verdana" panose="020B0604030504040204" pitchFamily="34" charset="0"/>
            </a:endParaRPr>
          </a:p>
          <a:p>
            <a:pPr marL="0" indent="0">
              <a:spcBef>
                <a:spcPts val="600"/>
              </a:spcBef>
              <a:buFont typeface="Euphemia" pitchFamily="34" charset="0"/>
              <a:buNone/>
            </a:pPr>
            <a:r>
              <a:rPr lang="fr-CA" dirty="0">
                <a:solidFill>
                  <a:schemeClr val="accent4">
                    <a:lumMod val="75000"/>
                  </a:schemeClr>
                </a:solidFill>
                <a:ea typeface="Verdana" panose="020B0604030504040204" pitchFamily="34" charset="0"/>
              </a:rPr>
              <a:t>Note: fonctionne pour les images aussi!</a:t>
            </a:r>
          </a:p>
        </p:txBody>
      </p:sp>
      <p:pic>
        <p:nvPicPr>
          <p:cNvPr id="12290" name="Picture 2">
            <a:extLst>
              <a:ext uri="{FF2B5EF4-FFF2-40B4-BE49-F238E27FC236}">
                <a16:creationId xmlns:a16="http://schemas.microsoft.com/office/drawing/2014/main" id="{228AA4E9-E004-F246-68AC-BC8CB9874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508" y="3163626"/>
            <a:ext cx="47148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0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Aligner la page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820688"/>
          </a:xfrm>
        </p:spPr>
        <p:txBody>
          <a:bodyPr>
            <a:normAutofit fontScale="62500" lnSpcReduction="20000"/>
          </a:bodyPr>
          <a:lstStyle/>
          <a:p>
            <a:pPr marL="0" indent="0">
              <a:buNone/>
            </a:pPr>
            <a:r>
              <a:rPr lang="fr-CA" dirty="0">
                <a:ea typeface="Verdana" panose="020B0604030504040204" pitchFamily="34" charset="0"/>
              </a:rPr>
              <a:t>La valeur </a:t>
            </a:r>
            <a:r>
              <a:rPr lang="fr-CA" dirty="0">
                <a:solidFill>
                  <a:schemeClr val="accent4">
                    <a:lumMod val="75000"/>
                  </a:schemeClr>
                </a:solidFill>
                <a:ea typeface="Verdana" panose="020B0604030504040204" pitchFamily="34" charset="0"/>
              </a:rPr>
              <a:t>auto</a:t>
            </a:r>
            <a:r>
              <a:rPr lang="fr-CA" dirty="0">
                <a:ea typeface="Verdana" panose="020B0604030504040204" pitchFamily="34" charset="0"/>
              </a:rPr>
              <a:t> de la propriété </a:t>
            </a:r>
            <a:r>
              <a:rPr lang="fr-CA" dirty="0" err="1">
                <a:solidFill>
                  <a:schemeClr val="accent4">
                    <a:lumMod val="75000"/>
                  </a:schemeClr>
                </a:solidFill>
                <a:ea typeface="Verdana" panose="020B0604030504040204" pitchFamily="34" charset="0"/>
              </a:rPr>
              <a:t>margin</a:t>
            </a:r>
            <a:r>
              <a:rPr lang="fr-CA" dirty="0">
                <a:ea typeface="Verdana" panose="020B0604030504040204" pitchFamily="34" charset="0"/>
              </a:rPr>
              <a:t> centrera automatiquement un élément dans son élément parent.</a:t>
            </a:r>
          </a:p>
          <a:p>
            <a:pPr marL="0" indent="0">
              <a:buNone/>
            </a:pPr>
            <a:r>
              <a:rPr lang="fr-CA" dirty="0">
                <a:ea typeface="Verdana" panose="020B0604030504040204" pitchFamily="34" charset="0"/>
              </a:rPr>
              <a:t>C’est une des méthodes standard pour centrer une page dans le navigateur.</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93435" y="2431728"/>
            <a:ext cx="4714876" cy="4248472"/>
          </a:xfrm>
          <a:prstGeom prst="rect">
            <a:avLst/>
          </a:prstGeom>
          <a:solidFill>
            <a:schemeClr val="bg1">
              <a:lumMod val="95000"/>
            </a:schemeClr>
          </a:solidFill>
        </p:spPr>
        <p:txBody>
          <a:bodyPr vert="horz" lIns="91440" tIns="45720" rIns="91440" bIns="45720" rtlCol="0">
            <a:normAutofit fontScale="47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&lt;!DOCTYPE html&gt;</a:t>
            </a:r>
          </a:p>
          <a:p>
            <a:pPr marL="0" indent="0">
              <a:spcBef>
                <a:spcPts val="600"/>
              </a:spcBef>
              <a:buFont typeface="Euphemia" pitchFamily="34" charset="0"/>
              <a:buNone/>
            </a:pPr>
            <a:r>
              <a:rPr lang="en-US" dirty="0">
                <a:ea typeface="Verdana" panose="020B0604030504040204" pitchFamily="34" charset="0"/>
              </a:rPr>
              <a:t>&lt;html&gt;</a:t>
            </a:r>
          </a:p>
          <a:p>
            <a:pPr marL="0" indent="0">
              <a:spcBef>
                <a:spcPts val="600"/>
              </a:spcBef>
              <a:buFont typeface="Euphemia" pitchFamily="34" charset="0"/>
              <a:buNone/>
            </a:pPr>
            <a:r>
              <a:rPr lang="en-US" dirty="0">
                <a:ea typeface="Verdana" panose="020B0604030504040204" pitchFamily="34" charset="0"/>
              </a:rPr>
              <a:t>&lt;head&gt;</a:t>
            </a:r>
          </a:p>
          <a:p>
            <a:pPr marL="0" indent="0">
              <a:spcBef>
                <a:spcPts val="600"/>
              </a:spcBef>
              <a:buFont typeface="Euphemia" pitchFamily="34" charset="0"/>
              <a:buNone/>
            </a:pPr>
            <a:r>
              <a:rPr lang="en-US" dirty="0">
                <a:ea typeface="Verdana" panose="020B0604030504040204" pitchFamily="34" charset="0"/>
              </a:rPr>
              <a:t>    &lt;style&gt;</a:t>
            </a:r>
          </a:p>
          <a:p>
            <a:pPr marL="0" indent="0">
              <a:spcBef>
                <a:spcPts val="600"/>
              </a:spcBef>
              <a:buFont typeface="Euphemia" pitchFamily="34" charset="0"/>
              <a:buNone/>
            </a:pPr>
            <a:r>
              <a:rPr lang="en-US" dirty="0">
                <a:ea typeface="Verdana" panose="020B0604030504040204" pitchFamily="34" charset="0"/>
              </a:rPr>
              <a:t>        div {</a:t>
            </a:r>
          </a:p>
          <a:p>
            <a:pPr marL="0" indent="0">
              <a:spcBef>
                <a:spcPts val="600"/>
              </a:spcBef>
              <a:buFont typeface="Euphemia" pitchFamily="34" charset="0"/>
              <a:buNone/>
            </a:pPr>
            <a:r>
              <a:rPr lang="en-US" dirty="0">
                <a:ea typeface="Verdana" panose="020B0604030504040204" pitchFamily="34" charset="0"/>
              </a:rPr>
              <a:t>            </a:t>
            </a:r>
            <a:r>
              <a:rPr lang="en-US" dirty="0">
                <a:solidFill>
                  <a:schemeClr val="accent4">
                    <a:lumMod val="75000"/>
                  </a:schemeClr>
                </a:solidFill>
                <a:ea typeface="Verdana" panose="020B0604030504040204" pitchFamily="34" charset="0"/>
              </a:rPr>
              <a:t>max-width: 300px;</a:t>
            </a:r>
          </a:p>
          <a:p>
            <a:pPr marL="0" indent="0">
              <a:spcBef>
                <a:spcPts val="600"/>
              </a:spcBef>
              <a:buFont typeface="Euphemia" pitchFamily="34" charset="0"/>
              <a:buNone/>
            </a:pPr>
            <a:r>
              <a:rPr lang="en-US" dirty="0">
                <a:solidFill>
                  <a:schemeClr val="accent4">
                    <a:lumMod val="75000"/>
                  </a:schemeClr>
                </a:solidFill>
                <a:ea typeface="Verdana" panose="020B0604030504040204" pitchFamily="34" charset="0"/>
              </a:rPr>
              <a:t>            margin: auto;</a:t>
            </a:r>
          </a:p>
          <a:p>
            <a:pPr marL="0" indent="0">
              <a:spcBef>
                <a:spcPts val="600"/>
              </a:spcBef>
              <a:buFont typeface="Euphemia" pitchFamily="34" charset="0"/>
              <a:buNone/>
            </a:pPr>
            <a:r>
              <a:rPr lang="en-US" dirty="0">
                <a:ea typeface="Verdana" panose="020B0604030504040204" pitchFamily="34" charset="0"/>
              </a:rPr>
              <a:t>            background-color: aqua;</a:t>
            </a:r>
          </a:p>
          <a:p>
            <a:pPr marL="0" indent="0">
              <a:spcBef>
                <a:spcPts val="600"/>
              </a:spcBef>
              <a:buFont typeface="Euphemia" pitchFamily="34" charset="0"/>
              <a:buNone/>
            </a:pP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&lt;/style&gt;</a:t>
            </a:r>
          </a:p>
          <a:p>
            <a:pPr marL="0" indent="0">
              <a:spcBef>
                <a:spcPts val="600"/>
              </a:spcBef>
              <a:buFont typeface="Euphemia" pitchFamily="34" charset="0"/>
              <a:buNone/>
            </a:pPr>
            <a:r>
              <a:rPr lang="en-US" dirty="0">
                <a:ea typeface="Verdana" panose="020B0604030504040204" pitchFamily="34" charset="0"/>
              </a:rPr>
              <a:t>&lt;/head&gt;</a:t>
            </a:r>
          </a:p>
          <a:p>
            <a:pPr marL="0" indent="0">
              <a:spcBef>
                <a:spcPts val="600"/>
              </a:spcBef>
              <a:buFont typeface="Euphemia" pitchFamily="34" charset="0"/>
              <a:buNone/>
            </a:pPr>
            <a:r>
              <a:rPr lang="en-US" dirty="0">
                <a:ea typeface="Verdana" panose="020B0604030504040204" pitchFamily="34" charset="0"/>
              </a:rPr>
              <a:t>&lt;body&gt;</a:t>
            </a:r>
          </a:p>
          <a:p>
            <a:pPr marL="0" indent="0">
              <a:spcBef>
                <a:spcPts val="600"/>
              </a:spcBef>
              <a:buFont typeface="Euphemia" pitchFamily="34" charset="0"/>
              <a:buNone/>
            </a:pPr>
            <a:r>
              <a:rPr lang="en-US" dirty="0">
                <a:ea typeface="Verdana" panose="020B0604030504040204" pitchFamily="34" charset="0"/>
              </a:rPr>
              <a:t>    &lt;div&gt;</a:t>
            </a:r>
          </a:p>
          <a:p>
            <a:pPr marL="0" indent="0">
              <a:spcBef>
                <a:spcPts val="600"/>
              </a:spcBef>
              <a:buFont typeface="Euphemia" pitchFamily="34" charset="0"/>
              <a:buNone/>
            </a:pPr>
            <a:r>
              <a:rPr lang="en-US" dirty="0">
                <a:ea typeface="Verdana" panose="020B0604030504040204" pitchFamily="34" charset="0"/>
              </a:rPr>
              <a:t>        Le </a:t>
            </a:r>
            <a:r>
              <a:rPr lang="en-US" dirty="0" err="1">
                <a:ea typeface="Verdana" panose="020B0604030504040204" pitchFamily="34" charset="0"/>
              </a:rPr>
              <a:t>contenu</a:t>
            </a:r>
            <a:r>
              <a:rPr lang="en-US" dirty="0">
                <a:ea typeface="Verdana" panose="020B0604030504040204" pitchFamily="34" charset="0"/>
              </a:rPr>
              <a:t> de la page &lt;</a:t>
            </a:r>
            <a:r>
              <a:rPr lang="en-US" dirty="0" err="1">
                <a:ea typeface="Verdana" panose="020B0604030504040204" pitchFamily="34" charset="0"/>
              </a:rPr>
              <a:t>br</a:t>
            </a:r>
            <a:r>
              <a:rPr lang="en-US" dirty="0">
                <a:ea typeface="Verdana" panose="020B0604030504040204" pitchFamily="34" charset="0"/>
              </a:rPr>
              <a:t>&gt;</a:t>
            </a:r>
          </a:p>
          <a:p>
            <a:pPr marL="0" indent="0">
              <a:spcBef>
                <a:spcPts val="600"/>
              </a:spcBef>
              <a:buFont typeface="Euphemia" pitchFamily="34" charset="0"/>
              <a:buNone/>
            </a:pPr>
            <a:r>
              <a:rPr lang="en-US" dirty="0">
                <a:ea typeface="Verdana" panose="020B0604030504040204" pitchFamily="34" charset="0"/>
              </a:rPr>
              <a:t>        &lt;</a:t>
            </a:r>
            <a:r>
              <a:rPr lang="en-US" dirty="0" err="1">
                <a:ea typeface="Verdana" panose="020B0604030504040204" pitchFamily="34" charset="0"/>
              </a:rPr>
              <a:t>br</a:t>
            </a:r>
            <a:r>
              <a:rPr lang="en-US" dirty="0">
                <a:ea typeface="Verdana" panose="020B0604030504040204" pitchFamily="34" charset="0"/>
              </a:rPr>
              <a:t>&gt;</a:t>
            </a:r>
          </a:p>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est</a:t>
            </a:r>
            <a:r>
              <a:rPr lang="en-US" dirty="0">
                <a:ea typeface="Verdana" panose="020B0604030504040204" pitchFamily="34" charset="0"/>
              </a:rPr>
              <a:t> </a:t>
            </a:r>
            <a:r>
              <a:rPr lang="en-US" dirty="0" err="1">
                <a:ea typeface="Verdana" panose="020B0604030504040204" pitchFamily="34" charset="0"/>
              </a:rPr>
              <a:t>centré</a:t>
            </a:r>
            <a:endParaRPr lang="en-US" dirty="0">
              <a:ea typeface="Verdana" panose="020B0604030504040204" pitchFamily="34" charset="0"/>
            </a:endParaRPr>
          </a:p>
          <a:p>
            <a:pPr marL="0" indent="0">
              <a:spcBef>
                <a:spcPts val="600"/>
              </a:spcBef>
              <a:buFont typeface="Euphemia" pitchFamily="34" charset="0"/>
              <a:buNone/>
            </a:pPr>
            <a:r>
              <a:rPr lang="en-US" dirty="0">
                <a:ea typeface="Verdana" panose="020B0604030504040204" pitchFamily="34" charset="0"/>
              </a:rPr>
              <a:t>    &lt;/div&gt;</a:t>
            </a:r>
          </a:p>
          <a:p>
            <a:pPr marL="0" indent="0">
              <a:spcBef>
                <a:spcPts val="600"/>
              </a:spcBef>
              <a:buFont typeface="Euphemia" pitchFamily="34" charset="0"/>
              <a:buNone/>
            </a:pPr>
            <a:r>
              <a:rPr lang="en-US" dirty="0">
                <a:ea typeface="Verdana" panose="020B0604030504040204" pitchFamily="34" charset="0"/>
              </a:rPr>
              <a:t>&lt;/body&gt;</a:t>
            </a:r>
          </a:p>
          <a:p>
            <a:pPr marL="0" indent="0">
              <a:spcBef>
                <a:spcPts val="600"/>
              </a:spcBef>
              <a:buFont typeface="Euphemia" pitchFamily="34" charset="0"/>
              <a:buNone/>
            </a:pPr>
            <a:r>
              <a:rPr lang="en-US" dirty="0">
                <a:ea typeface="Verdana" panose="020B0604030504040204" pitchFamily="34" charset="0"/>
              </a:rPr>
              <a:t>&lt;/html&gt;</a:t>
            </a:r>
          </a:p>
        </p:txBody>
      </p:sp>
      <p:pic>
        <p:nvPicPr>
          <p:cNvPr id="8" name="Image 7">
            <a:extLst>
              <a:ext uri="{FF2B5EF4-FFF2-40B4-BE49-F238E27FC236}">
                <a16:creationId xmlns:a16="http://schemas.microsoft.com/office/drawing/2014/main" id="{5D036FD7-BAEA-959A-BD0F-A3E3A891F8D6}"/>
              </a:ext>
            </a:extLst>
          </p:cNvPr>
          <p:cNvPicPr>
            <a:picLocks noChangeAspect="1"/>
          </p:cNvPicPr>
          <p:nvPr/>
        </p:nvPicPr>
        <p:blipFill>
          <a:blip r:embed="rId3"/>
          <a:stretch>
            <a:fillRect/>
          </a:stretch>
        </p:blipFill>
        <p:spPr>
          <a:xfrm>
            <a:off x="6814492" y="3068960"/>
            <a:ext cx="4778154" cy="1981372"/>
          </a:xfrm>
          <a:prstGeom prst="rect">
            <a:avLst/>
          </a:prstGeom>
        </p:spPr>
      </p:pic>
    </p:spTree>
    <p:extLst>
      <p:ext uri="{BB962C8B-B14F-4D97-AF65-F5344CB8AC3E}">
        <p14:creationId xmlns:p14="http://schemas.microsoft.com/office/powerpoint/2010/main" val="170513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Aligner un élément dans un autre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676672"/>
          </a:xfrm>
        </p:spPr>
        <p:txBody>
          <a:bodyPr>
            <a:normAutofit fontScale="92500" lnSpcReduction="20000"/>
          </a:bodyPr>
          <a:lstStyle/>
          <a:p>
            <a:pPr marL="0" indent="0">
              <a:buNone/>
            </a:pPr>
            <a:r>
              <a:rPr lang="fr-CA" dirty="0">
                <a:ea typeface="Verdana" panose="020B0604030504040204" pitchFamily="34" charset="0"/>
              </a:rPr>
              <a:t>La même méthode peut être utilisée pour centrer des éléments dans d’autres éléments.</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93435" y="2276872"/>
            <a:ext cx="4714876" cy="4403328"/>
          </a:xfrm>
          <a:prstGeom prst="rect">
            <a:avLst/>
          </a:prstGeom>
          <a:solidFill>
            <a:schemeClr val="bg1">
              <a:lumMod val="95000"/>
            </a:schemeClr>
          </a:solidFill>
        </p:spPr>
        <p:txBody>
          <a:bodyPr vert="horz" lIns="91440" tIns="45720" rIns="91440" bIns="45720" rtlCol="0">
            <a:normAutofit fontScale="4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a:t>
            </a:r>
          </a:p>
          <a:p>
            <a:pPr marL="0" indent="0">
              <a:spcBef>
                <a:spcPts val="600"/>
              </a:spcBef>
              <a:buFont typeface="Euphemia" pitchFamily="34" charset="0"/>
              <a:buNone/>
            </a:pPr>
            <a:r>
              <a:rPr lang="en-US" dirty="0">
                <a:ea typeface="Verdana" panose="020B0604030504040204" pitchFamily="34" charset="0"/>
              </a:rPr>
              <a:t>    &lt;style&gt;</a:t>
            </a:r>
          </a:p>
          <a:p>
            <a:pPr marL="0" indent="0">
              <a:spcBef>
                <a:spcPts val="600"/>
              </a:spcBef>
              <a:buFont typeface="Euphemia" pitchFamily="34" charset="0"/>
              <a:buNone/>
            </a:pPr>
            <a:r>
              <a:rPr lang="en-US" dirty="0">
                <a:ea typeface="Verdana" panose="020B0604030504040204" pitchFamily="34" charset="0"/>
              </a:rPr>
              <a:t>        div {</a:t>
            </a:r>
          </a:p>
          <a:p>
            <a:pPr marL="0" indent="0">
              <a:spcBef>
                <a:spcPts val="600"/>
              </a:spcBef>
              <a:buFont typeface="Euphemia" pitchFamily="34" charset="0"/>
              <a:buNone/>
            </a:pPr>
            <a:r>
              <a:rPr lang="en-US" dirty="0">
                <a:ea typeface="Verdana" panose="020B0604030504040204" pitchFamily="34" charset="0"/>
              </a:rPr>
              <a:t>            max-width: 300px;</a:t>
            </a:r>
          </a:p>
          <a:p>
            <a:pPr marL="0" indent="0">
              <a:spcBef>
                <a:spcPts val="600"/>
              </a:spcBef>
              <a:buFont typeface="Euphemia" pitchFamily="34" charset="0"/>
              <a:buNone/>
            </a:pPr>
            <a:r>
              <a:rPr lang="en-US" dirty="0">
                <a:ea typeface="Verdana" panose="020B0604030504040204" pitchFamily="34" charset="0"/>
              </a:rPr>
              <a:t>            margin: auto;</a:t>
            </a:r>
          </a:p>
          <a:p>
            <a:pPr marL="0" indent="0">
              <a:spcBef>
                <a:spcPts val="600"/>
              </a:spcBef>
              <a:buFont typeface="Euphemia" pitchFamily="34" charset="0"/>
              <a:buNone/>
            </a:pPr>
            <a:r>
              <a:rPr lang="en-US" dirty="0">
                <a:ea typeface="Verdana" panose="020B0604030504040204" pitchFamily="34" charset="0"/>
              </a:rPr>
              <a:t>            background-color: magenta;</a:t>
            </a:r>
          </a:p>
          <a:p>
            <a:pPr marL="0" indent="0">
              <a:spcBef>
                <a:spcPts val="600"/>
              </a:spcBef>
              <a:buFont typeface="Euphemia" pitchFamily="34" charset="0"/>
              <a:buNone/>
            </a:pP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p {</a:t>
            </a:r>
          </a:p>
          <a:p>
            <a:pPr marL="0" indent="0">
              <a:spcBef>
                <a:spcPts val="600"/>
              </a:spcBef>
              <a:buFont typeface="Euphemia" pitchFamily="34" charset="0"/>
              <a:buNone/>
            </a:pPr>
            <a:r>
              <a:rPr lang="en-US" dirty="0">
                <a:ea typeface="Verdana" panose="020B0604030504040204" pitchFamily="34" charset="0"/>
              </a:rPr>
              <a:t>            max-width: 200px;</a:t>
            </a:r>
          </a:p>
          <a:p>
            <a:pPr marL="0" indent="0">
              <a:spcBef>
                <a:spcPts val="600"/>
              </a:spcBef>
              <a:buFont typeface="Euphemia" pitchFamily="34" charset="0"/>
              <a:buNone/>
            </a:pPr>
            <a:r>
              <a:rPr lang="en-US" dirty="0">
                <a:ea typeface="Verdana" panose="020B0604030504040204" pitchFamily="34" charset="0"/>
              </a:rPr>
              <a:t>            margin: auto;</a:t>
            </a:r>
          </a:p>
          <a:p>
            <a:pPr marL="0" indent="0">
              <a:spcBef>
                <a:spcPts val="600"/>
              </a:spcBef>
              <a:buFont typeface="Euphemia" pitchFamily="34" charset="0"/>
              <a:buNone/>
            </a:pPr>
            <a:r>
              <a:rPr lang="en-US" dirty="0">
                <a:ea typeface="Verdana" panose="020B0604030504040204" pitchFamily="34" charset="0"/>
              </a:rPr>
              <a:t>            background-color: aqua;</a:t>
            </a:r>
          </a:p>
          <a:p>
            <a:pPr marL="0" indent="0">
              <a:spcBef>
                <a:spcPts val="600"/>
              </a:spcBef>
              <a:buFont typeface="Euphemia" pitchFamily="34" charset="0"/>
              <a:buNone/>
            </a:pPr>
            <a:r>
              <a:rPr lang="en-US" dirty="0">
                <a:ea typeface="Verdana" panose="020B0604030504040204" pitchFamily="34" charset="0"/>
              </a:rPr>
              <a:t>        } </a:t>
            </a:r>
          </a:p>
          <a:p>
            <a:pPr marL="0" indent="0">
              <a:spcBef>
                <a:spcPts val="600"/>
              </a:spcBef>
              <a:buFont typeface="Euphemia" pitchFamily="34" charset="0"/>
              <a:buNone/>
            </a:pPr>
            <a:r>
              <a:rPr lang="en-US" dirty="0">
                <a:ea typeface="Verdana" panose="020B0604030504040204" pitchFamily="34" charset="0"/>
              </a:rPr>
              <a:t>    &lt;/style&gt;</a:t>
            </a:r>
          </a:p>
          <a:p>
            <a:pPr marL="0" indent="0">
              <a:spcBef>
                <a:spcPts val="600"/>
              </a:spcBef>
              <a:buFont typeface="Euphemia" pitchFamily="34" charset="0"/>
              <a:buNone/>
            </a:pPr>
            <a:r>
              <a:rPr lang="en-US" dirty="0">
                <a:ea typeface="Verdana" panose="020B0604030504040204" pitchFamily="34" charset="0"/>
              </a:rPr>
              <a:t>&lt;/head&gt;</a:t>
            </a:r>
          </a:p>
          <a:p>
            <a:pPr marL="0" indent="0">
              <a:spcBef>
                <a:spcPts val="600"/>
              </a:spcBef>
              <a:buFont typeface="Euphemia" pitchFamily="34" charset="0"/>
              <a:buNone/>
            </a:pPr>
            <a:r>
              <a:rPr lang="en-US" dirty="0">
                <a:ea typeface="Verdana" panose="020B0604030504040204" pitchFamily="34" charset="0"/>
              </a:rPr>
              <a:t>&lt;body&gt;</a:t>
            </a:r>
          </a:p>
          <a:p>
            <a:pPr marL="0" indent="0">
              <a:spcBef>
                <a:spcPts val="600"/>
              </a:spcBef>
              <a:buFont typeface="Euphemia" pitchFamily="34" charset="0"/>
              <a:buNone/>
            </a:pPr>
            <a:r>
              <a:rPr lang="en-US" dirty="0">
                <a:ea typeface="Verdana" panose="020B0604030504040204" pitchFamily="34" charset="0"/>
              </a:rPr>
              <a:t>    &lt;div&gt;</a:t>
            </a:r>
          </a:p>
          <a:p>
            <a:pPr marL="0" indent="0">
              <a:spcBef>
                <a:spcPts val="600"/>
              </a:spcBef>
              <a:buFont typeface="Euphemia" pitchFamily="34" charset="0"/>
              <a:buNone/>
            </a:pPr>
            <a:r>
              <a:rPr lang="en-US" dirty="0">
                <a:ea typeface="Verdana" panose="020B0604030504040204" pitchFamily="34" charset="0"/>
              </a:rPr>
              <a:t>        &lt;p&gt;</a:t>
            </a:r>
          </a:p>
          <a:p>
            <a:pPr marL="0" indent="0">
              <a:spcBef>
                <a:spcPts val="600"/>
              </a:spcBef>
              <a:buFont typeface="Euphemia" pitchFamily="34" charset="0"/>
              <a:buNone/>
            </a:pPr>
            <a:r>
              <a:rPr lang="en-US" dirty="0">
                <a:ea typeface="Verdana" panose="020B0604030504040204" pitchFamily="34" charset="0"/>
              </a:rPr>
              <a:t>            div </a:t>
            </a:r>
            <a:r>
              <a:rPr lang="en-US" dirty="0" err="1">
                <a:ea typeface="Verdana" panose="020B0604030504040204" pitchFamily="34" charset="0"/>
              </a:rPr>
              <a:t>centré</a:t>
            </a:r>
            <a:r>
              <a:rPr lang="en-US" dirty="0">
                <a:ea typeface="Verdana" panose="020B0604030504040204" pitchFamily="34" charset="0"/>
              </a:rPr>
              <a:t> dans la page&lt;</a:t>
            </a:r>
            <a:r>
              <a:rPr lang="en-US" dirty="0" err="1">
                <a:ea typeface="Verdana" panose="020B0604030504040204" pitchFamily="34" charset="0"/>
              </a:rPr>
              <a:t>br</a:t>
            </a:r>
            <a:r>
              <a:rPr lang="en-US" dirty="0">
                <a:ea typeface="Verdana" panose="020B0604030504040204" pitchFamily="34" charset="0"/>
              </a:rPr>
              <a:t>&gt;</a:t>
            </a:r>
          </a:p>
          <a:p>
            <a:pPr marL="0" indent="0">
              <a:spcBef>
                <a:spcPts val="600"/>
              </a:spcBef>
              <a:buFont typeface="Euphemia" pitchFamily="34" charset="0"/>
              <a:buNone/>
            </a:pPr>
            <a:r>
              <a:rPr lang="en-US" dirty="0">
                <a:ea typeface="Verdana" panose="020B0604030504040204" pitchFamily="34" charset="0"/>
              </a:rPr>
              <a:t>            p </a:t>
            </a:r>
            <a:r>
              <a:rPr lang="en-US" dirty="0" err="1">
                <a:ea typeface="Verdana" panose="020B0604030504040204" pitchFamily="34" charset="0"/>
              </a:rPr>
              <a:t>centré</a:t>
            </a:r>
            <a:r>
              <a:rPr lang="en-US" dirty="0">
                <a:ea typeface="Verdana" panose="020B0604030504040204" pitchFamily="34" charset="0"/>
              </a:rPr>
              <a:t> dans le div</a:t>
            </a:r>
          </a:p>
          <a:p>
            <a:pPr marL="0" indent="0">
              <a:spcBef>
                <a:spcPts val="600"/>
              </a:spcBef>
              <a:buFont typeface="Euphemia" pitchFamily="34" charset="0"/>
              <a:buNone/>
            </a:pPr>
            <a:r>
              <a:rPr lang="en-US" dirty="0">
                <a:ea typeface="Verdana" panose="020B0604030504040204" pitchFamily="34" charset="0"/>
              </a:rPr>
              <a:t>        &lt;/p&gt;</a:t>
            </a:r>
          </a:p>
          <a:p>
            <a:pPr marL="0" indent="0">
              <a:spcBef>
                <a:spcPts val="600"/>
              </a:spcBef>
              <a:buFont typeface="Euphemia" pitchFamily="34" charset="0"/>
              <a:buNone/>
            </a:pPr>
            <a:r>
              <a:rPr lang="en-US" dirty="0">
                <a:ea typeface="Verdana" panose="020B0604030504040204" pitchFamily="34" charset="0"/>
              </a:rPr>
              <a:t>    &lt;/div&gt;</a:t>
            </a:r>
          </a:p>
          <a:p>
            <a:pPr marL="0" indent="0">
              <a:spcBef>
                <a:spcPts val="600"/>
              </a:spcBef>
              <a:buFont typeface="Euphemia" pitchFamily="34" charset="0"/>
              <a:buNone/>
            </a:pPr>
            <a:r>
              <a:rPr lang="en-US" dirty="0">
                <a:ea typeface="Verdana" panose="020B0604030504040204" pitchFamily="34" charset="0"/>
              </a:rPr>
              <a:t>…</a:t>
            </a:r>
          </a:p>
        </p:txBody>
      </p:sp>
      <p:pic>
        <p:nvPicPr>
          <p:cNvPr id="5" name="Image 4">
            <a:extLst>
              <a:ext uri="{FF2B5EF4-FFF2-40B4-BE49-F238E27FC236}">
                <a16:creationId xmlns:a16="http://schemas.microsoft.com/office/drawing/2014/main" id="{60519AE0-9CF0-FDFC-54ED-15FEDC4A3A20}"/>
              </a:ext>
            </a:extLst>
          </p:cNvPr>
          <p:cNvPicPr>
            <a:picLocks noChangeAspect="1"/>
          </p:cNvPicPr>
          <p:nvPr/>
        </p:nvPicPr>
        <p:blipFill>
          <a:blip r:embed="rId3"/>
          <a:stretch>
            <a:fillRect/>
          </a:stretch>
        </p:blipFill>
        <p:spPr>
          <a:xfrm>
            <a:off x="6604609" y="3212976"/>
            <a:ext cx="4785775" cy="1676545"/>
          </a:xfrm>
          <a:prstGeom prst="rect">
            <a:avLst/>
          </a:prstGeom>
        </p:spPr>
      </p:pic>
    </p:spTree>
    <p:extLst>
      <p:ext uri="{BB962C8B-B14F-4D97-AF65-F5344CB8AC3E}">
        <p14:creationId xmlns:p14="http://schemas.microsoft.com/office/powerpoint/2010/main" val="217758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CSS 2 vs CSS 3</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fontScale="85000" lnSpcReduction="20000"/>
          </a:bodyPr>
          <a:lstStyle/>
          <a:p>
            <a:r>
              <a:rPr lang="fr-CA" sz="3600" dirty="0">
                <a:ea typeface="Verdana" panose="020B0604030504040204" pitchFamily="34" charset="0"/>
              </a:rPr>
              <a:t>CSS 2​</a:t>
            </a:r>
          </a:p>
          <a:p>
            <a:pPr lvl="1"/>
            <a:r>
              <a:rPr lang="fr-CA" sz="3200" dirty="0">
                <a:ea typeface="Verdana" panose="020B0604030504040204" pitchFamily="34" charset="0"/>
              </a:rPr>
              <a:t>Ancienne version</a:t>
            </a:r>
          </a:p>
          <a:p>
            <a:pPr marL="365760" lvl="1" indent="0">
              <a:buNone/>
            </a:pPr>
            <a:r>
              <a:rPr lang="fr-CA" sz="3200" dirty="0">
                <a:ea typeface="Verdana" panose="020B0604030504040204" pitchFamily="34" charset="0"/>
              </a:rPr>
              <a:t>​</a:t>
            </a:r>
          </a:p>
          <a:p>
            <a:r>
              <a:rPr lang="fr-CA" sz="3600" dirty="0">
                <a:ea typeface="Verdana" panose="020B0604030504040204" pitchFamily="34" charset="0"/>
              </a:rPr>
              <a:t>CSS 3​</a:t>
            </a:r>
          </a:p>
          <a:p>
            <a:pPr lvl="1"/>
            <a:r>
              <a:rPr lang="fr-CA" sz="3200" dirty="0">
                <a:ea typeface="Verdana" panose="020B0604030504040204" pitchFamily="34" charset="0"/>
              </a:rPr>
              <a:t>Version actuelle</a:t>
            </a:r>
          </a:p>
          <a:p>
            <a:pPr lvl="1"/>
            <a:r>
              <a:rPr lang="fr-CA" sz="3200" dirty="0">
                <a:ea typeface="Verdana" panose="020B0604030504040204" pitchFamily="34" charset="0"/>
              </a:rPr>
              <a:t>Possède plusieurs additions ​</a:t>
            </a:r>
          </a:p>
          <a:p>
            <a:pPr lvl="2"/>
            <a:r>
              <a:rPr lang="fr-CA" sz="2800" dirty="0">
                <a:ea typeface="Verdana" panose="020B0604030504040204" pitchFamily="34" charset="0"/>
              </a:rPr>
              <a:t>Ombres​</a:t>
            </a:r>
          </a:p>
          <a:p>
            <a:pPr lvl="2"/>
            <a:r>
              <a:rPr lang="fr-CA" sz="2800" dirty="0">
                <a:ea typeface="Verdana" panose="020B0604030504040204" pitchFamily="34" charset="0"/>
              </a:rPr>
              <a:t>Bordures arrondies​</a:t>
            </a:r>
          </a:p>
          <a:p>
            <a:pPr lvl="2"/>
            <a:r>
              <a:rPr lang="fr-CA" sz="2800" dirty="0">
                <a:ea typeface="Verdana" panose="020B0604030504040204" pitchFamily="34" charset="0"/>
              </a:rPr>
              <a:t>…​</a:t>
            </a:r>
          </a:p>
          <a:p>
            <a:pPr marL="0" indent="0">
              <a:buNone/>
            </a:pPr>
            <a:endParaRPr lang="fr-CA" sz="3600" dirty="0">
              <a:ea typeface="Verdana" panose="020B0604030504040204" pitchFamily="34" charset="0"/>
            </a:endParaRPr>
          </a:p>
          <a:p>
            <a:pPr marL="0" indent="0">
              <a:buNone/>
            </a:pPr>
            <a:r>
              <a:rPr lang="fr-CA" sz="3600" dirty="0">
                <a:ea typeface="Verdana" panose="020B0604030504040204" pitchFamily="34" charset="0"/>
              </a:rPr>
              <a:t> </a:t>
            </a:r>
          </a:p>
        </p:txBody>
      </p:sp>
      <p:pic>
        <p:nvPicPr>
          <p:cNvPr id="1026" name="Picture 2">
            <a:extLst>
              <a:ext uri="{FF2B5EF4-FFF2-40B4-BE49-F238E27FC236}">
                <a16:creationId xmlns:a16="http://schemas.microsoft.com/office/drawing/2014/main" id="{5C1F9458-BA0F-BB9E-320C-444D97479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476" y="3284984"/>
            <a:ext cx="433838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2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55B80-B95E-0E6E-002F-CF7A184255C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73B0F5-C44E-DB73-C41D-11BF386312C7}"/>
              </a:ext>
            </a:extLst>
          </p:cNvPr>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Propriétés de déplacement, transformations et animations</a:t>
            </a:r>
            <a:endParaRPr lang="fr-FR" sz="4800" i="1" dirty="0">
              <a:latin typeface="Arial Rounded MT Bold" panose="020F0704030504030204" pitchFamily="34" charset="0"/>
            </a:endParaRPr>
          </a:p>
        </p:txBody>
      </p:sp>
      <p:sp>
        <p:nvSpPr>
          <p:cNvPr id="5" name="Espace réservé du texte 4">
            <a:extLst>
              <a:ext uri="{FF2B5EF4-FFF2-40B4-BE49-F238E27FC236}">
                <a16:creationId xmlns:a16="http://schemas.microsoft.com/office/drawing/2014/main" id="{55D6BD93-975B-C240-A71B-5C8A06383082}"/>
              </a:ext>
            </a:extLst>
          </p:cNvPr>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24018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22425-E14B-1EF5-0FA1-FF79C44006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322F8D8-7E79-A575-8088-EFF6F72A2A3E}"/>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err="1">
                <a:solidFill>
                  <a:schemeClr val="accent4">
                    <a:lumMod val="75000"/>
                  </a:schemeClr>
                </a:solidFill>
              </a:rPr>
              <a:t>o</a:t>
            </a:r>
            <a:r>
              <a:rPr lang="fr-CA" dirty="0" err="1">
                <a:solidFill>
                  <a:schemeClr val="accent4">
                    <a:lumMod val="75000"/>
                  </a:schemeClr>
                </a:solidFill>
                <a:latin typeface="Calibri" panose="020F0502020204030204" pitchFamily="34" charset="0"/>
                <a:cs typeface="Calibri" panose="020F0502020204030204" pitchFamily="34" charset="0"/>
              </a:rPr>
              <a:t>pacity</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386BCDA3-BF73-702E-B527-6001191FCDEF}"/>
              </a:ext>
            </a:extLst>
          </p:cNvPr>
          <p:cNvSpPr>
            <a:spLocks noGrp="1"/>
          </p:cNvSpPr>
          <p:nvPr>
            <p:ph idx="1"/>
          </p:nvPr>
        </p:nvSpPr>
        <p:spPr>
          <a:xfrm>
            <a:off x="1593435" y="1600200"/>
            <a:ext cx="9782801" cy="4421088"/>
          </a:xfrm>
        </p:spPr>
        <p:txBody>
          <a:bodyPr>
            <a:normAutofit/>
          </a:bodyPr>
          <a:lstStyle/>
          <a:p>
            <a:pPr marL="0" indent="0">
              <a:buNone/>
            </a:pPr>
            <a:r>
              <a:rPr lang="fr-CA" dirty="0">
                <a:ea typeface="Verdana" panose="020B0604030504040204" pitchFamily="34" charset="0"/>
              </a:rPr>
              <a:t>La propriété </a:t>
            </a:r>
            <a:r>
              <a:rPr lang="fr-CA" dirty="0" err="1">
                <a:solidFill>
                  <a:schemeClr val="accent4">
                    <a:lumMod val="75000"/>
                  </a:schemeClr>
                </a:solidFill>
                <a:ea typeface="Verdana" panose="020B0604030504040204" pitchFamily="34" charset="0"/>
              </a:rPr>
              <a:t>opacity</a:t>
            </a:r>
            <a:r>
              <a:rPr lang="fr-CA" dirty="0">
                <a:ea typeface="Verdana" panose="020B0604030504040204" pitchFamily="34" charset="0"/>
              </a:rPr>
              <a:t> permet de modifier la transparence d’un objet.</a:t>
            </a:r>
          </a:p>
          <a:p>
            <a:pPr marL="0" indent="0">
              <a:buNone/>
            </a:pPr>
            <a:r>
              <a:rPr lang="fr-CA" dirty="0">
                <a:ea typeface="Verdana" panose="020B0604030504040204" pitchFamily="34" charset="0"/>
              </a:rPr>
              <a:t>Valeurs acceptées: nombre décimal de 0.0 à 1.0</a:t>
            </a:r>
          </a:p>
          <a:p>
            <a:pPr marL="0" indent="0">
              <a:buNone/>
            </a:pPr>
            <a:r>
              <a:rPr lang="fr-CA" dirty="0">
                <a:ea typeface="Verdana" panose="020B0604030504040204" pitchFamily="34" charset="0"/>
              </a:rPr>
              <a:t>Exemples:</a:t>
            </a:r>
          </a:p>
          <a:p>
            <a:r>
              <a:rPr lang="fr-CA" dirty="0">
                <a:ea typeface="Verdana" panose="020B0604030504040204" pitchFamily="34" charset="0"/>
              </a:rPr>
              <a:t>0.0 = complètement transparent (invisible)</a:t>
            </a:r>
          </a:p>
          <a:p>
            <a:r>
              <a:rPr lang="fr-CA" dirty="0">
                <a:ea typeface="Verdana" panose="020B0604030504040204" pitchFamily="34" charset="0"/>
              </a:rPr>
              <a:t>0.75 = 25% de transparence (un peu transparent)</a:t>
            </a:r>
          </a:p>
          <a:p>
            <a:r>
              <a:rPr lang="fr-CA" dirty="0">
                <a:ea typeface="Verdana" panose="020B0604030504040204" pitchFamily="34" charset="0"/>
              </a:rPr>
              <a:t>1.0 = Complètement opaque (valeur par défaut)</a:t>
            </a: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109341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C23DB-BCFC-D499-A710-A256315052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7316D7-524D-3962-2F14-D6E1DE2C5777}"/>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err="1">
                <a:solidFill>
                  <a:schemeClr val="accent4">
                    <a:lumMod val="75000"/>
                  </a:schemeClr>
                </a:solidFill>
              </a:rPr>
              <a:t>o</a:t>
            </a:r>
            <a:r>
              <a:rPr lang="fr-CA" dirty="0" err="1">
                <a:solidFill>
                  <a:schemeClr val="accent4">
                    <a:lumMod val="75000"/>
                  </a:schemeClr>
                </a:solidFill>
                <a:latin typeface="Calibri" panose="020F0502020204030204" pitchFamily="34" charset="0"/>
                <a:cs typeface="Calibri" panose="020F0502020204030204" pitchFamily="34" charset="0"/>
              </a:rPr>
              <a:t>pacity</a:t>
            </a:r>
            <a:r>
              <a:rPr lang="fr-CA" dirty="0">
                <a:latin typeface="Calibri" panose="020F0502020204030204" pitchFamily="34" charset="0"/>
                <a:cs typeface="Calibri" panose="020F0502020204030204" pitchFamily="34" charset="0"/>
              </a:rPr>
              <a:t> – exemple 1</a:t>
            </a:r>
          </a:p>
        </p:txBody>
      </p:sp>
      <p:sp>
        <p:nvSpPr>
          <p:cNvPr id="4" name="Espace réservé du contenu 2">
            <a:extLst>
              <a:ext uri="{FF2B5EF4-FFF2-40B4-BE49-F238E27FC236}">
                <a16:creationId xmlns:a16="http://schemas.microsoft.com/office/drawing/2014/main" id="{0B4BC60D-73E4-81C6-6615-2908E6F7AAF3}"/>
              </a:ext>
            </a:extLst>
          </p:cNvPr>
          <p:cNvSpPr txBox="1">
            <a:spLocks/>
          </p:cNvSpPr>
          <p:nvPr/>
        </p:nvSpPr>
        <p:spPr>
          <a:xfrm>
            <a:off x="1593436" y="1427834"/>
            <a:ext cx="5653104" cy="5097510"/>
          </a:xfrm>
          <a:prstGeom prst="rect">
            <a:avLst/>
          </a:prstGeom>
          <a:solidFill>
            <a:schemeClr val="bg1">
              <a:lumMod val="95000"/>
            </a:schemeClr>
          </a:solidFill>
        </p:spPr>
        <p:txBody>
          <a:bodyPr vert="horz" lIns="91440" tIns="45720" rIns="91440" bIns="45720" rtlCol="0">
            <a:normAutofit fontScale="5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&lt;!DOCTYPE html&gt;</a:t>
            </a:r>
          </a:p>
          <a:p>
            <a:pPr marL="0" indent="0">
              <a:spcBef>
                <a:spcPts val="600"/>
              </a:spcBef>
              <a:buFont typeface="Euphemia" pitchFamily="34" charset="0"/>
              <a:buNone/>
            </a:pPr>
            <a:r>
              <a:rPr lang="en-US" dirty="0">
                <a:ea typeface="Verdana" panose="020B0604030504040204" pitchFamily="34" charset="0"/>
              </a:rPr>
              <a:t>&lt;html lang="</a:t>
            </a:r>
            <a:r>
              <a:rPr lang="en-US" dirty="0" err="1">
                <a:ea typeface="Verdana" panose="020B0604030504040204" pitchFamily="34" charset="0"/>
              </a:rPr>
              <a:t>fr</a:t>
            </a:r>
            <a:r>
              <a:rPr lang="en-US" dirty="0">
                <a:ea typeface="Verdana" panose="020B0604030504040204" pitchFamily="34" charset="0"/>
              </a:rPr>
              <a:t>-CA"&gt;</a:t>
            </a:r>
          </a:p>
          <a:p>
            <a:pPr marL="0" indent="0">
              <a:spcBef>
                <a:spcPts val="600"/>
              </a:spcBef>
              <a:buFont typeface="Euphemia" pitchFamily="34" charset="0"/>
              <a:buNone/>
            </a:pPr>
            <a:r>
              <a:rPr lang="en-US" dirty="0">
                <a:ea typeface="Verdana" panose="020B0604030504040204" pitchFamily="34" charset="0"/>
              </a:rPr>
              <a:t>&lt;head&gt;</a:t>
            </a:r>
          </a:p>
          <a:p>
            <a:pPr marL="0" indent="0">
              <a:spcBef>
                <a:spcPts val="600"/>
              </a:spcBef>
              <a:buFont typeface="Euphemia" pitchFamily="34" charset="0"/>
              <a:buNone/>
            </a:pPr>
            <a:r>
              <a:rPr lang="en-US" dirty="0">
                <a:ea typeface="Verdana" panose="020B0604030504040204" pitchFamily="34" charset="0"/>
              </a:rPr>
              <a:t>    &lt;meta charset="UTF-8"&gt;</a:t>
            </a:r>
          </a:p>
          <a:p>
            <a:pPr marL="0" indent="0">
              <a:spcBef>
                <a:spcPts val="600"/>
              </a:spcBef>
              <a:buFont typeface="Euphemia" pitchFamily="34" charset="0"/>
              <a:buNone/>
            </a:pPr>
            <a:r>
              <a:rPr lang="en-US" dirty="0">
                <a:ea typeface="Verdana" panose="020B0604030504040204" pitchFamily="34" charset="0"/>
              </a:rPr>
              <a:t>    &lt;title&gt;CSS Opacity&lt;/title&gt;</a:t>
            </a:r>
          </a:p>
          <a:p>
            <a:pPr marL="0" indent="0">
              <a:spcBef>
                <a:spcPts val="600"/>
              </a:spcBef>
              <a:buFont typeface="Euphemia" pitchFamily="34" charset="0"/>
              <a:buNone/>
            </a:pPr>
            <a:r>
              <a:rPr lang="en-US" dirty="0">
                <a:ea typeface="Verdana" panose="020B0604030504040204" pitchFamily="34" charset="0"/>
              </a:rPr>
              <a:t>    &lt;style&gt;</a:t>
            </a:r>
          </a:p>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conteneur</a:t>
            </a:r>
            <a:r>
              <a:rPr lang="en-US" dirty="0">
                <a:ea typeface="Verdana" panose="020B0604030504040204" pitchFamily="34" charset="0"/>
              </a:rPr>
              <a:t>{ width: 960; }</a:t>
            </a:r>
          </a:p>
          <a:p>
            <a:pPr marL="0" indent="0">
              <a:spcBef>
                <a:spcPts val="600"/>
              </a:spcBef>
              <a:buFont typeface="Euphemia" pitchFamily="34" charset="0"/>
              <a:buNone/>
            </a:pPr>
            <a:r>
              <a:rPr lang="en-US" dirty="0">
                <a:ea typeface="Verdana" panose="020B0604030504040204" pitchFamily="34" charset="0"/>
              </a:rPr>
              <a:t>        .item { width: 300px; margin: 20px; }</a:t>
            </a:r>
          </a:p>
          <a:p>
            <a:pPr marL="0" indent="0">
              <a:spcBef>
                <a:spcPts val="600"/>
              </a:spcBef>
              <a:buFont typeface="Euphemia" pitchFamily="34" charset="0"/>
              <a:buNone/>
            </a:pPr>
            <a:r>
              <a:rPr lang="en-US" dirty="0">
                <a:ea typeface="Verdana" panose="020B0604030504040204" pitchFamily="34" charset="0"/>
              </a:rPr>
              <a:t>        .image1 { </a:t>
            </a:r>
            <a:r>
              <a:rPr lang="en-US" b="1" dirty="0">
                <a:solidFill>
                  <a:schemeClr val="accent4">
                    <a:lumMod val="75000"/>
                  </a:schemeClr>
                </a:solidFill>
                <a:ea typeface="Verdana" panose="020B0604030504040204" pitchFamily="34" charset="0"/>
              </a:rPr>
              <a:t>opacity: 0.2</a:t>
            </a: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.image2 { </a:t>
            </a:r>
            <a:r>
              <a:rPr lang="en-US" b="1" dirty="0">
                <a:solidFill>
                  <a:schemeClr val="accent4">
                    <a:lumMod val="75000"/>
                  </a:schemeClr>
                </a:solidFill>
                <a:ea typeface="Verdana" panose="020B0604030504040204" pitchFamily="34" charset="0"/>
              </a:rPr>
              <a:t>opacity: 0.5</a:t>
            </a: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.image3 { </a:t>
            </a:r>
            <a:r>
              <a:rPr lang="en-US" b="1" dirty="0">
                <a:solidFill>
                  <a:schemeClr val="accent4">
                    <a:lumMod val="75000"/>
                  </a:schemeClr>
                </a:solidFill>
                <a:ea typeface="Verdana" panose="020B0604030504040204" pitchFamily="34" charset="0"/>
              </a:rPr>
              <a:t>opacity: 1.0</a:t>
            </a:r>
            <a:r>
              <a:rPr lang="en-US" dirty="0">
                <a:solidFill>
                  <a:schemeClr val="accent4">
                    <a:lumMod val="75000"/>
                  </a:schemeClr>
                </a:solidFill>
                <a:ea typeface="Verdana" panose="020B0604030504040204" pitchFamily="34" charset="0"/>
              </a:rPr>
              <a:t>; </a:t>
            </a:r>
            <a:r>
              <a:rPr lang="en-US" dirty="0">
                <a:ea typeface="Verdana" panose="020B0604030504040204" pitchFamily="34" charset="0"/>
              </a:rPr>
              <a:t>}</a:t>
            </a:r>
          </a:p>
          <a:p>
            <a:pPr marL="0" indent="0">
              <a:spcBef>
                <a:spcPts val="600"/>
              </a:spcBef>
              <a:buFont typeface="Euphemia" pitchFamily="34" charset="0"/>
              <a:buNone/>
            </a:pPr>
            <a:r>
              <a:rPr lang="en-US" dirty="0">
                <a:ea typeface="Verdana" panose="020B0604030504040204" pitchFamily="34" charset="0"/>
              </a:rPr>
              <a:t>    &lt;/style&gt;</a:t>
            </a:r>
          </a:p>
          <a:p>
            <a:pPr marL="0" indent="0">
              <a:spcBef>
                <a:spcPts val="600"/>
              </a:spcBef>
              <a:buFont typeface="Euphemia" pitchFamily="34" charset="0"/>
              <a:buNone/>
            </a:pPr>
            <a:r>
              <a:rPr lang="en-US" dirty="0">
                <a:ea typeface="Verdana" panose="020B0604030504040204" pitchFamily="34" charset="0"/>
              </a:rPr>
              <a:t>&lt;/head&gt;</a:t>
            </a:r>
          </a:p>
          <a:p>
            <a:pPr marL="0" indent="0">
              <a:spcBef>
                <a:spcPts val="600"/>
              </a:spcBef>
              <a:buFont typeface="Euphemia" pitchFamily="34" charset="0"/>
              <a:buNone/>
            </a:pPr>
            <a:r>
              <a:rPr lang="en-US" dirty="0">
                <a:ea typeface="Verdana" panose="020B0604030504040204" pitchFamily="34" charset="0"/>
              </a:rPr>
              <a:t>&lt;body&gt;</a:t>
            </a:r>
          </a:p>
          <a:p>
            <a:pPr marL="0" indent="0">
              <a:spcBef>
                <a:spcPts val="600"/>
              </a:spcBef>
              <a:buFont typeface="Euphemia" pitchFamily="34" charset="0"/>
              <a:buNone/>
            </a:pPr>
            <a:r>
              <a:rPr lang="en-US" dirty="0">
                <a:ea typeface="Verdana" panose="020B0604030504040204" pitchFamily="34" charset="0"/>
              </a:rPr>
              <a:t>    &lt;div class="</a:t>
            </a:r>
            <a:r>
              <a:rPr lang="en-US" dirty="0" err="1">
                <a:ea typeface="Verdana" panose="020B0604030504040204" pitchFamily="34" charset="0"/>
              </a:rPr>
              <a:t>conteneur</a:t>
            </a:r>
            <a:r>
              <a:rPr lang="en-US" dirty="0">
                <a:ea typeface="Verdana" panose="020B0604030504040204" pitchFamily="34" charset="0"/>
              </a:rPr>
              <a:t>"&gt;</a:t>
            </a:r>
          </a:p>
          <a:p>
            <a:pPr marL="0" indent="0">
              <a:spcBef>
                <a:spcPts val="600"/>
              </a:spcBef>
              <a:buFont typeface="Euphemia" pitchFamily="34" charset="0"/>
              <a:buNone/>
            </a:pPr>
            <a:r>
              <a:rPr lang="en-US" dirty="0">
                <a:ea typeface="Verdana" panose="020B0604030504040204" pitchFamily="34" charset="0"/>
              </a:rPr>
              <a:t>        &lt;div class="item"&gt;&lt;</a:t>
            </a:r>
            <a:r>
              <a:rPr lang="en-US" dirty="0" err="1">
                <a:solidFill>
                  <a:schemeClr val="accent4">
                    <a:lumMod val="75000"/>
                  </a:schemeClr>
                </a:solidFill>
                <a:ea typeface="Verdana" panose="020B0604030504040204" pitchFamily="34" charset="0"/>
              </a:rPr>
              <a:t>img</a:t>
            </a:r>
            <a:r>
              <a:rPr lang="en-US" dirty="0">
                <a:ea typeface="Verdana" panose="020B0604030504040204" pitchFamily="34" charset="0"/>
              </a:rPr>
              <a:t> class="image1" </a:t>
            </a:r>
            <a:r>
              <a:rPr lang="en-US" dirty="0" err="1">
                <a:ea typeface="Verdana" panose="020B0604030504040204" pitchFamily="34" charset="0"/>
              </a:rPr>
              <a:t>src</a:t>
            </a:r>
            <a:r>
              <a:rPr lang="en-US" dirty="0">
                <a:ea typeface="Verdana" panose="020B0604030504040204" pitchFamily="34" charset="0"/>
              </a:rPr>
              <a:t>="ecrans-1.jpg"&gt;&lt;/div&gt;</a:t>
            </a:r>
          </a:p>
          <a:p>
            <a:pPr marL="0" indent="0">
              <a:spcBef>
                <a:spcPts val="600"/>
              </a:spcBef>
              <a:buFont typeface="Euphemia" pitchFamily="34" charset="0"/>
              <a:buNone/>
            </a:pPr>
            <a:r>
              <a:rPr lang="en-US" dirty="0">
                <a:ea typeface="Verdana" panose="020B0604030504040204" pitchFamily="34" charset="0"/>
              </a:rPr>
              <a:t>        &lt;div class="item"&gt;&lt;</a:t>
            </a:r>
            <a:r>
              <a:rPr lang="en-US" dirty="0" err="1">
                <a:solidFill>
                  <a:schemeClr val="accent4">
                    <a:lumMod val="75000"/>
                  </a:schemeClr>
                </a:solidFill>
                <a:ea typeface="Verdana" panose="020B0604030504040204" pitchFamily="34" charset="0"/>
              </a:rPr>
              <a:t>img</a:t>
            </a:r>
            <a:r>
              <a:rPr lang="en-US" dirty="0">
                <a:ea typeface="Verdana" panose="020B0604030504040204" pitchFamily="34" charset="0"/>
              </a:rPr>
              <a:t> class="image2" </a:t>
            </a:r>
            <a:r>
              <a:rPr lang="en-US" dirty="0" err="1">
                <a:ea typeface="Verdana" panose="020B0604030504040204" pitchFamily="34" charset="0"/>
              </a:rPr>
              <a:t>src</a:t>
            </a:r>
            <a:r>
              <a:rPr lang="en-US" dirty="0">
                <a:ea typeface="Verdana" panose="020B0604030504040204" pitchFamily="34" charset="0"/>
              </a:rPr>
              <a:t>="ecrans-1.jpg"&gt;&lt;/div&gt;</a:t>
            </a:r>
          </a:p>
          <a:p>
            <a:pPr marL="0" indent="0">
              <a:spcBef>
                <a:spcPts val="600"/>
              </a:spcBef>
              <a:buFont typeface="Euphemia" pitchFamily="34" charset="0"/>
              <a:buNone/>
            </a:pPr>
            <a:r>
              <a:rPr lang="en-US" dirty="0">
                <a:ea typeface="Verdana" panose="020B0604030504040204" pitchFamily="34" charset="0"/>
              </a:rPr>
              <a:t>        &lt;div class="item"&gt;&lt;</a:t>
            </a:r>
            <a:r>
              <a:rPr lang="en-US" dirty="0" err="1">
                <a:solidFill>
                  <a:schemeClr val="accent4">
                    <a:lumMod val="75000"/>
                  </a:schemeClr>
                </a:solidFill>
                <a:ea typeface="Verdana" panose="020B0604030504040204" pitchFamily="34" charset="0"/>
              </a:rPr>
              <a:t>img</a:t>
            </a:r>
            <a:r>
              <a:rPr lang="en-US" dirty="0">
                <a:ea typeface="Verdana" panose="020B0604030504040204" pitchFamily="34" charset="0"/>
              </a:rPr>
              <a:t> class="image3" </a:t>
            </a:r>
            <a:r>
              <a:rPr lang="en-US" dirty="0" err="1">
                <a:ea typeface="Verdana" panose="020B0604030504040204" pitchFamily="34" charset="0"/>
              </a:rPr>
              <a:t>src</a:t>
            </a:r>
            <a:r>
              <a:rPr lang="en-US" dirty="0">
                <a:ea typeface="Verdana" panose="020B0604030504040204" pitchFamily="34" charset="0"/>
              </a:rPr>
              <a:t>="ecrans-1.jpg"&gt;&lt;/div&gt;</a:t>
            </a:r>
          </a:p>
          <a:p>
            <a:pPr marL="0" indent="0">
              <a:spcBef>
                <a:spcPts val="600"/>
              </a:spcBef>
              <a:buFont typeface="Euphemia" pitchFamily="34" charset="0"/>
              <a:buNone/>
            </a:pPr>
            <a:r>
              <a:rPr lang="en-US" dirty="0">
                <a:ea typeface="Verdana" panose="020B0604030504040204" pitchFamily="34" charset="0"/>
              </a:rPr>
              <a:t>    &lt;/div&gt;</a:t>
            </a:r>
          </a:p>
          <a:p>
            <a:pPr marL="0" indent="0">
              <a:spcBef>
                <a:spcPts val="600"/>
              </a:spcBef>
              <a:buFont typeface="Euphemia" pitchFamily="34" charset="0"/>
              <a:buNone/>
            </a:pPr>
            <a:r>
              <a:rPr lang="en-US" dirty="0">
                <a:ea typeface="Verdana" panose="020B0604030504040204" pitchFamily="34" charset="0"/>
              </a:rPr>
              <a:t>&lt;/body&gt;</a:t>
            </a:r>
          </a:p>
          <a:p>
            <a:pPr marL="0" indent="0">
              <a:spcBef>
                <a:spcPts val="600"/>
              </a:spcBef>
              <a:buFont typeface="Euphemia" pitchFamily="34" charset="0"/>
              <a:buNone/>
            </a:pPr>
            <a:r>
              <a:rPr lang="en-US" dirty="0">
                <a:ea typeface="Verdana" panose="020B0604030504040204" pitchFamily="34" charset="0"/>
              </a:rPr>
              <a:t>&lt;/html&gt;</a:t>
            </a:r>
          </a:p>
        </p:txBody>
      </p:sp>
      <p:pic>
        <p:nvPicPr>
          <p:cNvPr id="6" name="Image 5" descr="Une image contenant capture d’écran, Rectangle, conception, imprimer&#10;&#10;Le contenu généré par l’IA peut être incorrect.">
            <a:extLst>
              <a:ext uri="{FF2B5EF4-FFF2-40B4-BE49-F238E27FC236}">
                <a16:creationId xmlns:a16="http://schemas.microsoft.com/office/drawing/2014/main" id="{900A339E-70C8-5299-D5F8-74C825A7F29E}"/>
              </a:ext>
            </a:extLst>
          </p:cNvPr>
          <p:cNvPicPr>
            <a:picLocks noChangeAspect="1"/>
          </p:cNvPicPr>
          <p:nvPr/>
        </p:nvPicPr>
        <p:blipFill>
          <a:blip r:embed="rId3"/>
          <a:stretch>
            <a:fillRect/>
          </a:stretch>
        </p:blipFill>
        <p:spPr>
          <a:xfrm>
            <a:off x="7966620" y="697659"/>
            <a:ext cx="2867955" cy="5982541"/>
          </a:xfrm>
          <a:prstGeom prst="rect">
            <a:avLst/>
          </a:prstGeom>
        </p:spPr>
      </p:pic>
    </p:spTree>
    <p:extLst>
      <p:ext uri="{BB962C8B-B14F-4D97-AF65-F5344CB8AC3E}">
        <p14:creationId xmlns:p14="http://schemas.microsoft.com/office/powerpoint/2010/main" val="271463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6644-DEED-A93B-88CC-871403E467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C02C15C-6E4D-BC9F-D6A8-5431C2F930BD}"/>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err="1">
                <a:solidFill>
                  <a:schemeClr val="accent4">
                    <a:lumMod val="75000"/>
                  </a:schemeClr>
                </a:solidFill>
              </a:rPr>
              <a:t>o</a:t>
            </a:r>
            <a:r>
              <a:rPr lang="fr-CA" dirty="0" err="1">
                <a:solidFill>
                  <a:schemeClr val="accent4">
                    <a:lumMod val="75000"/>
                  </a:schemeClr>
                </a:solidFill>
                <a:latin typeface="Calibri" panose="020F0502020204030204" pitchFamily="34" charset="0"/>
                <a:cs typeface="Calibri" panose="020F0502020204030204" pitchFamily="34" charset="0"/>
              </a:rPr>
              <a:t>pacity</a:t>
            </a:r>
            <a:r>
              <a:rPr lang="fr-CA" dirty="0">
                <a:latin typeface="Calibri" panose="020F0502020204030204" pitchFamily="34" charset="0"/>
                <a:cs typeface="Calibri" panose="020F0502020204030204" pitchFamily="34" charset="0"/>
              </a:rPr>
              <a:t> – exemple 2</a:t>
            </a:r>
          </a:p>
        </p:txBody>
      </p:sp>
      <p:sp>
        <p:nvSpPr>
          <p:cNvPr id="4" name="Espace réservé du contenu 2">
            <a:extLst>
              <a:ext uri="{FF2B5EF4-FFF2-40B4-BE49-F238E27FC236}">
                <a16:creationId xmlns:a16="http://schemas.microsoft.com/office/drawing/2014/main" id="{D7F693C1-0195-8A45-2AEF-FBE057562765}"/>
              </a:ext>
            </a:extLst>
          </p:cNvPr>
          <p:cNvSpPr txBox="1">
            <a:spLocks/>
          </p:cNvSpPr>
          <p:nvPr/>
        </p:nvSpPr>
        <p:spPr>
          <a:xfrm>
            <a:off x="1593436" y="1427834"/>
            <a:ext cx="4644992" cy="5097510"/>
          </a:xfrm>
          <a:prstGeom prst="rect">
            <a:avLst/>
          </a:prstGeom>
          <a:solidFill>
            <a:schemeClr val="bg1">
              <a:lumMod val="95000"/>
            </a:schemeClr>
          </a:solidFill>
        </p:spPr>
        <p:txBody>
          <a:bodyPr vert="horz" lIns="91440" tIns="45720" rIns="91440" bIns="45720" rtlCol="0">
            <a:normAutofit fontScale="5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&lt;!DOCTYPE html&gt;</a:t>
            </a:r>
          </a:p>
          <a:p>
            <a:pPr marL="0" indent="0">
              <a:spcBef>
                <a:spcPts val="600"/>
              </a:spcBef>
              <a:buFont typeface="Euphemia" pitchFamily="34" charset="0"/>
              <a:buNone/>
            </a:pPr>
            <a:r>
              <a:rPr lang="en-US" dirty="0">
                <a:ea typeface="Verdana" panose="020B0604030504040204" pitchFamily="34" charset="0"/>
              </a:rPr>
              <a:t>&lt;html lang="</a:t>
            </a:r>
            <a:r>
              <a:rPr lang="en-US" dirty="0" err="1">
                <a:ea typeface="Verdana" panose="020B0604030504040204" pitchFamily="34" charset="0"/>
              </a:rPr>
              <a:t>fr</a:t>
            </a:r>
            <a:r>
              <a:rPr lang="en-US" dirty="0">
                <a:ea typeface="Verdana" panose="020B0604030504040204" pitchFamily="34" charset="0"/>
              </a:rPr>
              <a:t>-CA"&gt;</a:t>
            </a:r>
          </a:p>
          <a:p>
            <a:pPr marL="0" indent="0">
              <a:spcBef>
                <a:spcPts val="600"/>
              </a:spcBef>
              <a:buFont typeface="Euphemia" pitchFamily="34" charset="0"/>
              <a:buNone/>
            </a:pPr>
            <a:r>
              <a:rPr lang="en-US" dirty="0">
                <a:ea typeface="Verdana" panose="020B0604030504040204" pitchFamily="34" charset="0"/>
              </a:rPr>
              <a:t>&lt;head&gt;</a:t>
            </a:r>
          </a:p>
          <a:p>
            <a:pPr marL="0" indent="0">
              <a:spcBef>
                <a:spcPts val="600"/>
              </a:spcBef>
              <a:buFont typeface="Euphemia" pitchFamily="34" charset="0"/>
              <a:buNone/>
            </a:pPr>
            <a:r>
              <a:rPr lang="en-US" dirty="0">
                <a:ea typeface="Verdana" panose="020B0604030504040204" pitchFamily="34" charset="0"/>
              </a:rPr>
              <a:t>    &lt;meta charset="UTF-8"&gt;</a:t>
            </a:r>
          </a:p>
          <a:p>
            <a:pPr marL="0" indent="0">
              <a:spcBef>
                <a:spcPts val="600"/>
              </a:spcBef>
              <a:buFont typeface="Euphemia" pitchFamily="34" charset="0"/>
              <a:buNone/>
            </a:pPr>
            <a:r>
              <a:rPr lang="en-US" dirty="0">
                <a:ea typeface="Verdana" panose="020B0604030504040204" pitchFamily="34" charset="0"/>
              </a:rPr>
              <a:t>    &lt;title&gt;CSS Opacity&lt;/title&gt;</a:t>
            </a:r>
          </a:p>
          <a:p>
            <a:pPr marL="0" indent="0">
              <a:spcBef>
                <a:spcPts val="600"/>
              </a:spcBef>
              <a:buFont typeface="Euphemia" pitchFamily="34" charset="0"/>
              <a:buNone/>
            </a:pPr>
            <a:r>
              <a:rPr lang="en-US" dirty="0">
                <a:ea typeface="Verdana" panose="020B0604030504040204" pitchFamily="34" charset="0"/>
              </a:rPr>
              <a:t>    &lt;style&gt;</a:t>
            </a:r>
          </a:p>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conteneur</a:t>
            </a:r>
            <a:r>
              <a:rPr lang="en-US" dirty="0">
                <a:ea typeface="Verdana" panose="020B0604030504040204" pitchFamily="34" charset="0"/>
              </a:rPr>
              <a:t>{ width: 300px;</a:t>
            </a:r>
          </a:p>
          <a:p>
            <a:pPr marL="0" indent="0">
              <a:spcBef>
                <a:spcPts val="600"/>
              </a:spcBef>
              <a:buFont typeface="Euphemia" pitchFamily="34" charset="0"/>
              <a:buNone/>
            </a:pPr>
            <a:r>
              <a:rPr lang="en-US" dirty="0">
                <a:ea typeface="Verdana" panose="020B0604030504040204" pitchFamily="34" charset="0"/>
              </a:rPr>
              <a:t>            height: 200px;</a:t>
            </a:r>
          </a:p>
          <a:p>
            <a:pPr marL="0" indent="0">
              <a:spcBef>
                <a:spcPts val="600"/>
              </a:spcBef>
              <a:buFont typeface="Euphemia" pitchFamily="34" charset="0"/>
              <a:buNone/>
            </a:pPr>
            <a:r>
              <a:rPr lang="en-US" dirty="0">
                <a:ea typeface="Verdana" panose="020B0604030504040204" pitchFamily="34" charset="0"/>
              </a:rPr>
              <a:t>            text-align: center;</a:t>
            </a:r>
          </a:p>
          <a:p>
            <a:pPr marL="0" indent="0">
              <a:spcBef>
                <a:spcPts val="600"/>
              </a:spcBef>
              <a:buFont typeface="Euphemia" pitchFamily="34" charset="0"/>
              <a:buNone/>
            </a:pPr>
            <a:r>
              <a:rPr lang="en-US" dirty="0">
                <a:ea typeface="Verdana" panose="020B0604030504040204" pitchFamily="34" charset="0"/>
              </a:rPr>
              <a:t>            background-image: </a:t>
            </a:r>
            <a:r>
              <a:rPr lang="en-US" dirty="0" err="1">
                <a:ea typeface="Verdana" panose="020B0604030504040204" pitchFamily="34" charset="0"/>
              </a:rPr>
              <a:t>url</a:t>
            </a:r>
            <a:r>
              <a:rPr lang="en-US" dirty="0">
                <a:ea typeface="Verdana" panose="020B0604030504040204" pitchFamily="34" charset="0"/>
              </a:rPr>
              <a:t>('ecrans-1.jpg'); }</a:t>
            </a:r>
          </a:p>
          <a:p>
            <a:pPr marL="0" indent="0">
              <a:spcBef>
                <a:spcPts val="600"/>
              </a:spcBef>
              <a:buFont typeface="Euphemia" pitchFamily="34" charset="0"/>
              <a:buNone/>
            </a:pPr>
            <a:r>
              <a:rPr lang="en-US" dirty="0">
                <a:ea typeface="Verdana" panose="020B0604030504040204" pitchFamily="34" charset="0"/>
              </a:rPr>
              <a:t>        h1 { font-size: 108px;</a:t>
            </a:r>
          </a:p>
          <a:p>
            <a:pPr marL="0" indent="0">
              <a:spcBef>
                <a:spcPts val="600"/>
              </a:spcBef>
              <a:buFont typeface="Euphemia" pitchFamily="34" charset="0"/>
              <a:buNone/>
            </a:pPr>
            <a:r>
              <a:rPr lang="en-US" dirty="0">
                <a:ea typeface="Verdana" panose="020B0604030504040204" pitchFamily="34" charset="0"/>
              </a:rPr>
              <a:t>            color: white; </a:t>
            </a:r>
          </a:p>
          <a:p>
            <a:pPr marL="0" indent="0">
              <a:spcBef>
                <a:spcPts val="600"/>
              </a:spcBef>
              <a:buFont typeface="Euphemia" pitchFamily="34" charset="0"/>
              <a:buNone/>
            </a:pPr>
            <a:r>
              <a:rPr lang="en-US" dirty="0">
                <a:ea typeface="Verdana" panose="020B0604030504040204" pitchFamily="34" charset="0"/>
              </a:rPr>
              <a:t>            </a:t>
            </a:r>
            <a:r>
              <a:rPr lang="en-US" b="1" dirty="0">
                <a:solidFill>
                  <a:schemeClr val="accent4">
                    <a:lumMod val="75000"/>
                  </a:schemeClr>
                </a:solidFill>
                <a:ea typeface="Verdana" panose="020B0604030504040204" pitchFamily="34" charset="0"/>
              </a:rPr>
              <a:t>opacity: 0.5</a:t>
            </a:r>
            <a:r>
              <a:rPr lang="en-US" dirty="0">
                <a:ea typeface="Verdana" panose="020B0604030504040204" pitchFamily="34" charset="0"/>
              </a:rPr>
              <a:t>}</a:t>
            </a:r>
          </a:p>
          <a:p>
            <a:pPr marL="0" indent="0">
              <a:spcBef>
                <a:spcPts val="600"/>
              </a:spcBef>
              <a:buFont typeface="Euphemia" pitchFamily="34" charset="0"/>
              <a:buNone/>
            </a:pPr>
            <a:r>
              <a:rPr lang="en-US" dirty="0">
                <a:ea typeface="Verdana" panose="020B0604030504040204" pitchFamily="34" charset="0"/>
              </a:rPr>
              <a:t>    &lt;/style&gt;</a:t>
            </a:r>
          </a:p>
          <a:p>
            <a:pPr marL="0" indent="0">
              <a:spcBef>
                <a:spcPts val="600"/>
              </a:spcBef>
              <a:buFont typeface="Euphemia" pitchFamily="34" charset="0"/>
              <a:buNone/>
            </a:pPr>
            <a:r>
              <a:rPr lang="en-US" dirty="0">
                <a:ea typeface="Verdana" panose="020B0604030504040204" pitchFamily="34" charset="0"/>
              </a:rPr>
              <a:t>&lt;/head&gt;</a:t>
            </a:r>
          </a:p>
          <a:p>
            <a:pPr marL="0" indent="0">
              <a:spcBef>
                <a:spcPts val="600"/>
              </a:spcBef>
              <a:buFont typeface="Euphemia" pitchFamily="34" charset="0"/>
              <a:buNone/>
            </a:pPr>
            <a:r>
              <a:rPr lang="en-US" dirty="0">
                <a:ea typeface="Verdana" panose="020B0604030504040204" pitchFamily="34" charset="0"/>
              </a:rPr>
              <a:t>&lt;body&gt;</a:t>
            </a:r>
          </a:p>
          <a:p>
            <a:pPr marL="0" indent="0">
              <a:spcBef>
                <a:spcPts val="600"/>
              </a:spcBef>
              <a:buFont typeface="Euphemia" pitchFamily="34" charset="0"/>
              <a:buNone/>
            </a:pPr>
            <a:r>
              <a:rPr lang="en-US" dirty="0">
                <a:ea typeface="Verdana" panose="020B0604030504040204" pitchFamily="34" charset="0"/>
              </a:rPr>
              <a:t>    &lt;div class="</a:t>
            </a:r>
            <a:r>
              <a:rPr lang="en-US" dirty="0" err="1">
                <a:ea typeface="Verdana" panose="020B0604030504040204" pitchFamily="34" charset="0"/>
              </a:rPr>
              <a:t>conteneur</a:t>
            </a:r>
            <a:r>
              <a:rPr lang="en-US" dirty="0">
                <a:ea typeface="Verdana" panose="020B0604030504040204" pitchFamily="34" charset="0"/>
              </a:rPr>
              <a:t>"&gt;</a:t>
            </a:r>
          </a:p>
          <a:p>
            <a:pPr marL="0" indent="0">
              <a:spcBef>
                <a:spcPts val="600"/>
              </a:spcBef>
              <a:buFont typeface="Euphemia" pitchFamily="34" charset="0"/>
              <a:buNone/>
            </a:pPr>
            <a:r>
              <a:rPr lang="en-US" dirty="0">
                <a:ea typeface="Verdana" panose="020B0604030504040204" pitchFamily="34" charset="0"/>
              </a:rPr>
              <a:t>        &lt;</a:t>
            </a:r>
            <a:r>
              <a:rPr lang="en-US" dirty="0">
                <a:solidFill>
                  <a:schemeClr val="accent4">
                    <a:lumMod val="75000"/>
                  </a:schemeClr>
                </a:solidFill>
                <a:ea typeface="Verdana" panose="020B0604030504040204" pitchFamily="34" charset="0"/>
              </a:rPr>
              <a:t>h1</a:t>
            </a:r>
            <a:r>
              <a:rPr lang="en-US" dirty="0">
                <a:ea typeface="Verdana" panose="020B0604030504040204" pitchFamily="34" charset="0"/>
              </a:rPr>
              <a:t>&gt;Texte&lt;/</a:t>
            </a:r>
            <a:r>
              <a:rPr lang="en-US" dirty="0">
                <a:solidFill>
                  <a:schemeClr val="accent4">
                    <a:lumMod val="75000"/>
                  </a:schemeClr>
                </a:solidFill>
                <a:ea typeface="Verdana" panose="020B0604030504040204" pitchFamily="34" charset="0"/>
              </a:rPr>
              <a:t>h1</a:t>
            </a:r>
            <a:r>
              <a:rPr lang="en-US" dirty="0">
                <a:ea typeface="Verdana" panose="020B0604030504040204" pitchFamily="34" charset="0"/>
              </a:rPr>
              <a:t>&gt;</a:t>
            </a:r>
          </a:p>
          <a:p>
            <a:pPr marL="0" indent="0">
              <a:spcBef>
                <a:spcPts val="600"/>
              </a:spcBef>
              <a:buFont typeface="Euphemia" pitchFamily="34" charset="0"/>
              <a:buNone/>
            </a:pPr>
            <a:r>
              <a:rPr lang="en-US" dirty="0">
                <a:ea typeface="Verdana" panose="020B0604030504040204" pitchFamily="34" charset="0"/>
              </a:rPr>
              <a:t>    &lt;/div&gt;</a:t>
            </a:r>
          </a:p>
          <a:p>
            <a:pPr marL="0" indent="0">
              <a:spcBef>
                <a:spcPts val="600"/>
              </a:spcBef>
              <a:buFont typeface="Euphemia" pitchFamily="34" charset="0"/>
              <a:buNone/>
            </a:pPr>
            <a:r>
              <a:rPr lang="en-US" dirty="0">
                <a:ea typeface="Verdana" panose="020B0604030504040204" pitchFamily="34" charset="0"/>
              </a:rPr>
              <a:t>&lt;/body&gt;</a:t>
            </a:r>
          </a:p>
          <a:p>
            <a:pPr marL="0" indent="0">
              <a:spcBef>
                <a:spcPts val="600"/>
              </a:spcBef>
              <a:buFont typeface="Euphemia" pitchFamily="34" charset="0"/>
              <a:buNone/>
            </a:pPr>
            <a:r>
              <a:rPr lang="en-US" dirty="0">
                <a:ea typeface="Verdana" panose="020B0604030504040204" pitchFamily="34" charset="0"/>
              </a:rPr>
              <a:t>&lt;/html&gt;</a:t>
            </a:r>
          </a:p>
        </p:txBody>
      </p:sp>
      <p:pic>
        <p:nvPicPr>
          <p:cNvPr id="8" name="Image 7" descr="Une image contenant texte, clavier, Matériel de bureau, Appareil de saisie&#10;&#10;Le contenu généré par l’IA peut être incorrect.">
            <a:extLst>
              <a:ext uri="{FF2B5EF4-FFF2-40B4-BE49-F238E27FC236}">
                <a16:creationId xmlns:a16="http://schemas.microsoft.com/office/drawing/2014/main" id="{0B4DBDEE-BCBD-B73F-B7BC-E9A3D0AE1F80}"/>
              </a:ext>
            </a:extLst>
          </p:cNvPr>
          <p:cNvPicPr>
            <a:picLocks noChangeAspect="1"/>
          </p:cNvPicPr>
          <p:nvPr/>
        </p:nvPicPr>
        <p:blipFill>
          <a:blip r:embed="rId3"/>
          <a:stretch>
            <a:fillRect/>
          </a:stretch>
        </p:blipFill>
        <p:spPr>
          <a:xfrm>
            <a:off x="6742484" y="1337796"/>
            <a:ext cx="4492506" cy="3142485"/>
          </a:xfrm>
          <a:prstGeom prst="rect">
            <a:avLst/>
          </a:prstGeom>
        </p:spPr>
      </p:pic>
    </p:spTree>
    <p:extLst>
      <p:ext uri="{BB962C8B-B14F-4D97-AF65-F5344CB8AC3E}">
        <p14:creationId xmlns:p14="http://schemas.microsoft.com/office/powerpoint/2010/main" val="350390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512C-CA34-18A0-6733-C623411C12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80FCFB7-8C30-2EE1-4583-0B7823BEE43E}"/>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err="1">
                <a:solidFill>
                  <a:schemeClr val="accent4">
                    <a:lumMod val="75000"/>
                  </a:schemeClr>
                </a:solidFill>
              </a:rPr>
              <a:t>transform</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0678E12B-FF6E-E516-45A0-56B452C9063E}"/>
              </a:ext>
            </a:extLst>
          </p:cNvPr>
          <p:cNvSpPr>
            <a:spLocks noGrp="1"/>
          </p:cNvSpPr>
          <p:nvPr>
            <p:ph idx="1"/>
          </p:nvPr>
        </p:nvSpPr>
        <p:spPr>
          <a:xfrm>
            <a:off x="1593435" y="1600200"/>
            <a:ext cx="9782801" cy="4421088"/>
          </a:xfrm>
        </p:spPr>
        <p:txBody>
          <a:bodyPr>
            <a:normAutofit/>
          </a:bodyPr>
          <a:lstStyle/>
          <a:p>
            <a:pPr marL="0" indent="0">
              <a:buNone/>
            </a:pPr>
            <a:r>
              <a:rPr lang="fr-CA" dirty="0">
                <a:ea typeface="Verdana" panose="020B0604030504040204" pitchFamily="34" charset="0"/>
              </a:rPr>
              <a:t>La propriété </a:t>
            </a:r>
            <a:r>
              <a:rPr lang="fr-CA" b="1" dirty="0" err="1">
                <a:solidFill>
                  <a:schemeClr val="accent4">
                    <a:lumMod val="75000"/>
                  </a:schemeClr>
                </a:solidFill>
                <a:ea typeface="Verdana" panose="020B0604030504040204" pitchFamily="34" charset="0"/>
              </a:rPr>
              <a:t>transform</a:t>
            </a:r>
            <a:r>
              <a:rPr lang="fr-CA" dirty="0">
                <a:ea typeface="Verdana" panose="020B0604030504040204" pitchFamily="34" charset="0"/>
              </a:rPr>
              <a:t> applique une transformation à un élément, sur l’axe des x et y, ainsi qu’en profondeur.</a:t>
            </a:r>
          </a:p>
          <a:p>
            <a:pPr marL="0" indent="0">
              <a:buNone/>
            </a:pPr>
            <a:r>
              <a:rPr lang="fr-CA" dirty="0">
                <a:ea typeface="Verdana" panose="020B0604030504040204" pitchFamily="34" charset="0"/>
              </a:rPr>
              <a:t>4 transformations: </a:t>
            </a:r>
          </a:p>
          <a:p>
            <a:r>
              <a:rPr lang="fr-CA" sz="2400" dirty="0">
                <a:solidFill>
                  <a:srgbClr val="0070C0"/>
                </a:solidFill>
                <a:ea typeface="Verdana" panose="020B0604030504040204" pitchFamily="34" charset="0"/>
              </a:rPr>
              <a:t>translate()</a:t>
            </a:r>
            <a:r>
              <a:rPr lang="fr-CA" sz="2400" dirty="0">
                <a:ea typeface="Verdana" panose="020B0604030504040204" pitchFamily="34" charset="0"/>
              </a:rPr>
              <a:t> 			-&gt; déplacement de l’élément</a:t>
            </a:r>
          </a:p>
          <a:p>
            <a:r>
              <a:rPr lang="fr-CA" sz="2400" dirty="0" err="1">
                <a:solidFill>
                  <a:srgbClr val="0070C0"/>
                </a:solidFill>
                <a:ea typeface="Verdana" panose="020B0604030504040204" pitchFamily="34" charset="0"/>
              </a:rPr>
              <a:t>rotate</a:t>
            </a:r>
            <a:r>
              <a:rPr lang="fr-CA" sz="2400" dirty="0">
                <a:solidFill>
                  <a:srgbClr val="0070C0"/>
                </a:solidFill>
                <a:ea typeface="Verdana" panose="020B0604030504040204" pitchFamily="34" charset="0"/>
              </a:rPr>
              <a:t>() 			</a:t>
            </a:r>
            <a:r>
              <a:rPr lang="fr-CA" sz="2400" dirty="0">
                <a:ea typeface="Verdana" panose="020B0604030504040204" pitchFamily="34" charset="0"/>
              </a:rPr>
              <a:t>-&gt; rotation de l’élément</a:t>
            </a:r>
          </a:p>
          <a:p>
            <a:r>
              <a:rPr lang="fr-CA" sz="2400" dirty="0" err="1">
                <a:solidFill>
                  <a:srgbClr val="0070C0"/>
                </a:solidFill>
                <a:ea typeface="Verdana" panose="020B0604030504040204" pitchFamily="34" charset="0"/>
              </a:rPr>
              <a:t>scaleY</a:t>
            </a:r>
            <a:r>
              <a:rPr lang="fr-CA" sz="2400" dirty="0">
                <a:solidFill>
                  <a:srgbClr val="0070C0"/>
                </a:solidFill>
                <a:ea typeface="Verdana" panose="020B0604030504040204" pitchFamily="34" charset="0"/>
              </a:rPr>
              <a:t>(), </a:t>
            </a:r>
            <a:r>
              <a:rPr lang="fr-CA" sz="2400" dirty="0" err="1">
                <a:solidFill>
                  <a:srgbClr val="0070C0"/>
                </a:solidFill>
                <a:ea typeface="Verdana" panose="020B0604030504040204" pitchFamily="34" charset="0"/>
              </a:rPr>
              <a:t>scaleX</a:t>
            </a:r>
            <a:r>
              <a:rPr lang="fr-CA" sz="2400" dirty="0">
                <a:solidFill>
                  <a:srgbClr val="0070C0"/>
                </a:solidFill>
                <a:ea typeface="Verdana" panose="020B0604030504040204" pitchFamily="34" charset="0"/>
              </a:rPr>
              <a:t>(), </a:t>
            </a:r>
            <a:r>
              <a:rPr lang="fr-CA" sz="2400" dirty="0" err="1">
                <a:solidFill>
                  <a:srgbClr val="0070C0"/>
                </a:solidFill>
                <a:ea typeface="Verdana" panose="020B0604030504040204" pitchFamily="34" charset="0"/>
              </a:rPr>
              <a:t>scaleZ</a:t>
            </a:r>
            <a:r>
              <a:rPr lang="fr-CA" sz="2400" dirty="0">
                <a:solidFill>
                  <a:srgbClr val="0070C0"/>
                </a:solidFill>
                <a:ea typeface="Verdana" panose="020B0604030504040204" pitchFamily="34" charset="0"/>
              </a:rPr>
              <a:t>() 	</a:t>
            </a:r>
            <a:r>
              <a:rPr lang="fr-CA" sz="2400" dirty="0">
                <a:ea typeface="Verdana" panose="020B0604030504040204" pitchFamily="34" charset="0"/>
              </a:rPr>
              <a:t>-&gt; changement de taille de l’élément</a:t>
            </a:r>
          </a:p>
          <a:p>
            <a:r>
              <a:rPr lang="fr-CA" sz="2400" dirty="0" err="1">
                <a:solidFill>
                  <a:srgbClr val="0070C0"/>
                </a:solidFill>
                <a:ea typeface="Verdana" panose="020B0604030504040204" pitchFamily="34" charset="0"/>
              </a:rPr>
              <a:t>skewX</a:t>
            </a:r>
            <a:r>
              <a:rPr lang="fr-CA" sz="2400" dirty="0">
                <a:solidFill>
                  <a:srgbClr val="0070C0"/>
                </a:solidFill>
                <a:ea typeface="Verdana" panose="020B0604030504040204" pitchFamily="34" charset="0"/>
              </a:rPr>
              <a:t>(), </a:t>
            </a:r>
            <a:r>
              <a:rPr lang="fr-CA" sz="2400" dirty="0" err="1">
                <a:solidFill>
                  <a:srgbClr val="0070C0"/>
                </a:solidFill>
                <a:ea typeface="Verdana" panose="020B0604030504040204" pitchFamily="34" charset="0"/>
              </a:rPr>
              <a:t>skewY</a:t>
            </a:r>
            <a:r>
              <a:rPr lang="fr-CA" sz="2400" dirty="0">
                <a:solidFill>
                  <a:srgbClr val="0070C0"/>
                </a:solidFill>
                <a:ea typeface="Verdana" panose="020B0604030504040204" pitchFamily="34" charset="0"/>
              </a:rPr>
              <a:t>() 		</a:t>
            </a:r>
            <a:r>
              <a:rPr lang="fr-CA" sz="2400" dirty="0">
                <a:ea typeface="Verdana" panose="020B0604030504040204" pitchFamily="34" charset="0"/>
              </a:rPr>
              <a:t>-&gt; déforme (incline) l’élément</a:t>
            </a:r>
          </a:p>
          <a:p>
            <a:pPr marL="0" indent="0">
              <a:buNone/>
            </a:pPr>
            <a:r>
              <a:rPr lang="fr-CA" sz="2400" dirty="0">
                <a:ea typeface="Verdana" panose="020B0604030504040204" pitchFamily="34" charset="0"/>
              </a:rPr>
              <a:t>Typiquement (mais pas obligatoirement) utilisé lors d’un événement comme clic, </a:t>
            </a:r>
            <a:r>
              <a:rPr lang="fr-CA" sz="2400" dirty="0" err="1">
                <a:ea typeface="Verdana" panose="020B0604030504040204" pitchFamily="34" charset="0"/>
              </a:rPr>
              <a:t>hover</a:t>
            </a:r>
            <a:r>
              <a:rPr lang="fr-CA" sz="2400" dirty="0">
                <a:ea typeface="Verdana" panose="020B0604030504040204" pitchFamily="34" charset="0"/>
              </a:rPr>
              <a:t> etc.</a:t>
            </a: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102862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F2979-0FB9-3055-67CB-E80BA8FE3B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2F418A-77C8-124A-F87F-C186C1870C08}"/>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err="1">
                <a:solidFill>
                  <a:schemeClr val="accent4">
                    <a:lumMod val="75000"/>
                  </a:schemeClr>
                </a:solidFill>
              </a:rPr>
              <a:t>transform</a:t>
            </a:r>
            <a:r>
              <a:rPr lang="fr-CA" dirty="0">
                <a:solidFill>
                  <a:schemeClr val="accent4">
                    <a:lumMod val="75000"/>
                  </a:schemeClr>
                </a:solidFill>
              </a:rPr>
              <a:t>: translate</a:t>
            </a:r>
            <a:endParaRPr lang="fr-CA" dirty="0">
              <a:latin typeface="Calibri" panose="020F0502020204030204" pitchFamily="34" charset="0"/>
              <a:cs typeface="Calibri" panose="020F0502020204030204" pitchFamily="34" charset="0"/>
            </a:endParaRPr>
          </a:p>
        </p:txBody>
      </p:sp>
      <p:sp>
        <p:nvSpPr>
          <p:cNvPr id="4" name="Espace réservé du contenu 2">
            <a:extLst>
              <a:ext uri="{FF2B5EF4-FFF2-40B4-BE49-F238E27FC236}">
                <a16:creationId xmlns:a16="http://schemas.microsoft.com/office/drawing/2014/main" id="{E5813F9C-E9AF-0014-E274-458C18015899}"/>
              </a:ext>
            </a:extLst>
          </p:cNvPr>
          <p:cNvSpPr txBox="1">
            <a:spLocks/>
          </p:cNvSpPr>
          <p:nvPr/>
        </p:nvSpPr>
        <p:spPr>
          <a:xfrm>
            <a:off x="1593436" y="1427834"/>
            <a:ext cx="5653104" cy="1478577"/>
          </a:xfrm>
          <a:prstGeom prst="rect">
            <a:avLst/>
          </a:prstGeom>
          <a:solidFill>
            <a:schemeClr val="bg1">
              <a:lumMod val="95000"/>
            </a:schemeClr>
          </a:solidFill>
        </p:spPr>
        <p:txBody>
          <a:bodyPr vert="horz" lIns="91440" tIns="45720" rIns="91440" bIns="45720" rtlCol="0">
            <a:normAutofit fontScale="925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img:hover</a:t>
            </a: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a:t>
            </a:r>
            <a:r>
              <a:rPr lang="en-US" dirty="0">
                <a:solidFill>
                  <a:schemeClr val="accent4">
                    <a:lumMod val="75000"/>
                  </a:schemeClr>
                </a:solidFill>
                <a:ea typeface="Verdana" panose="020B0604030504040204" pitchFamily="34" charset="0"/>
              </a:rPr>
              <a:t>transform: translate(50px, 50px);</a:t>
            </a:r>
          </a:p>
          <a:p>
            <a:pPr marL="0" indent="0">
              <a:spcBef>
                <a:spcPts val="600"/>
              </a:spcBef>
              <a:buFont typeface="Euphemia" pitchFamily="34" charset="0"/>
              <a:buNone/>
            </a:pPr>
            <a:r>
              <a:rPr lang="en-US" dirty="0">
                <a:ea typeface="Verdana" panose="020B0604030504040204" pitchFamily="34" charset="0"/>
              </a:rPr>
              <a:t>        }</a:t>
            </a:r>
          </a:p>
        </p:txBody>
      </p:sp>
      <p:sp>
        <p:nvSpPr>
          <p:cNvPr id="9" name="Flèche : bas 8">
            <a:extLst>
              <a:ext uri="{FF2B5EF4-FFF2-40B4-BE49-F238E27FC236}">
                <a16:creationId xmlns:a16="http://schemas.microsoft.com/office/drawing/2014/main" id="{50EC84F5-0726-3F9D-C51E-19D41ACFCDCB}"/>
              </a:ext>
            </a:extLst>
          </p:cNvPr>
          <p:cNvSpPr/>
          <p:nvPr/>
        </p:nvSpPr>
        <p:spPr>
          <a:xfrm>
            <a:off x="9120671" y="3133044"/>
            <a:ext cx="484632" cy="6183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space réservé du contenu 6">
            <a:extLst>
              <a:ext uri="{FF2B5EF4-FFF2-40B4-BE49-F238E27FC236}">
                <a16:creationId xmlns:a16="http://schemas.microsoft.com/office/drawing/2014/main" id="{1216E1B1-8CFE-2041-4E77-5ED0C534BF57}"/>
              </a:ext>
            </a:extLst>
          </p:cNvPr>
          <p:cNvSpPr>
            <a:spLocks noGrp="1"/>
          </p:cNvSpPr>
          <p:nvPr>
            <p:ph idx="1"/>
          </p:nvPr>
        </p:nvSpPr>
        <p:spPr>
          <a:xfrm>
            <a:off x="1593437" y="3133044"/>
            <a:ext cx="5653104" cy="3492902"/>
          </a:xfrm>
        </p:spPr>
        <p:txBody>
          <a:bodyPr>
            <a:normAutofit fontScale="77500" lnSpcReduction="20000"/>
          </a:bodyPr>
          <a:lstStyle/>
          <a:p>
            <a:pPr marL="0" indent="0">
              <a:buNone/>
            </a:pPr>
            <a:r>
              <a:rPr lang="fr-CA" dirty="0"/>
              <a:t>Les unités de taille habituelles sont utilisées.</a:t>
            </a:r>
          </a:p>
          <a:p>
            <a:pPr marL="0" indent="0">
              <a:buNone/>
            </a:pPr>
            <a:endParaRPr lang="fr-CA" dirty="0"/>
          </a:p>
          <a:p>
            <a:pPr marL="0" indent="0">
              <a:buNone/>
            </a:pPr>
            <a:r>
              <a:rPr lang="fr-CA" dirty="0"/>
              <a:t>Une valeur positive créé un déplacement vers la droite ou vers le bas, une valeur négative vers la gauche ou vers le haut.</a:t>
            </a:r>
          </a:p>
          <a:p>
            <a:pPr marL="0" indent="0">
              <a:buNone/>
            </a:pPr>
            <a:endParaRPr lang="fr-CA" dirty="0"/>
          </a:p>
          <a:p>
            <a:pPr marL="0" indent="0">
              <a:buNone/>
            </a:pPr>
            <a:r>
              <a:rPr lang="fr-CA" dirty="0"/>
              <a:t>La propriété montrée est la forme raccourcie, les propriétés suivantes sont aussi disponibles: </a:t>
            </a:r>
            <a:r>
              <a:rPr lang="fr-CA" dirty="0" err="1">
                <a:solidFill>
                  <a:schemeClr val="accent4">
                    <a:lumMod val="75000"/>
                  </a:schemeClr>
                </a:solidFill>
              </a:rPr>
              <a:t>translateX</a:t>
            </a:r>
            <a:r>
              <a:rPr lang="fr-CA" dirty="0">
                <a:solidFill>
                  <a:schemeClr val="accent4">
                    <a:lumMod val="75000"/>
                  </a:schemeClr>
                </a:solidFill>
              </a:rPr>
              <a:t>()</a:t>
            </a:r>
            <a:r>
              <a:rPr lang="fr-CA" dirty="0"/>
              <a:t>, </a:t>
            </a:r>
            <a:r>
              <a:rPr lang="fr-CA" dirty="0" err="1">
                <a:solidFill>
                  <a:schemeClr val="accent4">
                    <a:lumMod val="75000"/>
                  </a:schemeClr>
                </a:solidFill>
              </a:rPr>
              <a:t>translateY</a:t>
            </a:r>
            <a:r>
              <a:rPr lang="fr-CA" dirty="0">
                <a:solidFill>
                  <a:schemeClr val="accent4">
                    <a:lumMod val="75000"/>
                  </a:schemeClr>
                </a:solidFill>
              </a:rPr>
              <a:t>()</a:t>
            </a:r>
            <a:r>
              <a:rPr lang="fr-CA" dirty="0"/>
              <a:t>, </a:t>
            </a:r>
            <a:r>
              <a:rPr lang="fr-CA" dirty="0" err="1">
                <a:solidFill>
                  <a:schemeClr val="accent4">
                    <a:lumMod val="75000"/>
                  </a:schemeClr>
                </a:solidFill>
              </a:rPr>
              <a:t>translateZ</a:t>
            </a:r>
            <a:r>
              <a:rPr lang="fr-CA" dirty="0">
                <a:solidFill>
                  <a:schemeClr val="accent4">
                    <a:lumMod val="75000"/>
                  </a:schemeClr>
                </a:solidFill>
              </a:rPr>
              <a:t>()</a:t>
            </a:r>
            <a:r>
              <a:rPr lang="fr-CA" dirty="0"/>
              <a:t>, </a:t>
            </a:r>
            <a:r>
              <a:rPr lang="fr-CA" dirty="0">
                <a:solidFill>
                  <a:schemeClr val="accent4">
                    <a:lumMod val="75000"/>
                  </a:schemeClr>
                </a:solidFill>
              </a:rPr>
              <a:t>translate3D()</a:t>
            </a:r>
            <a:r>
              <a:rPr lang="fr-CA" dirty="0"/>
              <a:t>.</a:t>
            </a:r>
          </a:p>
        </p:txBody>
      </p:sp>
      <p:pic>
        <p:nvPicPr>
          <p:cNvPr id="12" name="Image 11" descr="Une image contenant capture d’écran, ordinateur, Rectangle, Matériel de bureau&#10;&#10;Le contenu généré par l’IA peut être incorrect.">
            <a:extLst>
              <a:ext uri="{FF2B5EF4-FFF2-40B4-BE49-F238E27FC236}">
                <a16:creationId xmlns:a16="http://schemas.microsoft.com/office/drawing/2014/main" id="{EE953F4B-A322-B5BE-6489-A7F5CB0AB6DA}"/>
              </a:ext>
            </a:extLst>
          </p:cNvPr>
          <p:cNvPicPr>
            <a:picLocks noChangeAspect="1"/>
          </p:cNvPicPr>
          <p:nvPr/>
        </p:nvPicPr>
        <p:blipFill>
          <a:blip r:embed="rId3"/>
          <a:stretch>
            <a:fillRect/>
          </a:stretch>
        </p:blipFill>
        <p:spPr>
          <a:xfrm>
            <a:off x="7652792" y="254349"/>
            <a:ext cx="3387403" cy="2714196"/>
          </a:xfrm>
          <a:prstGeom prst="rect">
            <a:avLst/>
          </a:prstGeom>
        </p:spPr>
      </p:pic>
      <p:pic>
        <p:nvPicPr>
          <p:cNvPr id="14" name="Image 13" descr="Une image contenant capture d’écran, Matériel de bureau, ordinateur, fournitures de bureau&#10;&#10;Le contenu généré par l’IA peut être incorrect.">
            <a:extLst>
              <a:ext uri="{FF2B5EF4-FFF2-40B4-BE49-F238E27FC236}">
                <a16:creationId xmlns:a16="http://schemas.microsoft.com/office/drawing/2014/main" id="{51668A28-E7E3-6A79-0247-7EDA053175B9}"/>
              </a:ext>
            </a:extLst>
          </p:cNvPr>
          <p:cNvPicPr>
            <a:picLocks noChangeAspect="1"/>
          </p:cNvPicPr>
          <p:nvPr/>
        </p:nvPicPr>
        <p:blipFill>
          <a:blip r:embed="rId4"/>
          <a:stretch>
            <a:fillRect/>
          </a:stretch>
        </p:blipFill>
        <p:spPr>
          <a:xfrm>
            <a:off x="7652792" y="3890378"/>
            <a:ext cx="3387402" cy="2735568"/>
          </a:xfrm>
          <a:prstGeom prst="rect">
            <a:avLst/>
          </a:prstGeom>
        </p:spPr>
      </p:pic>
    </p:spTree>
    <p:extLst>
      <p:ext uri="{BB962C8B-B14F-4D97-AF65-F5344CB8AC3E}">
        <p14:creationId xmlns:p14="http://schemas.microsoft.com/office/powerpoint/2010/main" val="412542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03311-14CD-3E9A-411F-052BEBCACC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71976D-BEF6-B13C-9C46-21F6E2C87232}"/>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err="1">
                <a:solidFill>
                  <a:schemeClr val="accent4">
                    <a:lumMod val="75000"/>
                  </a:schemeClr>
                </a:solidFill>
              </a:rPr>
              <a:t>transform</a:t>
            </a:r>
            <a:r>
              <a:rPr lang="fr-CA" dirty="0">
                <a:solidFill>
                  <a:schemeClr val="accent4">
                    <a:lumMod val="75000"/>
                  </a:schemeClr>
                </a:solidFill>
              </a:rPr>
              <a:t>: </a:t>
            </a:r>
            <a:r>
              <a:rPr lang="fr-CA" dirty="0" err="1">
                <a:solidFill>
                  <a:schemeClr val="accent4">
                    <a:lumMod val="75000"/>
                  </a:schemeClr>
                </a:solidFill>
              </a:rPr>
              <a:t>rotate</a:t>
            </a:r>
            <a:endParaRPr lang="fr-CA" dirty="0">
              <a:latin typeface="Calibri" panose="020F0502020204030204" pitchFamily="34" charset="0"/>
              <a:cs typeface="Calibri" panose="020F0502020204030204" pitchFamily="34" charset="0"/>
            </a:endParaRPr>
          </a:p>
        </p:txBody>
      </p:sp>
      <p:sp>
        <p:nvSpPr>
          <p:cNvPr id="4" name="Espace réservé du contenu 2">
            <a:extLst>
              <a:ext uri="{FF2B5EF4-FFF2-40B4-BE49-F238E27FC236}">
                <a16:creationId xmlns:a16="http://schemas.microsoft.com/office/drawing/2014/main" id="{10A5B49C-B8C5-838E-59C1-46C4484E06DE}"/>
              </a:ext>
            </a:extLst>
          </p:cNvPr>
          <p:cNvSpPr txBox="1">
            <a:spLocks/>
          </p:cNvSpPr>
          <p:nvPr/>
        </p:nvSpPr>
        <p:spPr>
          <a:xfrm>
            <a:off x="1593436" y="1427834"/>
            <a:ext cx="5653104" cy="1478577"/>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img:hover</a:t>
            </a: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a:t>
            </a:r>
            <a:r>
              <a:rPr lang="en-US" dirty="0">
                <a:solidFill>
                  <a:schemeClr val="accent4">
                    <a:lumMod val="75000"/>
                  </a:schemeClr>
                </a:solidFill>
                <a:ea typeface="Verdana" panose="020B0604030504040204" pitchFamily="34" charset="0"/>
              </a:rPr>
              <a:t>transform: rotate(45deg);</a:t>
            </a:r>
          </a:p>
          <a:p>
            <a:pPr marL="0" indent="0">
              <a:spcBef>
                <a:spcPts val="600"/>
              </a:spcBef>
              <a:buFont typeface="Euphemia" pitchFamily="34" charset="0"/>
              <a:buNone/>
            </a:pPr>
            <a:r>
              <a:rPr lang="en-US" dirty="0">
                <a:ea typeface="Verdana" panose="020B0604030504040204" pitchFamily="34" charset="0"/>
              </a:rPr>
              <a:t>        }</a:t>
            </a:r>
          </a:p>
        </p:txBody>
      </p:sp>
      <p:pic>
        <p:nvPicPr>
          <p:cNvPr id="5" name="Image 4" descr="Une image contenant capture d’écran, ordinateur, Matériel de bureau, Rectangle&#10;&#10;Le contenu généré par l’IA peut être incorrect.">
            <a:extLst>
              <a:ext uri="{FF2B5EF4-FFF2-40B4-BE49-F238E27FC236}">
                <a16:creationId xmlns:a16="http://schemas.microsoft.com/office/drawing/2014/main" id="{F7279BB8-28EA-B45A-FEA0-801B5505CFEB}"/>
              </a:ext>
            </a:extLst>
          </p:cNvPr>
          <p:cNvPicPr>
            <a:picLocks noChangeAspect="1"/>
          </p:cNvPicPr>
          <p:nvPr/>
        </p:nvPicPr>
        <p:blipFill>
          <a:blip r:embed="rId3"/>
          <a:stretch>
            <a:fillRect/>
          </a:stretch>
        </p:blipFill>
        <p:spPr>
          <a:xfrm>
            <a:off x="7664649" y="198582"/>
            <a:ext cx="3368796" cy="2707829"/>
          </a:xfrm>
          <a:prstGeom prst="rect">
            <a:avLst/>
          </a:prstGeom>
        </p:spPr>
      </p:pic>
      <p:pic>
        <p:nvPicPr>
          <p:cNvPr id="8" name="Image 7" descr="Une image contenant capture d’écran, Rectangle, conception&#10;&#10;Le contenu généré par l’IA peut être incorrect.">
            <a:extLst>
              <a:ext uri="{FF2B5EF4-FFF2-40B4-BE49-F238E27FC236}">
                <a16:creationId xmlns:a16="http://schemas.microsoft.com/office/drawing/2014/main" id="{11115DBB-B407-2F4A-328A-31E3FCC852C9}"/>
              </a:ext>
            </a:extLst>
          </p:cNvPr>
          <p:cNvPicPr>
            <a:picLocks noChangeAspect="1"/>
          </p:cNvPicPr>
          <p:nvPr/>
        </p:nvPicPr>
        <p:blipFill>
          <a:blip r:embed="rId4"/>
          <a:stretch>
            <a:fillRect/>
          </a:stretch>
        </p:blipFill>
        <p:spPr>
          <a:xfrm>
            <a:off x="7678589" y="3945222"/>
            <a:ext cx="3368796" cy="2714196"/>
          </a:xfrm>
          <a:prstGeom prst="rect">
            <a:avLst/>
          </a:prstGeom>
        </p:spPr>
      </p:pic>
      <p:sp>
        <p:nvSpPr>
          <p:cNvPr id="9" name="Flèche : bas 8">
            <a:extLst>
              <a:ext uri="{FF2B5EF4-FFF2-40B4-BE49-F238E27FC236}">
                <a16:creationId xmlns:a16="http://schemas.microsoft.com/office/drawing/2014/main" id="{6758E2C6-A255-0067-79C0-4785321933EA}"/>
              </a:ext>
            </a:extLst>
          </p:cNvPr>
          <p:cNvSpPr/>
          <p:nvPr/>
        </p:nvSpPr>
        <p:spPr>
          <a:xfrm>
            <a:off x="9120671" y="3133044"/>
            <a:ext cx="484632" cy="6183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space réservé du contenu 6">
            <a:extLst>
              <a:ext uri="{FF2B5EF4-FFF2-40B4-BE49-F238E27FC236}">
                <a16:creationId xmlns:a16="http://schemas.microsoft.com/office/drawing/2014/main" id="{17D745AE-1858-D489-EFC6-E4087207340E}"/>
              </a:ext>
            </a:extLst>
          </p:cNvPr>
          <p:cNvSpPr>
            <a:spLocks noGrp="1"/>
          </p:cNvSpPr>
          <p:nvPr>
            <p:ph idx="1"/>
          </p:nvPr>
        </p:nvSpPr>
        <p:spPr>
          <a:xfrm>
            <a:off x="1593437" y="3133044"/>
            <a:ext cx="5653104" cy="3526374"/>
          </a:xfrm>
        </p:spPr>
        <p:txBody>
          <a:bodyPr>
            <a:normAutofit fontScale="70000" lnSpcReduction="20000"/>
          </a:bodyPr>
          <a:lstStyle/>
          <a:p>
            <a:pPr marL="0" indent="0">
              <a:buNone/>
            </a:pPr>
            <a:r>
              <a:rPr lang="fr-CA" dirty="0"/>
              <a:t>Les unités peuvent être en:</a:t>
            </a:r>
          </a:p>
          <a:p>
            <a:r>
              <a:rPr lang="fr-CA" dirty="0" err="1">
                <a:solidFill>
                  <a:schemeClr val="accent4">
                    <a:lumMod val="75000"/>
                  </a:schemeClr>
                </a:solidFill>
              </a:rPr>
              <a:t>deg</a:t>
            </a:r>
            <a:r>
              <a:rPr lang="fr-CA" dirty="0"/>
              <a:t> (degrés)</a:t>
            </a:r>
          </a:p>
          <a:p>
            <a:r>
              <a:rPr lang="fr-CA" dirty="0" err="1">
                <a:solidFill>
                  <a:schemeClr val="accent4">
                    <a:lumMod val="75000"/>
                  </a:schemeClr>
                </a:solidFill>
              </a:rPr>
              <a:t>turns</a:t>
            </a:r>
            <a:r>
              <a:rPr lang="fr-CA" dirty="0"/>
              <a:t> (nombre de tours)</a:t>
            </a:r>
          </a:p>
          <a:p>
            <a:r>
              <a:rPr lang="fr-CA" dirty="0">
                <a:solidFill>
                  <a:schemeClr val="accent4">
                    <a:lumMod val="75000"/>
                  </a:schemeClr>
                </a:solidFill>
              </a:rPr>
              <a:t>rad</a:t>
            </a:r>
            <a:r>
              <a:rPr lang="fr-CA" dirty="0"/>
              <a:t> (radians)</a:t>
            </a:r>
          </a:p>
          <a:p>
            <a:pPr marL="0" indent="0">
              <a:buNone/>
            </a:pPr>
            <a:r>
              <a:rPr lang="fr-CA" dirty="0"/>
              <a:t>Une valeur positive tourne dans le sens horaire et une valeur négative en sens antihoraire.</a:t>
            </a:r>
          </a:p>
          <a:p>
            <a:pPr marL="0" indent="0">
              <a:buNone/>
            </a:pPr>
            <a:r>
              <a:rPr lang="fr-CA" dirty="0"/>
              <a:t>Par défaut, la rotation est appliquée autour du centre de l’élément, ceci peut être modifié à l’aide d’autres propriétés.</a:t>
            </a:r>
          </a:p>
          <a:p>
            <a:pPr marL="0" indent="0">
              <a:buNone/>
            </a:pPr>
            <a:r>
              <a:rPr lang="fr-CA" dirty="0"/>
              <a:t>Note: On peut faire tourner un élément de plus d’un tour.  Par exemple </a:t>
            </a:r>
            <a:r>
              <a:rPr lang="fr-CA" dirty="0" err="1">
                <a:solidFill>
                  <a:schemeClr val="accent4">
                    <a:lumMod val="75000"/>
                  </a:schemeClr>
                </a:solidFill>
              </a:rPr>
              <a:t>rotate</a:t>
            </a:r>
            <a:r>
              <a:rPr lang="fr-CA" dirty="0">
                <a:solidFill>
                  <a:schemeClr val="accent4">
                    <a:lumMod val="75000"/>
                  </a:schemeClr>
                </a:solidFill>
              </a:rPr>
              <a:t>(540deg)</a:t>
            </a:r>
            <a:r>
              <a:rPr lang="fr-CA" dirty="0"/>
              <a:t> fait 1 1/2 tours.</a:t>
            </a:r>
          </a:p>
        </p:txBody>
      </p:sp>
    </p:spTree>
    <p:extLst>
      <p:ext uri="{BB962C8B-B14F-4D97-AF65-F5344CB8AC3E}">
        <p14:creationId xmlns:p14="http://schemas.microsoft.com/office/powerpoint/2010/main" val="417486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5EBB6-1B2A-3E5B-8F1E-9535D613DB3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9E43F9-662D-155B-B228-3F9A7F0D79F7}"/>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err="1">
                <a:solidFill>
                  <a:schemeClr val="accent4">
                    <a:lumMod val="75000"/>
                  </a:schemeClr>
                </a:solidFill>
              </a:rPr>
              <a:t>transform</a:t>
            </a:r>
            <a:r>
              <a:rPr lang="fr-CA" dirty="0">
                <a:solidFill>
                  <a:schemeClr val="accent4">
                    <a:lumMod val="75000"/>
                  </a:schemeClr>
                </a:solidFill>
              </a:rPr>
              <a:t>: </a:t>
            </a:r>
            <a:r>
              <a:rPr lang="fr-CA" dirty="0" err="1">
                <a:solidFill>
                  <a:schemeClr val="accent4">
                    <a:lumMod val="75000"/>
                  </a:schemeClr>
                </a:solidFill>
              </a:rPr>
              <a:t>scale</a:t>
            </a:r>
            <a:endParaRPr lang="fr-CA" dirty="0">
              <a:latin typeface="Calibri" panose="020F0502020204030204" pitchFamily="34" charset="0"/>
              <a:cs typeface="Calibri" panose="020F0502020204030204" pitchFamily="34" charset="0"/>
            </a:endParaRPr>
          </a:p>
        </p:txBody>
      </p:sp>
      <p:sp>
        <p:nvSpPr>
          <p:cNvPr id="4" name="Espace réservé du contenu 2">
            <a:extLst>
              <a:ext uri="{FF2B5EF4-FFF2-40B4-BE49-F238E27FC236}">
                <a16:creationId xmlns:a16="http://schemas.microsoft.com/office/drawing/2014/main" id="{B691F2E7-2498-8F9B-921F-BD4638CF6063}"/>
              </a:ext>
            </a:extLst>
          </p:cNvPr>
          <p:cNvSpPr txBox="1">
            <a:spLocks/>
          </p:cNvSpPr>
          <p:nvPr/>
        </p:nvSpPr>
        <p:spPr>
          <a:xfrm>
            <a:off x="1593436" y="1427834"/>
            <a:ext cx="5653104" cy="1478577"/>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img:hover</a:t>
            </a: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a:t>
            </a:r>
            <a:r>
              <a:rPr lang="en-US" dirty="0">
                <a:solidFill>
                  <a:schemeClr val="accent4">
                    <a:lumMod val="75000"/>
                  </a:schemeClr>
                </a:solidFill>
                <a:ea typeface="Verdana" panose="020B0604030504040204" pitchFamily="34" charset="0"/>
              </a:rPr>
              <a:t>transform: scale(1.4);</a:t>
            </a:r>
          </a:p>
          <a:p>
            <a:pPr marL="0" indent="0">
              <a:spcBef>
                <a:spcPts val="600"/>
              </a:spcBef>
              <a:buFont typeface="Euphemia" pitchFamily="34" charset="0"/>
              <a:buNone/>
            </a:pPr>
            <a:r>
              <a:rPr lang="en-US" dirty="0">
                <a:ea typeface="Verdana" panose="020B0604030504040204" pitchFamily="34" charset="0"/>
              </a:rPr>
              <a:t>        }</a:t>
            </a:r>
          </a:p>
        </p:txBody>
      </p:sp>
      <p:pic>
        <p:nvPicPr>
          <p:cNvPr id="5" name="Image 4" descr="Une image contenant capture d’écran, ordinateur, Matériel de bureau, Rectangle&#10;&#10;Le contenu généré par l’IA peut être incorrect.">
            <a:extLst>
              <a:ext uri="{FF2B5EF4-FFF2-40B4-BE49-F238E27FC236}">
                <a16:creationId xmlns:a16="http://schemas.microsoft.com/office/drawing/2014/main" id="{76F23FF8-BBCF-8FDE-1EB1-021BA6441CA2}"/>
              </a:ext>
            </a:extLst>
          </p:cNvPr>
          <p:cNvPicPr>
            <a:picLocks noChangeAspect="1"/>
          </p:cNvPicPr>
          <p:nvPr/>
        </p:nvPicPr>
        <p:blipFill>
          <a:blip r:embed="rId3"/>
          <a:stretch>
            <a:fillRect/>
          </a:stretch>
        </p:blipFill>
        <p:spPr>
          <a:xfrm>
            <a:off x="7664649" y="198582"/>
            <a:ext cx="3368796" cy="2707829"/>
          </a:xfrm>
          <a:prstGeom prst="rect">
            <a:avLst/>
          </a:prstGeom>
        </p:spPr>
      </p:pic>
      <p:sp>
        <p:nvSpPr>
          <p:cNvPr id="9" name="Flèche : bas 8">
            <a:extLst>
              <a:ext uri="{FF2B5EF4-FFF2-40B4-BE49-F238E27FC236}">
                <a16:creationId xmlns:a16="http://schemas.microsoft.com/office/drawing/2014/main" id="{ECF8BB12-00CB-8E38-B393-AA93AC0BD62C}"/>
              </a:ext>
            </a:extLst>
          </p:cNvPr>
          <p:cNvSpPr/>
          <p:nvPr/>
        </p:nvSpPr>
        <p:spPr>
          <a:xfrm>
            <a:off x="9120671" y="3133044"/>
            <a:ext cx="484632" cy="6183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space réservé du contenu 6">
            <a:extLst>
              <a:ext uri="{FF2B5EF4-FFF2-40B4-BE49-F238E27FC236}">
                <a16:creationId xmlns:a16="http://schemas.microsoft.com/office/drawing/2014/main" id="{0D4B8395-F9D3-FC34-F976-6AC46EDB2E00}"/>
              </a:ext>
            </a:extLst>
          </p:cNvPr>
          <p:cNvSpPr>
            <a:spLocks noGrp="1"/>
          </p:cNvSpPr>
          <p:nvPr>
            <p:ph idx="1"/>
          </p:nvPr>
        </p:nvSpPr>
        <p:spPr>
          <a:xfrm>
            <a:off x="1593437" y="3133044"/>
            <a:ext cx="5653104" cy="3526374"/>
          </a:xfrm>
        </p:spPr>
        <p:txBody>
          <a:bodyPr>
            <a:normAutofit fontScale="70000" lnSpcReduction="20000"/>
          </a:bodyPr>
          <a:lstStyle/>
          <a:p>
            <a:pPr marL="0" indent="0">
              <a:buNone/>
            </a:pPr>
            <a:r>
              <a:rPr lang="fr-CA" dirty="0"/>
              <a:t>Les unités sont une proportion de la taille originale.  Par exemple en:</a:t>
            </a:r>
          </a:p>
          <a:p>
            <a:r>
              <a:rPr lang="en-US" dirty="0">
                <a:solidFill>
                  <a:schemeClr val="accent4">
                    <a:lumMod val="75000"/>
                  </a:schemeClr>
                </a:solidFill>
                <a:ea typeface="Verdana" panose="020B0604030504040204" pitchFamily="34" charset="0"/>
              </a:rPr>
              <a:t>scale(1.4)</a:t>
            </a:r>
            <a:r>
              <a:rPr lang="fr-CA" dirty="0"/>
              <a:t> 	-&gt; 140% de la taille originale</a:t>
            </a:r>
          </a:p>
          <a:p>
            <a:r>
              <a:rPr lang="en-US" dirty="0">
                <a:solidFill>
                  <a:schemeClr val="accent4">
                    <a:lumMod val="75000"/>
                  </a:schemeClr>
                </a:solidFill>
                <a:ea typeface="Verdana" panose="020B0604030504040204" pitchFamily="34" charset="0"/>
              </a:rPr>
              <a:t>scale(2)</a:t>
            </a:r>
            <a:r>
              <a:rPr lang="fr-CA" dirty="0"/>
              <a:t> 	-&gt; 2 fois la taille originale</a:t>
            </a:r>
          </a:p>
          <a:p>
            <a:r>
              <a:rPr lang="en-US" dirty="0">
                <a:solidFill>
                  <a:schemeClr val="accent4">
                    <a:lumMod val="75000"/>
                  </a:schemeClr>
                </a:solidFill>
                <a:ea typeface="Verdana" panose="020B0604030504040204" pitchFamily="34" charset="0"/>
              </a:rPr>
              <a:t>scale(0.5)</a:t>
            </a:r>
            <a:r>
              <a:rPr lang="fr-CA" dirty="0"/>
              <a:t> 	-&gt; la moitié de la taille originale</a:t>
            </a:r>
          </a:p>
          <a:p>
            <a:pPr marL="0" indent="0">
              <a:buNone/>
            </a:pPr>
            <a:r>
              <a:rPr lang="fr-CA" dirty="0"/>
              <a:t>On peut modifier l’échelle en x et en y indépendamment.  Par exemple, </a:t>
            </a:r>
            <a:r>
              <a:rPr lang="en-US" dirty="0">
                <a:solidFill>
                  <a:schemeClr val="accent4">
                    <a:lumMod val="75000"/>
                  </a:schemeClr>
                </a:solidFill>
                <a:ea typeface="Verdana" panose="020B0604030504040204" pitchFamily="34" charset="0"/>
              </a:rPr>
              <a:t>scale(0.25, 0.5)</a:t>
            </a:r>
            <a:r>
              <a:rPr lang="fr-CA" dirty="0"/>
              <a:t> réduit au </a:t>
            </a:r>
            <a:r>
              <a:rPr lang="fr-CA" u="sng" dirty="0"/>
              <a:t>quart</a:t>
            </a:r>
            <a:r>
              <a:rPr lang="fr-CA" dirty="0"/>
              <a:t> de sa taille en </a:t>
            </a:r>
            <a:r>
              <a:rPr lang="fr-CA" u="sng" dirty="0"/>
              <a:t>x</a:t>
            </a:r>
            <a:r>
              <a:rPr lang="fr-CA" dirty="0"/>
              <a:t> et à la </a:t>
            </a:r>
            <a:r>
              <a:rPr lang="fr-CA" u="sng" dirty="0"/>
              <a:t>moitié</a:t>
            </a:r>
            <a:r>
              <a:rPr lang="fr-CA" dirty="0"/>
              <a:t> de sa taille en </a:t>
            </a:r>
            <a:r>
              <a:rPr lang="fr-CA" u="sng" dirty="0"/>
              <a:t>y</a:t>
            </a:r>
            <a:r>
              <a:rPr lang="fr-CA" dirty="0"/>
              <a:t>.</a:t>
            </a:r>
          </a:p>
          <a:p>
            <a:pPr marL="0" indent="0">
              <a:buNone/>
            </a:pPr>
            <a:r>
              <a:rPr lang="fr-CA" dirty="0"/>
              <a:t>Note: la version actuelle de CSS offre une propriété </a:t>
            </a:r>
            <a:r>
              <a:rPr lang="fr-CA" dirty="0" err="1">
                <a:solidFill>
                  <a:schemeClr val="accent4">
                    <a:lumMod val="75000"/>
                  </a:schemeClr>
                </a:solidFill>
              </a:rPr>
              <a:t>scale</a:t>
            </a:r>
            <a:r>
              <a:rPr lang="fr-CA" dirty="0"/>
              <a:t> qui peut être utilisée sans </a:t>
            </a:r>
            <a:r>
              <a:rPr lang="fr-CA" dirty="0" err="1">
                <a:solidFill>
                  <a:schemeClr val="accent4">
                    <a:lumMod val="75000"/>
                  </a:schemeClr>
                </a:solidFill>
              </a:rPr>
              <a:t>transform</a:t>
            </a:r>
            <a:r>
              <a:rPr lang="fr-CA" dirty="0"/>
              <a:t>.</a:t>
            </a:r>
          </a:p>
        </p:txBody>
      </p:sp>
      <p:pic>
        <p:nvPicPr>
          <p:cNvPr id="6" name="Image 5" descr="Une image contenant Matériel de bureau, fournitures de bureau, Appareil électronique, Appareil de saisie&#10;&#10;Le contenu généré par l’IA peut être incorrect.">
            <a:extLst>
              <a:ext uri="{FF2B5EF4-FFF2-40B4-BE49-F238E27FC236}">
                <a16:creationId xmlns:a16="http://schemas.microsoft.com/office/drawing/2014/main" id="{50A77F9B-B3DB-0EF1-A4BE-7190A558D9D4}"/>
              </a:ext>
            </a:extLst>
          </p:cNvPr>
          <p:cNvPicPr>
            <a:picLocks noChangeAspect="1"/>
          </p:cNvPicPr>
          <p:nvPr/>
        </p:nvPicPr>
        <p:blipFill>
          <a:blip r:embed="rId4"/>
          <a:stretch>
            <a:fillRect/>
          </a:stretch>
        </p:blipFill>
        <p:spPr>
          <a:xfrm>
            <a:off x="7664649" y="3917001"/>
            <a:ext cx="3368796" cy="2723820"/>
          </a:xfrm>
          <a:prstGeom prst="rect">
            <a:avLst/>
          </a:prstGeom>
        </p:spPr>
      </p:pic>
    </p:spTree>
    <p:extLst>
      <p:ext uri="{BB962C8B-B14F-4D97-AF65-F5344CB8AC3E}">
        <p14:creationId xmlns:p14="http://schemas.microsoft.com/office/powerpoint/2010/main" val="349822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4A36A-EFB6-B74D-A39A-1B36F3A269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FFEC6F-7DB3-7537-4C6C-24C400C4ED4D}"/>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err="1">
                <a:solidFill>
                  <a:schemeClr val="accent4">
                    <a:lumMod val="75000"/>
                  </a:schemeClr>
                </a:solidFill>
              </a:rPr>
              <a:t>transform</a:t>
            </a:r>
            <a:r>
              <a:rPr lang="fr-CA" dirty="0">
                <a:solidFill>
                  <a:schemeClr val="accent4">
                    <a:lumMod val="75000"/>
                  </a:schemeClr>
                </a:solidFill>
              </a:rPr>
              <a:t>: </a:t>
            </a:r>
            <a:r>
              <a:rPr lang="fr-CA" dirty="0" err="1">
                <a:solidFill>
                  <a:schemeClr val="accent4">
                    <a:lumMod val="75000"/>
                  </a:schemeClr>
                </a:solidFill>
              </a:rPr>
              <a:t>skew</a:t>
            </a:r>
            <a:endParaRPr lang="fr-CA" dirty="0">
              <a:latin typeface="Calibri" panose="020F0502020204030204" pitchFamily="34" charset="0"/>
              <a:cs typeface="Calibri" panose="020F0502020204030204" pitchFamily="34" charset="0"/>
            </a:endParaRPr>
          </a:p>
        </p:txBody>
      </p:sp>
      <p:sp>
        <p:nvSpPr>
          <p:cNvPr id="4" name="Espace réservé du contenu 2">
            <a:extLst>
              <a:ext uri="{FF2B5EF4-FFF2-40B4-BE49-F238E27FC236}">
                <a16:creationId xmlns:a16="http://schemas.microsoft.com/office/drawing/2014/main" id="{FD178D60-C93C-373B-D417-2A62337A86A8}"/>
              </a:ext>
            </a:extLst>
          </p:cNvPr>
          <p:cNvSpPr txBox="1">
            <a:spLocks/>
          </p:cNvSpPr>
          <p:nvPr/>
        </p:nvSpPr>
        <p:spPr>
          <a:xfrm>
            <a:off x="1593436" y="1427834"/>
            <a:ext cx="5653104" cy="1478577"/>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ea typeface="Verdana" panose="020B0604030504040204" pitchFamily="34" charset="0"/>
              </a:rPr>
              <a:t> </a:t>
            </a:r>
            <a:r>
              <a:rPr lang="en-US" dirty="0" err="1">
                <a:ea typeface="Verdana" panose="020B0604030504040204" pitchFamily="34" charset="0"/>
              </a:rPr>
              <a:t>img:hover</a:t>
            </a:r>
            <a:r>
              <a:rPr lang="en-US" dirty="0">
                <a:ea typeface="Verdana" panose="020B0604030504040204" pitchFamily="34" charset="0"/>
              </a:rPr>
              <a:t> {</a:t>
            </a:r>
          </a:p>
          <a:p>
            <a:pPr marL="0" indent="0">
              <a:spcBef>
                <a:spcPts val="600"/>
              </a:spcBef>
              <a:buFont typeface="Euphemia" pitchFamily="34" charset="0"/>
              <a:buNone/>
            </a:pPr>
            <a:r>
              <a:rPr lang="en-US" dirty="0">
                <a:ea typeface="Verdana" panose="020B0604030504040204" pitchFamily="34" charset="0"/>
              </a:rPr>
              <a:t>            </a:t>
            </a:r>
            <a:r>
              <a:rPr lang="en-US" dirty="0">
                <a:solidFill>
                  <a:schemeClr val="accent4">
                    <a:lumMod val="75000"/>
                  </a:schemeClr>
                </a:solidFill>
                <a:ea typeface="Verdana" panose="020B0604030504040204" pitchFamily="34" charset="0"/>
              </a:rPr>
              <a:t>transform: skew(30deg, 0deg);</a:t>
            </a:r>
          </a:p>
          <a:p>
            <a:pPr marL="0" indent="0">
              <a:spcBef>
                <a:spcPts val="600"/>
              </a:spcBef>
              <a:buFont typeface="Euphemia" pitchFamily="34" charset="0"/>
              <a:buNone/>
            </a:pPr>
            <a:r>
              <a:rPr lang="en-US" dirty="0">
                <a:ea typeface="Verdana" panose="020B0604030504040204" pitchFamily="34" charset="0"/>
              </a:rPr>
              <a:t>        }</a:t>
            </a:r>
          </a:p>
        </p:txBody>
      </p:sp>
      <p:pic>
        <p:nvPicPr>
          <p:cNvPr id="5" name="Image 4" descr="Une image contenant capture d’écran, ordinateur, Matériel de bureau, Rectangle&#10;&#10;Le contenu généré par l’IA peut être incorrect.">
            <a:extLst>
              <a:ext uri="{FF2B5EF4-FFF2-40B4-BE49-F238E27FC236}">
                <a16:creationId xmlns:a16="http://schemas.microsoft.com/office/drawing/2014/main" id="{45873528-6A27-774A-ECE1-4CB80AC6AE06}"/>
              </a:ext>
            </a:extLst>
          </p:cNvPr>
          <p:cNvPicPr>
            <a:picLocks noChangeAspect="1"/>
          </p:cNvPicPr>
          <p:nvPr/>
        </p:nvPicPr>
        <p:blipFill>
          <a:blip r:embed="rId3"/>
          <a:stretch>
            <a:fillRect/>
          </a:stretch>
        </p:blipFill>
        <p:spPr>
          <a:xfrm>
            <a:off x="7664649" y="198582"/>
            <a:ext cx="3368796" cy="2707829"/>
          </a:xfrm>
          <a:prstGeom prst="rect">
            <a:avLst/>
          </a:prstGeom>
        </p:spPr>
      </p:pic>
      <p:sp>
        <p:nvSpPr>
          <p:cNvPr id="9" name="Flèche : bas 8">
            <a:extLst>
              <a:ext uri="{FF2B5EF4-FFF2-40B4-BE49-F238E27FC236}">
                <a16:creationId xmlns:a16="http://schemas.microsoft.com/office/drawing/2014/main" id="{F3B957BB-DCD2-40E8-204C-2812EAB53366}"/>
              </a:ext>
            </a:extLst>
          </p:cNvPr>
          <p:cNvSpPr/>
          <p:nvPr/>
        </p:nvSpPr>
        <p:spPr>
          <a:xfrm>
            <a:off x="9120671" y="3133044"/>
            <a:ext cx="484632" cy="6183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space réservé du contenu 6">
            <a:extLst>
              <a:ext uri="{FF2B5EF4-FFF2-40B4-BE49-F238E27FC236}">
                <a16:creationId xmlns:a16="http://schemas.microsoft.com/office/drawing/2014/main" id="{E448D70B-DF5F-D3FD-83CE-FCC2D6C48681}"/>
              </a:ext>
            </a:extLst>
          </p:cNvPr>
          <p:cNvSpPr>
            <a:spLocks noGrp="1"/>
          </p:cNvSpPr>
          <p:nvPr>
            <p:ph idx="1"/>
          </p:nvPr>
        </p:nvSpPr>
        <p:spPr>
          <a:xfrm>
            <a:off x="1593437" y="3133044"/>
            <a:ext cx="5653104" cy="3526374"/>
          </a:xfrm>
        </p:spPr>
        <p:txBody>
          <a:bodyPr>
            <a:normAutofit fontScale="85000" lnSpcReduction="20000"/>
          </a:bodyPr>
          <a:lstStyle/>
          <a:p>
            <a:pPr marL="0" indent="0">
              <a:buNone/>
            </a:pPr>
            <a:r>
              <a:rPr lang="fr-CA" dirty="0"/>
              <a:t>Les unités peuvent être en:</a:t>
            </a:r>
          </a:p>
          <a:p>
            <a:r>
              <a:rPr lang="fr-CA" dirty="0" err="1">
                <a:solidFill>
                  <a:schemeClr val="accent4">
                    <a:lumMod val="75000"/>
                  </a:schemeClr>
                </a:solidFill>
              </a:rPr>
              <a:t>deg</a:t>
            </a:r>
            <a:r>
              <a:rPr lang="fr-CA" dirty="0"/>
              <a:t> (degrés)</a:t>
            </a:r>
          </a:p>
          <a:p>
            <a:r>
              <a:rPr lang="fr-CA" dirty="0" err="1">
                <a:solidFill>
                  <a:schemeClr val="accent4">
                    <a:lumMod val="75000"/>
                  </a:schemeClr>
                </a:solidFill>
              </a:rPr>
              <a:t>turns</a:t>
            </a:r>
            <a:r>
              <a:rPr lang="fr-CA" dirty="0"/>
              <a:t> (nombre de tours)</a:t>
            </a:r>
          </a:p>
          <a:p>
            <a:r>
              <a:rPr lang="fr-CA" dirty="0">
                <a:solidFill>
                  <a:schemeClr val="accent4">
                    <a:lumMod val="75000"/>
                  </a:schemeClr>
                </a:solidFill>
              </a:rPr>
              <a:t>rad</a:t>
            </a:r>
            <a:r>
              <a:rPr lang="fr-CA" dirty="0"/>
              <a:t> (radians)</a:t>
            </a:r>
          </a:p>
          <a:p>
            <a:pPr marL="0" indent="0">
              <a:buNone/>
            </a:pPr>
            <a:endParaRPr lang="fr-CA" dirty="0"/>
          </a:p>
          <a:p>
            <a:pPr marL="0" indent="0">
              <a:buNone/>
            </a:pPr>
            <a:r>
              <a:rPr lang="fr-CA" dirty="0"/>
              <a:t>Si </a:t>
            </a:r>
            <a:r>
              <a:rPr lang="fr-CA" dirty="0" err="1">
                <a:solidFill>
                  <a:schemeClr val="accent4">
                    <a:lumMod val="75000"/>
                  </a:schemeClr>
                </a:solidFill>
              </a:rPr>
              <a:t>skew</a:t>
            </a:r>
            <a:r>
              <a:rPr lang="fr-CA" dirty="0">
                <a:solidFill>
                  <a:schemeClr val="accent4">
                    <a:lumMod val="75000"/>
                  </a:schemeClr>
                </a:solidFill>
              </a:rPr>
              <a:t>()</a:t>
            </a:r>
            <a:r>
              <a:rPr lang="fr-CA" dirty="0"/>
              <a:t> est utilisé avec une seule valeur, la déformation est automatiquement en x.</a:t>
            </a:r>
          </a:p>
          <a:p>
            <a:pPr marL="0" indent="0">
              <a:buNone/>
            </a:pPr>
            <a:r>
              <a:rPr lang="fr-CA" dirty="0"/>
              <a:t>Des propriétés </a:t>
            </a:r>
            <a:r>
              <a:rPr lang="fr-CA" dirty="0" err="1">
                <a:solidFill>
                  <a:schemeClr val="accent4">
                    <a:lumMod val="75000"/>
                  </a:schemeClr>
                </a:solidFill>
              </a:rPr>
              <a:t>skewX</a:t>
            </a:r>
            <a:r>
              <a:rPr lang="fr-CA" dirty="0">
                <a:solidFill>
                  <a:schemeClr val="accent4">
                    <a:lumMod val="75000"/>
                  </a:schemeClr>
                </a:solidFill>
              </a:rPr>
              <a:t>()</a:t>
            </a:r>
            <a:r>
              <a:rPr lang="fr-CA" dirty="0"/>
              <a:t> et </a:t>
            </a:r>
            <a:r>
              <a:rPr lang="fr-CA" dirty="0" err="1">
                <a:solidFill>
                  <a:schemeClr val="accent4">
                    <a:lumMod val="75000"/>
                  </a:schemeClr>
                </a:solidFill>
              </a:rPr>
              <a:t>skewY</a:t>
            </a:r>
            <a:r>
              <a:rPr lang="fr-CA" dirty="0">
                <a:solidFill>
                  <a:schemeClr val="accent4">
                    <a:lumMod val="75000"/>
                  </a:schemeClr>
                </a:solidFill>
              </a:rPr>
              <a:t>()</a:t>
            </a:r>
            <a:r>
              <a:rPr lang="fr-CA" dirty="0"/>
              <a:t> sont aussi disponibles.</a:t>
            </a:r>
          </a:p>
        </p:txBody>
      </p:sp>
      <p:pic>
        <p:nvPicPr>
          <p:cNvPr id="6" name="Image 5" descr="Une image contenant capture d’écran, texte, ordinateur, fournitures de bureau&#10;&#10;Le contenu généré par l’IA peut être incorrect.">
            <a:extLst>
              <a:ext uri="{FF2B5EF4-FFF2-40B4-BE49-F238E27FC236}">
                <a16:creationId xmlns:a16="http://schemas.microsoft.com/office/drawing/2014/main" id="{9A160342-8620-8B96-47B7-BEB5103AFC5D}"/>
              </a:ext>
            </a:extLst>
          </p:cNvPr>
          <p:cNvPicPr>
            <a:picLocks noChangeAspect="1"/>
          </p:cNvPicPr>
          <p:nvPr/>
        </p:nvPicPr>
        <p:blipFill>
          <a:blip r:embed="rId4"/>
          <a:stretch>
            <a:fillRect/>
          </a:stretch>
        </p:blipFill>
        <p:spPr>
          <a:xfrm>
            <a:off x="7658334" y="3925318"/>
            <a:ext cx="3368796" cy="2716425"/>
          </a:xfrm>
          <a:prstGeom prst="rect">
            <a:avLst/>
          </a:prstGeom>
        </p:spPr>
      </p:pic>
    </p:spTree>
    <p:extLst>
      <p:ext uri="{BB962C8B-B14F-4D97-AF65-F5344CB8AC3E}">
        <p14:creationId xmlns:p14="http://schemas.microsoft.com/office/powerpoint/2010/main" val="115330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0442F-3BD3-9D72-A559-D848C4D8E5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4EA48DD-2A1D-696F-CF19-140C04A46D9D}"/>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Application des propriétés </a:t>
            </a:r>
            <a:r>
              <a:rPr lang="fr-CA" dirty="0" err="1">
                <a:solidFill>
                  <a:schemeClr val="accent4">
                    <a:lumMod val="75000"/>
                  </a:schemeClr>
                </a:solidFill>
              </a:rPr>
              <a:t>transform</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DB92534F-19CB-224D-50C2-67E9A8384BC4}"/>
              </a:ext>
            </a:extLst>
          </p:cNvPr>
          <p:cNvSpPr>
            <a:spLocks noGrp="1"/>
          </p:cNvSpPr>
          <p:nvPr>
            <p:ph idx="1"/>
          </p:nvPr>
        </p:nvSpPr>
        <p:spPr>
          <a:xfrm>
            <a:off x="1593435" y="1600200"/>
            <a:ext cx="9782801" cy="4421088"/>
          </a:xfrm>
        </p:spPr>
        <p:txBody>
          <a:bodyPr>
            <a:normAutofit/>
          </a:bodyPr>
          <a:lstStyle/>
          <a:p>
            <a:pPr marL="0" indent="0">
              <a:buNone/>
            </a:pPr>
            <a:r>
              <a:rPr lang="fr-CA" dirty="0">
                <a:ea typeface="Verdana" panose="020B0604030504040204" pitchFamily="34" charset="0"/>
              </a:rPr>
              <a:t>Si les exemples utilisent le pseudo-élément :</a:t>
            </a:r>
            <a:r>
              <a:rPr lang="fr-CA" dirty="0" err="1">
                <a:ea typeface="Verdana" panose="020B0604030504040204" pitchFamily="34" charset="0"/>
              </a:rPr>
              <a:t>hover</a:t>
            </a:r>
            <a:r>
              <a:rPr lang="fr-CA" dirty="0">
                <a:ea typeface="Verdana" panose="020B0604030504040204" pitchFamily="34" charset="0"/>
              </a:rPr>
              <a:t>, cette propriété peut être appliqué à plusieurs autres éléments.</a:t>
            </a:r>
            <a:endParaRPr lang="fr-CA" sz="2400" dirty="0">
              <a:ea typeface="Verdana" panose="020B0604030504040204" pitchFamily="34" charset="0"/>
            </a:endParaRP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126032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3 façons de définir des styles </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pPr marL="514350" indent="-514350">
              <a:buFont typeface="+mj-lt"/>
              <a:buAutoNum type="arabicPeriod"/>
            </a:pPr>
            <a:r>
              <a:rPr lang="fr-CA" dirty="0">
                <a:ea typeface="Verdana" panose="020B0604030504040204" pitchFamily="34" charset="0"/>
              </a:rPr>
              <a:t>Attributs de style dans la balise – </a:t>
            </a:r>
            <a:r>
              <a:rPr lang="fr-CA" i="1" dirty="0" err="1">
                <a:ea typeface="Verdana" panose="020B0604030504040204" pitchFamily="34" charset="0"/>
              </a:rPr>
              <a:t>Inline</a:t>
            </a:r>
            <a:r>
              <a:rPr lang="fr-CA" i="1" dirty="0">
                <a:ea typeface="Verdana" panose="020B0604030504040204" pitchFamily="34" charset="0"/>
              </a:rPr>
              <a:t> CSS</a:t>
            </a:r>
          </a:p>
          <a:p>
            <a:pPr marL="514350" indent="-514350">
              <a:buFont typeface="+mj-lt"/>
              <a:buAutoNum type="arabicPeriod"/>
            </a:pPr>
            <a:r>
              <a:rPr lang="fr-CA" dirty="0">
                <a:ea typeface="Verdana" panose="020B0604030504040204" pitchFamily="34" charset="0"/>
              </a:rPr>
              <a:t>Dans l’en-tête (&lt;</a:t>
            </a:r>
            <a:r>
              <a:rPr lang="fr-CA" dirty="0" err="1">
                <a:ea typeface="Verdana" panose="020B0604030504040204" pitchFamily="34" charset="0"/>
              </a:rPr>
              <a:t>head</a:t>
            </a:r>
            <a:r>
              <a:rPr lang="fr-CA" dirty="0">
                <a:ea typeface="Verdana" panose="020B0604030504040204" pitchFamily="34" charset="0"/>
              </a:rPr>
              <a:t>&gt;) – </a:t>
            </a:r>
            <a:r>
              <a:rPr lang="fr-CA" i="1" dirty="0" err="1">
                <a:ea typeface="Verdana" panose="020B0604030504040204" pitchFamily="34" charset="0"/>
              </a:rPr>
              <a:t>Internal</a:t>
            </a:r>
            <a:r>
              <a:rPr lang="fr-CA" i="1" dirty="0">
                <a:ea typeface="Verdana" panose="020B0604030504040204" pitchFamily="34" charset="0"/>
              </a:rPr>
              <a:t> CSS</a:t>
            </a:r>
          </a:p>
          <a:p>
            <a:pPr marL="514350" indent="-514350">
              <a:buFont typeface="+mj-lt"/>
              <a:buAutoNum type="arabicPeriod"/>
            </a:pPr>
            <a:r>
              <a:rPr lang="fr-CA" dirty="0">
                <a:ea typeface="Verdana" panose="020B0604030504040204" pitchFamily="34" charset="0"/>
              </a:rPr>
              <a:t>Dans un fichier externe  - </a:t>
            </a:r>
            <a:r>
              <a:rPr lang="fr-CA" i="1" dirty="0" err="1">
                <a:ea typeface="Verdana" panose="020B0604030504040204" pitchFamily="34" charset="0"/>
              </a:rPr>
              <a:t>External</a:t>
            </a:r>
            <a:r>
              <a:rPr lang="fr-CA" i="1" dirty="0">
                <a:ea typeface="Verdana" panose="020B0604030504040204" pitchFamily="34" charset="0"/>
              </a:rPr>
              <a:t> CSS</a:t>
            </a:r>
          </a:p>
        </p:txBody>
      </p:sp>
    </p:spTree>
    <p:extLst>
      <p:ext uri="{BB962C8B-B14F-4D97-AF65-F5344CB8AC3E}">
        <p14:creationId xmlns:p14="http://schemas.microsoft.com/office/powerpoint/2010/main" val="113183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C01FA-171C-E8DB-8950-65A6F1A0CD9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751335-46E8-0B09-8DA1-759ADFAE2681}"/>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transition</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65F45B5E-2E2C-3B9F-08BC-AA962818E4CB}"/>
              </a:ext>
            </a:extLst>
          </p:cNvPr>
          <p:cNvSpPr>
            <a:spLocks noGrp="1"/>
          </p:cNvSpPr>
          <p:nvPr>
            <p:ph idx="1"/>
          </p:nvPr>
        </p:nvSpPr>
        <p:spPr>
          <a:xfrm>
            <a:off x="1593435" y="1600200"/>
            <a:ext cx="9782801" cy="4853136"/>
          </a:xfrm>
        </p:spPr>
        <p:txBody>
          <a:bodyPr>
            <a:normAutofit fontScale="77500" lnSpcReduction="20000"/>
          </a:bodyPr>
          <a:lstStyle/>
          <a:p>
            <a:pPr marL="0" indent="0">
              <a:buNone/>
            </a:pPr>
            <a:r>
              <a:rPr lang="fr-CA" dirty="0">
                <a:ea typeface="Verdana" panose="020B0604030504040204" pitchFamily="34" charset="0"/>
              </a:rPr>
              <a:t>La propriété </a:t>
            </a:r>
            <a:r>
              <a:rPr lang="fr-CA" b="1" dirty="0">
                <a:solidFill>
                  <a:schemeClr val="accent4">
                    <a:lumMod val="75000"/>
                  </a:schemeClr>
                </a:solidFill>
                <a:ea typeface="Verdana" panose="020B0604030504040204" pitchFamily="34" charset="0"/>
              </a:rPr>
              <a:t>transition</a:t>
            </a:r>
            <a:r>
              <a:rPr lang="fr-CA" dirty="0">
                <a:ea typeface="Verdana" panose="020B0604030504040204" pitchFamily="34" charset="0"/>
              </a:rPr>
              <a:t> permet d’animer de façon </a:t>
            </a:r>
            <a:r>
              <a:rPr lang="fr-CA" u="sng" dirty="0">
                <a:ea typeface="Verdana" panose="020B0604030504040204" pitchFamily="34" charset="0"/>
              </a:rPr>
              <a:t>fluide</a:t>
            </a:r>
            <a:r>
              <a:rPr lang="fr-CA" dirty="0">
                <a:ea typeface="Verdana" panose="020B0604030504040204" pitchFamily="34" charset="0"/>
              </a:rPr>
              <a:t> le changement d’une propriété d’un état A vers un état B sur une durée définie plutôt qu’un changement instantané.</a:t>
            </a:r>
          </a:p>
          <a:p>
            <a:pPr marL="0" indent="0">
              <a:buNone/>
            </a:pPr>
            <a:r>
              <a:rPr lang="fr-CA" dirty="0">
                <a:ea typeface="Verdana" panose="020B0604030504040204" pitchFamily="34" charset="0"/>
              </a:rPr>
              <a:t>Par exemple, les propriétés vues précédemment, </a:t>
            </a:r>
            <a:r>
              <a:rPr lang="fr-CA" dirty="0" err="1">
                <a:solidFill>
                  <a:schemeClr val="accent4">
                    <a:lumMod val="75000"/>
                  </a:schemeClr>
                </a:solidFill>
                <a:ea typeface="Verdana" panose="020B0604030504040204" pitchFamily="34" charset="0"/>
              </a:rPr>
              <a:t>opacity</a:t>
            </a:r>
            <a:r>
              <a:rPr lang="fr-CA" dirty="0">
                <a:ea typeface="Verdana" panose="020B0604030504040204" pitchFamily="34" charset="0"/>
              </a:rPr>
              <a:t> et </a:t>
            </a:r>
            <a:r>
              <a:rPr lang="fr-CA" dirty="0" err="1">
                <a:solidFill>
                  <a:schemeClr val="accent4">
                    <a:lumMod val="75000"/>
                  </a:schemeClr>
                </a:solidFill>
                <a:ea typeface="Verdana" panose="020B0604030504040204" pitchFamily="34" charset="0"/>
              </a:rPr>
              <a:t>transform</a:t>
            </a:r>
            <a:r>
              <a:rPr lang="fr-CA" dirty="0">
                <a:ea typeface="Verdana" panose="020B0604030504040204" pitchFamily="34" charset="0"/>
              </a:rPr>
              <a:t> passent instantanément d’un état à l’autre.  En combinant </a:t>
            </a:r>
            <a:r>
              <a:rPr lang="fr-CA" dirty="0">
                <a:solidFill>
                  <a:schemeClr val="accent4">
                    <a:lumMod val="75000"/>
                  </a:schemeClr>
                </a:solidFill>
                <a:ea typeface="Verdana" panose="020B0604030504040204" pitchFamily="34" charset="0"/>
              </a:rPr>
              <a:t>transition</a:t>
            </a:r>
            <a:r>
              <a:rPr lang="fr-CA" dirty="0">
                <a:ea typeface="Verdana" panose="020B0604030504040204" pitchFamily="34" charset="0"/>
              </a:rPr>
              <a:t> avec ces propriétés (et d’autres) on peut créer une </a:t>
            </a:r>
            <a:r>
              <a:rPr lang="fr-CA" u="sng" dirty="0">
                <a:ea typeface="Verdana" panose="020B0604030504040204" pitchFamily="34" charset="0"/>
              </a:rPr>
              <a:t>transition</a:t>
            </a:r>
            <a:r>
              <a:rPr lang="fr-CA" dirty="0">
                <a:ea typeface="Verdana" panose="020B0604030504040204" pitchFamily="34" charset="0"/>
              </a:rPr>
              <a:t> </a:t>
            </a:r>
            <a:r>
              <a:rPr lang="fr-CA" u="sng" dirty="0">
                <a:ea typeface="Verdana" panose="020B0604030504040204" pitchFamily="34" charset="0"/>
              </a:rPr>
              <a:t>graduelle</a:t>
            </a:r>
            <a:r>
              <a:rPr lang="fr-CA" dirty="0">
                <a:ea typeface="Verdana" panose="020B0604030504040204" pitchFamily="34" charset="0"/>
              </a:rPr>
              <a:t>.</a:t>
            </a:r>
          </a:p>
          <a:p>
            <a:pPr marL="0" indent="0">
              <a:buNone/>
            </a:pPr>
            <a:r>
              <a:rPr lang="fr-CA" dirty="0">
                <a:ea typeface="Verdana" panose="020B0604030504040204" pitchFamily="34" charset="0"/>
              </a:rPr>
              <a:t>Composants de transition: </a:t>
            </a:r>
          </a:p>
          <a:p>
            <a:r>
              <a:rPr lang="fr-CA" sz="2400" dirty="0">
                <a:solidFill>
                  <a:srgbClr val="0070C0"/>
                </a:solidFill>
                <a:ea typeface="Verdana" panose="020B0604030504040204" pitchFamily="34" charset="0"/>
              </a:rPr>
              <a:t>transition-</a:t>
            </a:r>
            <a:r>
              <a:rPr lang="fr-CA" sz="2400" dirty="0" err="1">
                <a:solidFill>
                  <a:srgbClr val="0070C0"/>
                </a:solidFill>
                <a:ea typeface="Verdana" panose="020B0604030504040204" pitchFamily="34" charset="0"/>
              </a:rPr>
              <a:t>property</a:t>
            </a:r>
            <a:r>
              <a:rPr lang="fr-CA" sz="2400" dirty="0">
                <a:ea typeface="Verdana" panose="020B0604030504040204" pitchFamily="34" charset="0"/>
              </a:rPr>
              <a:t> 	-&gt; La propriété à modifier (comme </a:t>
            </a:r>
            <a:r>
              <a:rPr lang="fr-CA" sz="2400" dirty="0" err="1">
                <a:ea typeface="Verdana" panose="020B0604030504040204" pitchFamily="34" charset="0"/>
              </a:rPr>
              <a:t>transform</a:t>
            </a:r>
            <a:r>
              <a:rPr lang="fr-CA" sz="2400" dirty="0">
                <a:ea typeface="Verdana" panose="020B0604030504040204" pitchFamily="34" charset="0"/>
              </a:rPr>
              <a:t>, </a:t>
            </a:r>
            <a:r>
              <a:rPr lang="fr-CA" sz="2400" dirty="0" err="1">
                <a:ea typeface="Verdana" panose="020B0604030504040204" pitchFamily="34" charset="0"/>
              </a:rPr>
              <a:t>opacity</a:t>
            </a:r>
            <a:r>
              <a:rPr lang="fr-CA" sz="2400" dirty="0">
                <a:ea typeface="Verdana" panose="020B0604030504040204" pitchFamily="34" charset="0"/>
              </a:rPr>
              <a:t> etc.)</a:t>
            </a:r>
          </a:p>
          <a:p>
            <a:r>
              <a:rPr lang="fr-CA" sz="2400" dirty="0">
                <a:solidFill>
                  <a:srgbClr val="0070C0"/>
                </a:solidFill>
                <a:ea typeface="Verdana" panose="020B0604030504040204" pitchFamily="34" charset="0"/>
              </a:rPr>
              <a:t>transition-duration 	</a:t>
            </a:r>
            <a:r>
              <a:rPr lang="fr-CA" sz="2400" dirty="0">
                <a:ea typeface="Verdana" panose="020B0604030504040204" pitchFamily="34" charset="0"/>
              </a:rPr>
              <a:t>-&gt; Le temps utilisé pour passer de l’état original à l’état final</a:t>
            </a:r>
          </a:p>
          <a:p>
            <a:r>
              <a:rPr lang="fr-CA" sz="2400" dirty="0">
                <a:solidFill>
                  <a:srgbClr val="0070C0"/>
                </a:solidFill>
                <a:ea typeface="Verdana" panose="020B0604030504040204" pitchFamily="34" charset="0"/>
              </a:rPr>
              <a:t>transition-timing-</a:t>
            </a:r>
            <a:r>
              <a:rPr lang="fr-CA" sz="2400" dirty="0" err="1">
                <a:solidFill>
                  <a:srgbClr val="0070C0"/>
                </a:solidFill>
                <a:ea typeface="Verdana" panose="020B0604030504040204" pitchFamily="34" charset="0"/>
              </a:rPr>
              <a:t>function</a:t>
            </a:r>
            <a:r>
              <a:rPr lang="fr-CA" sz="2400" dirty="0">
                <a:solidFill>
                  <a:srgbClr val="0070C0"/>
                </a:solidFill>
                <a:ea typeface="Verdana" panose="020B0604030504040204" pitchFamily="34" charset="0"/>
              </a:rPr>
              <a:t>	</a:t>
            </a:r>
            <a:r>
              <a:rPr lang="fr-CA" sz="2400" dirty="0">
                <a:ea typeface="Verdana" panose="020B0604030504040204" pitchFamily="34" charset="0"/>
              </a:rPr>
              <a:t>-&gt; Une durée de transition basée sur une fonction</a:t>
            </a:r>
          </a:p>
          <a:p>
            <a:r>
              <a:rPr lang="fr-CA" sz="2400" dirty="0">
                <a:solidFill>
                  <a:srgbClr val="0070C0"/>
                </a:solidFill>
                <a:ea typeface="Verdana" panose="020B0604030504040204" pitchFamily="34" charset="0"/>
              </a:rPr>
              <a:t>transition-</a:t>
            </a:r>
            <a:r>
              <a:rPr lang="fr-CA" sz="2400" dirty="0" err="1">
                <a:solidFill>
                  <a:srgbClr val="0070C0"/>
                </a:solidFill>
                <a:ea typeface="Verdana" panose="020B0604030504040204" pitchFamily="34" charset="0"/>
              </a:rPr>
              <a:t>delay</a:t>
            </a:r>
            <a:r>
              <a:rPr lang="fr-CA" sz="2400" dirty="0">
                <a:solidFill>
                  <a:srgbClr val="0070C0"/>
                </a:solidFill>
                <a:ea typeface="Verdana" panose="020B0604030504040204" pitchFamily="34" charset="0"/>
              </a:rPr>
              <a:t> 	</a:t>
            </a:r>
            <a:r>
              <a:rPr lang="fr-CA" sz="2400" dirty="0">
                <a:ea typeface="Verdana" panose="020B0604030504040204" pitchFamily="34" charset="0"/>
              </a:rPr>
              <a:t>-&gt; Un délai de temps avant de commencer la transition</a:t>
            </a:r>
          </a:p>
          <a:p>
            <a:pPr marL="0" indent="0">
              <a:buNone/>
            </a:pPr>
            <a:endParaRPr lang="fr-CA" sz="2400" b="1" dirty="0">
              <a:ea typeface="Verdana" panose="020B0604030504040204" pitchFamily="34" charset="0"/>
            </a:endParaRPr>
          </a:p>
          <a:p>
            <a:pPr marL="0" indent="0">
              <a:buNone/>
            </a:pPr>
            <a:r>
              <a:rPr lang="fr-CA" sz="2400" b="1" dirty="0">
                <a:ea typeface="Verdana" panose="020B0604030504040204" pitchFamily="34" charset="0"/>
              </a:rPr>
              <a:t>Forme raccourcie</a:t>
            </a:r>
          </a:p>
          <a:p>
            <a:pPr marL="0" indent="0">
              <a:buNone/>
            </a:pPr>
            <a:r>
              <a:rPr lang="fr-CA" sz="2400" dirty="0">
                <a:ea typeface="Verdana" panose="020B0604030504040204" pitchFamily="34" charset="0"/>
              </a:rPr>
              <a:t>	</a:t>
            </a:r>
            <a:r>
              <a:rPr lang="fr-CA" sz="2400" dirty="0">
                <a:solidFill>
                  <a:schemeClr val="accent4">
                    <a:lumMod val="75000"/>
                  </a:schemeClr>
                </a:solidFill>
                <a:ea typeface="Verdana" panose="020B0604030504040204" pitchFamily="34" charset="0"/>
              </a:rPr>
              <a:t>transition: </a:t>
            </a:r>
            <a:r>
              <a:rPr lang="fr-CA" sz="2400" i="1" dirty="0">
                <a:solidFill>
                  <a:schemeClr val="accent4">
                    <a:lumMod val="75000"/>
                  </a:schemeClr>
                </a:solidFill>
                <a:ea typeface="Verdana" panose="020B0604030504040204" pitchFamily="34" charset="0"/>
              </a:rPr>
              <a:t>propriété</a:t>
            </a:r>
            <a:r>
              <a:rPr lang="fr-CA" sz="2400" dirty="0">
                <a:solidFill>
                  <a:schemeClr val="accent4">
                    <a:lumMod val="75000"/>
                  </a:schemeClr>
                </a:solidFill>
                <a:ea typeface="Verdana" panose="020B0604030504040204" pitchFamily="34" charset="0"/>
              </a:rPr>
              <a:t> </a:t>
            </a:r>
            <a:r>
              <a:rPr lang="fr-CA" sz="2400" i="1" dirty="0">
                <a:solidFill>
                  <a:schemeClr val="accent4">
                    <a:lumMod val="75000"/>
                  </a:schemeClr>
                </a:solidFill>
                <a:ea typeface="Verdana" panose="020B0604030504040204" pitchFamily="34" charset="0"/>
              </a:rPr>
              <a:t>durée</a:t>
            </a:r>
            <a:r>
              <a:rPr lang="fr-CA" sz="2400" dirty="0">
                <a:solidFill>
                  <a:schemeClr val="accent4">
                    <a:lumMod val="75000"/>
                  </a:schemeClr>
                </a:solidFill>
                <a:ea typeface="Verdana" panose="020B0604030504040204" pitchFamily="34" charset="0"/>
              </a:rPr>
              <a:t> </a:t>
            </a:r>
            <a:r>
              <a:rPr lang="fr-CA" sz="2400" i="1" dirty="0">
                <a:solidFill>
                  <a:schemeClr val="accent4">
                    <a:lumMod val="75000"/>
                  </a:schemeClr>
                </a:solidFill>
                <a:ea typeface="Verdana" panose="020B0604030504040204" pitchFamily="34" charset="0"/>
              </a:rPr>
              <a:t>fonction</a:t>
            </a:r>
            <a:r>
              <a:rPr lang="fr-CA" sz="2400" dirty="0">
                <a:solidFill>
                  <a:schemeClr val="accent4">
                    <a:lumMod val="75000"/>
                  </a:schemeClr>
                </a:solidFill>
                <a:ea typeface="Verdana" panose="020B0604030504040204" pitchFamily="34" charset="0"/>
              </a:rPr>
              <a:t> </a:t>
            </a:r>
            <a:r>
              <a:rPr lang="fr-CA" sz="2400" i="1" dirty="0">
                <a:solidFill>
                  <a:schemeClr val="accent4">
                    <a:lumMod val="75000"/>
                  </a:schemeClr>
                </a:solidFill>
                <a:ea typeface="Verdana" panose="020B0604030504040204" pitchFamily="34" charset="0"/>
              </a:rPr>
              <a:t>délai;</a:t>
            </a:r>
          </a:p>
          <a:p>
            <a:pPr marL="0" indent="0">
              <a:buNone/>
            </a:pPr>
            <a:endParaRPr lang="fr-CA" sz="2400" dirty="0">
              <a:ea typeface="Verdana" panose="020B0604030504040204" pitchFamily="34" charset="0"/>
            </a:endParaRP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392753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58F-98B9-C2DA-CD24-59D21B434E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2FDF6F-CDBF-84D5-DD69-89DC3D49A1BB}"/>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transition-</a:t>
            </a:r>
            <a:r>
              <a:rPr lang="fr-CA" dirty="0" err="1">
                <a:solidFill>
                  <a:schemeClr val="accent4">
                    <a:lumMod val="75000"/>
                  </a:schemeClr>
                </a:solidFill>
              </a:rPr>
              <a:t>property</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A77C6D0-AA5C-DAB5-6D05-8438F9E5CB90}"/>
              </a:ext>
            </a:extLst>
          </p:cNvPr>
          <p:cNvSpPr>
            <a:spLocks noGrp="1"/>
          </p:cNvSpPr>
          <p:nvPr>
            <p:ph idx="1"/>
          </p:nvPr>
        </p:nvSpPr>
        <p:spPr>
          <a:xfrm>
            <a:off x="1593435" y="1600200"/>
            <a:ext cx="9782801" cy="4853136"/>
          </a:xfrm>
        </p:spPr>
        <p:txBody>
          <a:bodyPr>
            <a:normAutofit/>
          </a:bodyPr>
          <a:lstStyle/>
          <a:p>
            <a:pPr marL="0" indent="0">
              <a:buNone/>
            </a:pPr>
            <a:r>
              <a:rPr lang="fr-CA" dirty="0">
                <a:ea typeface="Verdana" panose="020B0604030504040204" pitchFamily="34" charset="0"/>
              </a:rPr>
              <a:t>On applique souvent la propriété </a:t>
            </a:r>
            <a:r>
              <a:rPr lang="fr-CA" b="1" dirty="0">
                <a:solidFill>
                  <a:schemeClr val="accent4">
                    <a:lumMod val="75000"/>
                  </a:schemeClr>
                </a:solidFill>
                <a:ea typeface="Verdana" panose="020B0604030504040204" pitchFamily="34" charset="0"/>
              </a:rPr>
              <a:t>transition</a:t>
            </a:r>
            <a:r>
              <a:rPr lang="fr-CA" dirty="0">
                <a:ea typeface="Verdana" panose="020B0604030504040204" pitchFamily="34" charset="0"/>
              </a:rPr>
              <a:t> sur les propriétés </a:t>
            </a:r>
            <a:r>
              <a:rPr lang="fr-CA" dirty="0" err="1">
                <a:solidFill>
                  <a:schemeClr val="accent4">
                    <a:lumMod val="75000"/>
                  </a:schemeClr>
                </a:solidFill>
                <a:ea typeface="Verdana" panose="020B0604030504040204" pitchFamily="34" charset="0"/>
              </a:rPr>
              <a:t>opacity</a:t>
            </a:r>
            <a:r>
              <a:rPr lang="fr-CA" dirty="0">
                <a:ea typeface="Verdana" panose="020B0604030504040204" pitchFamily="34" charset="0"/>
              </a:rPr>
              <a:t> et les diverses formes de </a:t>
            </a:r>
            <a:r>
              <a:rPr lang="fr-CA" dirty="0" err="1">
                <a:solidFill>
                  <a:schemeClr val="accent4">
                    <a:lumMod val="75000"/>
                  </a:schemeClr>
                </a:solidFill>
                <a:ea typeface="Verdana" panose="020B0604030504040204" pitchFamily="34" charset="0"/>
              </a:rPr>
              <a:t>transform</a:t>
            </a:r>
            <a:r>
              <a:rPr lang="fr-CA" dirty="0">
                <a:ea typeface="Verdana" panose="020B0604030504040204" pitchFamily="34" charset="0"/>
              </a:rPr>
              <a:t>, mais elle peut aussi être utilisée sur plusieurs autres propriétés dont:</a:t>
            </a:r>
          </a:p>
          <a:p>
            <a:pPr marL="0" indent="0">
              <a:buNone/>
            </a:pPr>
            <a:endParaRPr lang="fr-CA" dirty="0">
              <a:ea typeface="Verdana" panose="020B0604030504040204" pitchFamily="34" charset="0"/>
            </a:endParaRPr>
          </a:p>
          <a:p>
            <a:r>
              <a:rPr lang="fr-CA" sz="2000" b="1" dirty="0">
                <a:ea typeface="Verdana" panose="020B0604030504040204" pitchFamily="34" charset="0"/>
              </a:rPr>
              <a:t>Espacement et dimensionnement</a:t>
            </a:r>
            <a:r>
              <a:rPr lang="fr-CA" sz="2000" dirty="0">
                <a:ea typeface="Verdana" panose="020B0604030504040204" pitchFamily="34" charset="0"/>
              </a:rPr>
              <a:t>: </a:t>
            </a:r>
            <a:r>
              <a:rPr lang="fr-CA" sz="2000" dirty="0" err="1">
                <a:ea typeface="Verdana" panose="020B0604030504040204" pitchFamily="34" charset="0"/>
              </a:rPr>
              <a:t>width</a:t>
            </a:r>
            <a:r>
              <a:rPr lang="fr-CA" sz="2000" dirty="0">
                <a:ea typeface="Verdana" panose="020B0604030504040204" pitchFamily="34" charset="0"/>
              </a:rPr>
              <a:t>, </a:t>
            </a:r>
            <a:r>
              <a:rPr lang="fr-CA" sz="2000" dirty="0" err="1">
                <a:ea typeface="Verdana" panose="020B0604030504040204" pitchFamily="34" charset="0"/>
              </a:rPr>
              <a:t>height</a:t>
            </a:r>
            <a:r>
              <a:rPr lang="fr-CA" sz="2000" dirty="0">
                <a:ea typeface="Verdana" panose="020B0604030504040204" pitchFamily="34" charset="0"/>
              </a:rPr>
              <a:t>, max-</a:t>
            </a:r>
            <a:r>
              <a:rPr lang="fr-CA" sz="2000" dirty="0" err="1">
                <a:ea typeface="Verdana" panose="020B0604030504040204" pitchFamily="34" charset="0"/>
              </a:rPr>
              <a:t>width</a:t>
            </a:r>
            <a:r>
              <a:rPr lang="fr-CA" sz="2000" dirty="0">
                <a:ea typeface="Verdana" panose="020B0604030504040204" pitchFamily="34" charset="0"/>
              </a:rPr>
              <a:t>, min-</a:t>
            </a:r>
            <a:r>
              <a:rPr lang="fr-CA" sz="2000" dirty="0" err="1">
                <a:ea typeface="Verdana" panose="020B0604030504040204" pitchFamily="34" charset="0"/>
              </a:rPr>
              <a:t>width</a:t>
            </a:r>
            <a:r>
              <a:rPr lang="fr-CA" sz="2000" dirty="0">
                <a:ea typeface="Verdana" panose="020B0604030504040204" pitchFamily="34" charset="0"/>
              </a:rPr>
              <a:t>, </a:t>
            </a:r>
            <a:r>
              <a:rPr lang="fr-CA" sz="2000" dirty="0" err="1">
                <a:ea typeface="Verdana" panose="020B0604030504040204" pitchFamily="34" charset="0"/>
              </a:rPr>
              <a:t>padding</a:t>
            </a:r>
            <a:r>
              <a:rPr lang="fr-CA" sz="2000" dirty="0">
                <a:ea typeface="Verdana" panose="020B0604030504040204" pitchFamily="34" charset="0"/>
              </a:rPr>
              <a:t>, </a:t>
            </a:r>
            <a:r>
              <a:rPr lang="fr-CA" sz="2000" dirty="0" err="1">
                <a:ea typeface="Verdana" panose="020B0604030504040204" pitchFamily="34" charset="0"/>
              </a:rPr>
              <a:t>margin</a:t>
            </a:r>
            <a:endParaRPr lang="fr-CA" sz="2000" dirty="0">
              <a:ea typeface="Verdana" panose="020B0604030504040204" pitchFamily="34" charset="0"/>
            </a:endParaRPr>
          </a:p>
          <a:p>
            <a:r>
              <a:rPr lang="fr-CA" sz="2000" b="1" dirty="0">
                <a:ea typeface="Verdana" panose="020B0604030504040204" pitchFamily="34" charset="0"/>
              </a:rPr>
              <a:t>Couleurs et arrière-plan</a:t>
            </a:r>
            <a:r>
              <a:rPr lang="fr-CA" sz="2000" dirty="0">
                <a:ea typeface="Verdana" panose="020B0604030504040204" pitchFamily="34" charset="0"/>
              </a:rPr>
              <a:t>: </a:t>
            </a:r>
            <a:r>
              <a:rPr lang="fr-CA" sz="2000" dirty="0" err="1">
                <a:ea typeface="Verdana" panose="020B0604030504040204" pitchFamily="34" charset="0"/>
              </a:rPr>
              <a:t>color</a:t>
            </a:r>
            <a:r>
              <a:rPr lang="fr-CA" sz="2000" dirty="0">
                <a:ea typeface="Verdana" panose="020B0604030504040204" pitchFamily="34" charset="0"/>
              </a:rPr>
              <a:t>, background-</a:t>
            </a:r>
            <a:r>
              <a:rPr lang="fr-CA" sz="2000" dirty="0" err="1">
                <a:ea typeface="Verdana" panose="020B0604030504040204" pitchFamily="34" charset="0"/>
              </a:rPr>
              <a:t>color</a:t>
            </a:r>
            <a:r>
              <a:rPr lang="fr-CA" sz="2000" dirty="0">
                <a:ea typeface="Verdana" panose="020B0604030504040204" pitchFamily="34" charset="0"/>
              </a:rPr>
              <a:t>, border-</a:t>
            </a:r>
            <a:r>
              <a:rPr lang="fr-CA" sz="2000" dirty="0" err="1">
                <a:ea typeface="Verdana" panose="020B0604030504040204" pitchFamily="34" charset="0"/>
              </a:rPr>
              <a:t>color</a:t>
            </a:r>
            <a:r>
              <a:rPr lang="fr-CA" sz="2000" dirty="0">
                <a:ea typeface="Verdana" panose="020B0604030504040204" pitchFamily="34" charset="0"/>
              </a:rPr>
              <a:t>, </a:t>
            </a:r>
            <a:r>
              <a:rPr lang="fr-CA" sz="2000" dirty="0" err="1">
                <a:ea typeface="Verdana" panose="020B0604030504040204" pitchFamily="34" charset="0"/>
              </a:rPr>
              <a:t>outline-color</a:t>
            </a:r>
            <a:endParaRPr lang="fr-CA" sz="2000" dirty="0">
              <a:ea typeface="Verdana" panose="020B0604030504040204" pitchFamily="34" charset="0"/>
            </a:endParaRPr>
          </a:p>
          <a:p>
            <a:r>
              <a:rPr lang="fr-CA" sz="2000" b="1" dirty="0">
                <a:ea typeface="Verdana" panose="020B0604030504040204" pitchFamily="34" charset="0"/>
              </a:rPr>
              <a:t>Effets et transparence</a:t>
            </a:r>
            <a:r>
              <a:rPr lang="fr-CA" sz="2000" dirty="0">
                <a:ea typeface="Verdana" panose="020B0604030504040204" pitchFamily="34" charset="0"/>
              </a:rPr>
              <a:t>: </a:t>
            </a:r>
            <a:r>
              <a:rPr lang="fr-CA" sz="2000" dirty="0" err="1">
                <a:ea typeface="Verdana" panose="020B0604030504040204" pitchFamily="34" charset="0"/>
              </a:rPr>
              <a:t>visibility</a:t>
            </a:r>
            <a:r>
              <a:rPr lang="fr-CA" sz="2000" dirty="0">
                <a:ea typeface="Verdana" panose="020B0604030504040204" pitchFamily="34" charset="0"/>
              </a:rPr>
              <a:t>, box-</a:t>
            </a:r>
            <a:r>
              <a:rPr lang="fr-CA" sz="2000" dirty="0" err="1">
                <a:ea typeface="Verdana" panose="020B0604030504040204" pitchFamily="34" charset="0"/>
              </a:rPr>
              <a:t>shadow</a:t>
            </a:r>
            <a:r>
              <a:rPr lang="fr-CA" sz="2000" dirty="0">
                <a:ea typeface="Verdana" panose="020B0604030504040204" pitchFamily="34" charset="0"/>
              </a:rPr>
              <a:t>, </a:t>
            </a:r>
            <a:r>
              <a:rPr lang="fr-CA" sz="2000" dirty="0" err="1">
                <a:ea typeface="Verdana" panose="020B0604030504040204" pitchFamily="34" charset="0"/>
              </a:rPr>
              <a:t>blur</a:t>
            </a:r>
            <a:endParaRPr lang="fr-CA" sz="2000" dirty="0">
              <a:ea typeface="Verdana" panose="020B0604030504040204" pitchFamily="34" charset="0"/>
            </a:endParaRPr>
          </a:p>
          <a:p>
            <a:r>
              <a:rPr lang="fr-CA" sz="2000" b="1" dirty="0">
                <a:ea typeface="Verdana" panose="020B0604030504040204" pitchFamily="34" charset="0"/>
              </a:rPr>
              <a:t>Typographie</a:t>
            </a:r>
            <a:r>
              <a:rPr lang="fr-CA" sz="2000" dirty="0">
                <a:ea typeface="Verdana" panose="020B0604030504040204" pitchFamily="34" charset="0"/>
              </a:rPr>
              <a:t>: font-size, font-</a:t>
            </a:r>
            <a:r>
              <a:rPr lang="fr-CA" sz="2000" dirty="0" err="1">
                <a:ea typeface="Verdana" panose="020B0604030504040204" pitchFamily="34" charset="0"/>
              </a:rPr>
              <a:t>weight</a:t>
            </a:r>
            <a:r>
              <a:rPr lang="fr-CA" sz="2000" dirty="0">
                <a:ea typeface="Verdana" panose="020B0604030504040204" pitchFamily="34" charset="0"/>
              </a:rPr>
              <a:t>, line-</a:t>
            </a:r>
            <a:r>
              <a:rPr lang="fr-CA" sz="2000" dirty="0" err="1">
                <a:ea typeface="Verdana" panose="020B0604030504040204" pitchFamily="34" charset="0"/>
              </a:rPr>
              <a:t>height</a:t>
            </a:r>
            <a:r>
              <a:rPr lang="fr-CA" sz="2000" dirty="0">
                <a:ea typeface="Verdana" panose="020B0604030504040204" pitchFamily="34" charset="0"/>
              </a:rPr>
              <a:t>, </a:t>
            </a:r>
            <a:r>
              <a:rPr lang="fr-CA" sz="2000" dirty="0" err="1">
                <a:ea typeface="Verdana" panose="020B0604030504040204" pitchFamily="34" charset="0"/>
              </a:rPr>
              <a:t>letter-spacing</a:t>
            </a:r>
            <a:endParaRPr lang="fr-CA" sz="2000" dirty="0">
              <a:ea typeface="Verdana" panose="020B0604030504040204" pitchFamily="34" charset="0"/>
            </a:endParaRPr>
          </a:p>
          <a:p>
            <a:r>
              <a:rPr lang="fr-CA" sz="2000" b="1" dirty="0">
                <a:ea typeface="Verdana" panose="020B0604030504040204" pitchFamily="34" charset="0"/>
              </a:rPr>
              <a:t>Bordures</a:t>
            </a:r>
            <a:r>
              <a:rPr lang="fr-CA" sz="2000" dirty="0">
                <a:ea typeface="Verdana" panose="020B0604030504040204" pitchFamily="34" charset="0"/>
              </a:rPr>
              <a:t>: border-</a:t>
            </a:r>
            <a:r>
              <a:rPr lang="fr-CA" sz="2000" dirty="0" err="1">
                <a:ea typeface="Verdana" panose="020B0604030504040204" pitchFamily="34" charset="0"/>
              </a:rPr>
              <a:t>width</a:t>
            </a:r>
            <a:r>
              <a:rPr lang="fr-CA" sz="2000" dirty="0">
                <a:ea typeface="Verdana" panose="020B0604030504040204" pitchFamily="34" charset="0"/>
              </a:rPr>
              <a:t>, border-radius, border-</a:t>
            </a:r>
            <a:r>
              <a:rPr lang="fr-CA" sz="2000" dirty="0" err="1">
                <a:ea typeface="Verdana" panose="020B0604030504040204" pitchFamily="34" charset="0"/>
              </a:rPr>
              <a:t>color</a:t>
            </a:r>
            <a:endParaRPr lang="fr-CA" sz="2000" dirty="0">
              <a:ea typeface="Verdana" panose="020B0604030504040204" pitchFamily="34" charset="0"/>
            </a:endParaRP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260751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716A7-7B31-0A35-2D2A-5BC137FD573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78A63A8-F277-3A42-7848-F80D85D7CC63}"/>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transition-duration</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727B6BE2-2986-B3D6-1D30-385A54D7390D}"/>
              </a:ext>
            </a:extLst>
          </p:cNvPr>
          <p:cNvSpPr>
            <a:spLocks noGrp="1"/>
          </p:cNvSpPr>
          <p:nvPr>
            <p:ph idx="1"/>
          </p:nvPr>
        </p:nvSpPr>
        <p:spPr>
          <a:xfrm>
            <a:off x="1593435" y="1600200"/>
            <a:ext cx="9782801" cy="4853136"/>
          </a:xfrm>
        </p:spPr>
        <p:txBody>
          <a:bodyPr>
            <a:normAutofit/>
          </a:bodyPr>
          <a:lstStyle/>
          <a:p>
            <a:pPr marL="0" indent="0">
              <a:buNone/>
            </a:pPr>
            <a:r>
              <a:rPr lang="fr-CA" dirty="0">
                <a:ea typeface="Verdana" panose="020B0604030504040204" pitchFamily="34" charset="0"/>
              </a:rPr>
              <a:t>Peut être définie en secondes (s) ou en millisecondes (ms).</a:t>
            </a:r>
          </a:p>
          <a:p>
            <a:pPr marL="0" indent="0">
              <a:buNone/>
            </a:pPr>
            <a:r>
              <a:rPr lang="fr-CA" dirty="0">
                <a:ea typeface="Verdana" panose="020B0604030504040204" pitchFamily="34" charset="0"/>
              </a:rPr>
              <a:t>Une valeur de 0s implique pas de transition.</a:t>
            </a: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361402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50A1A-55C8-B24D-DFC5-EF85A9AA4CF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154076-547C-F5DD-ED38-A07EA033E74B}"/>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transition-timing-</a:t>
            </a:r>
            <a:r>
              <a:rPr lang="fr-CA" dirty="0" err="1">
                <a:solidFill>
                  <a:schemeClr val="accent4">
                    <a:lumMod val="75000"/>
                  </a:schemeClr>
                </a:solidFill>
              </a:rPr>
              <a:t>function</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65804237-4C22-001C-2C8E-4C5A093354B7}"/>
              </a:ext>
            </a:extLst>
          </p:cNvPr>
          <p:cNvSpPr>
            <a:spLocks noGrp="1"/>
          </p:cNvSpPr>
          <p:nvPr>
            <p:ph idx="1"/>
          </p:nvPr>
        </p:nvSpPr>
        <p:spPr>
          <a:xfrm>
            <a:off x="1593435" y="1600200"/>
            <a:ext cx="9782801" cy="4853136"/>
          </a:xfrm>
        </p:spPr>
        <p:txBody>
          <a:bodyPr>
            <a:normAutofit lnSpcReduction="10000"/>
          </a:bodyPr>
          <a:lstStyle/>
          <a:p>
            <a:pPr marL="0" indent="0">
              <a:buNone/>
            </a:pPr>
            <a:r>
              <a:rPr lang="fr-CA" dirty="0">
                <a:ea typeface="Verdana" panose="020B0604030504040204" pitchFamily="34" charset="0"/>
              </a:rPr>
              <a:t>Définit une fonction de la transition dans le temps (pas nécessairement parfaitement graduelle).  Les valeurs possibles sont:</a:t>
            </a:r>
          </a:p>
          <a:p>
            <a:pPr marL="0" indent="0">
              <a:buNone/>
            </a:pPr>
            <a:endParaRPr lang="fr-CA" dirty="0">
              <a:ea typeface="Verdana" panose="020B0604030504040204" pitchFamily="34" charset="0"/>
            </a:endParaRPr>
          </a:p>
          <a:p>
            <a:r>
              <a:rPr lang="fr-CA" sz="2000" b="1" dirty="0" err="1">
                <a:ea typeface="Verdana" panose="020B0604030504040204" pitchFamily="34" charset="0"/>
              </a:rPr>
              <a:t>linear</a:t>
            </a:r>
            <a:r>
              <a:rPr lang="fr-CA" sz="2000" dirty="0">
                <a:ea typeface="Verdana" panose="020B0604030504040204" pitchFamily="34" charset="0"/>
              </a:rPr>
              <a:t>: maintient une vitesse uniforme tout au long</a:t>
            </a:r>
          </a:p>
          <a:p>
            <a:r>
              <a:rPr lang="fr-CA" sz="2000" b="1" dirty="0" err="1">
                <a:ea typeface="Verdana" panose="020B0604030504040204" pitchFamily="34" charset="0"/>
              </a:rPr>
              <a:t>ease</a:t>
            </a:r>
            <a:r>
              <a:rPr lang="fr-CA" sz="2000" b="1" dirty="0">
                <a:ea typeface="Verdana" panose="020B0604030504040204" pitchFamily="34" charset="0"/>
              </a:rPr>
              <a:t>-in</a:t>
            </a:r>
            <a:r>
              <a:rPr lang="fr-CA" sz="2000" dirty="0">
                <a:ea typeface="Verdana" panose="020B0604030504040204" pitchFamily="34" charset="0"/>
              </a:rPr>
              <a:t>: commence lentement, puis accélère jusqu’à la fin</a:t>
            </a:r>
          </a:p>
          <a:p>
            <a:r>
              <a:rPr lang="fr-CA" sz="2000" b="1" dirty="0" err="1">
                <a:ea typeface="Verdana" panose="020B0604030504040204" pitchFamily="34" charset="0"/>
              </a:rPr>
              <a:t>ease</a:t>
            </a:r>
            <a:r>
              <a:rPr lang="fr-CA" sz="2000" dirty="0">
                <a:ea typeface="Verdana" panose="020B0604030504040204" pitchFamily="34" charset="0"/>
              </a:rPr>
              <a:t>: commence lentement, puis plus rapidement, puis ralentit à nouveau à la fin, avec un début un plus rapide que la fin</a:t>
            </a:r>
          </a:p>
          <a:p>
            <a:r>
              <a:rPr lang="fr-CA" sz="2000" b="1" dirty="0" err="1">
                <a:ea typeface="Verdana" panose="020B0604030504040204" pitchFamily="34" charset="0"/>
              </a:rPr>
              <a:t>ease</a:t>
            </a:r>
            <a:r>
              <a:rPr lang="fr-CA" sz="2000" b="1" dirty="0">
                <a:ea typeface="Verdana" panose="020B0604030504040204" pitchFamily="34" charset="0"/>
              </a:rPr>
              <a:t>-in-out</a:t>
            </a:r>
            <a:r>
              <a:rPr lang="fr-CA" sz="2000" dirty="0">
                <a:ea typeface="Verdana" panose="020B0604030504040204" pitchFamily="34" charset="0"/>
              </a:rPr>
              <a:t>: commence lentement, puis plus rapidement, puis ralentit à nouveau à la fin, avec un début et fin à la même vitesse</a:t>
            </a:r>
          </a:p>
          <a:p>
            <a:r>
              <a:rPr lang="fr-CA" sz="2000" b="1" dirty="0" err="1">
                <a:ea typeface="Verdana" panose="020B0604030504040204" pitchFamily="34" charset="0"/>
              </a:rPr>
              <a:t>cubic-bezier</a:t>
            </a:r>
            <a:r>
              <a:rPr lang="fr-CA" sz="2000" b="1" dirty="0">
                <a:ea typeface="Verdana" panose="020B0604030504040204" pitchFamily="34" charset="0"/>
              </a:rPr>
              <a:t>(n, n, n, n)</a:t>
            </a:r>
            <a:r>
              <a:rPr lang="fr-CA" sz="2000" dirty="0">
                <a:ea typeface="Verdana" panose="020B0604030504040204" pitchFamily="34" charset="0"/>
              </a:rPr>
              <a:t>: permet de définir une fonction personnalisée.  Non couvert dans ce cours.</a:t>
            </a:r>
            <a:endParaRPr lang="fr-CA" dirty="0">
              <a:ea typeface="Verdana" panose="020B0604030504040204" pitchFamily="34" charset="0"/>
            </a:endParaRP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429130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3BEEC-ED95-D611-5247-831A35E28F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CA714E9-6B07-BAD4-6503-DF1F2ED7E6F3}"/>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transition-</a:t>
            </a:r>
            <a:r>
              <a:rPr lang="fr-CA" dirty="0" err="1">
                <a:solidFill>
                  <a:schemeClr val="accent4">
                    <a:lumMod val="75000"/>
                  </a:schemeClr>
                </a:solidFill>
              </a:rPr>
              <a:t>delay</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26BCACBB-5C5F-3F3D-E02F-2DA553F48747}"/>
              </a:ext>
            </a:extLst>
          </p:cNvPr>
          <p:cNvSpPr>
            <a:spLocks noGrp="1"/>
          </p:cNvSpPr>
          <p:nvPr>
            <p:ph idx="1"/>
          </p:nvPr>
        </p:nvSpPr>
        <p:spPr>
          <a:xfrm>
            <a:off x="1593435" y="1600200"/>
            <a:ext cx="9782801" cy="4853136"/>
          </a:xfrm>
        </p:spPr>
        <p:txBody>
          <a:bodyPr>
            <a:normAutofit/>
          </a:bodyPr>
          <a:lstStyle/>
          <a:p>
            <a:pPr marL="0" indent="0">
              <a:buNone/>
            </a:pPr>
            <a:r>
              <a:rPr lang="fr-CA" dirty="0">
                <a:ea typeface="Verdana" panose="020B0604030504040204" pitchFamily="34" charset="0"/>
              </a:rPr>
              <a:t>Peut être définie en secondes (s) ou en millisecondes (ms).</a:t>
            </a:r>
          </a:p>
          <a:p>
            <a:pPr marL="0" indent="0">
              <a:buNone/>
            </a:pPr>
            <a:r>
              <a:rPr lang="fr-CA" dirty="0">
                <a:ea typeface="Verdana" panose="020B0604030504040204" pitchFamily="34" charset="0"/>
              </a:rPr>
              <a:t>Une valeur de 0s implique qu.il n’y a pas de délia, la transition commence immédiatement.</a:t>
            </a: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422200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0F768-E459-ED79-E9AF-A49CE41E555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0D21BE-7267-95E6-5DF1-BF993F0D95C5}"/>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transition</a:t>
            </a:r>
            <a:r>
              <a:rPr lang="fr-CA" dirty="0">
                <a:solidFill>
                  <a:schemeClr val="tx1"/>
                </a:solidFill>
              </a:rPr>
              <a:t> – exemple 1</a:t>
            </a:r>
            <a:endParaRPr lang="fr-CA" dirty="0">
              <a:solidFill>
                <a:schemeClr val="tx1"/>
              </a:solidFill>
              <a:latin typeface="Calibri" panose="020F0502020204030204" pitchFamily="34" charset="0"/>
              <a:cs typeface="Calibri" panose="020F0502020204030204" pitchFamily="34" charset="0"/>
            </a:endParaRPr>
          </a:p>
        </p:txBody>
      </p:sp>
      <p:sp>
        <p:nvSpPr>
          <p:cNvPr id="4" name="Espace réservé du contenu 2">
            <a:extLst>
              <a:ext uri="{FF2B5EF4-FFF2-40B4-BE49-F238E27FC236}">
                <a16:creationId xmlns:a16="http://schemas.microsoft.com/office/drawing/2014/main" id="{00986995-2A9D-9443-33A6-459B2095253E}"/>
              </a:ext>
            </a:extLst>
          </p:cNvPr>
          <p:cNvSpPr txBox="1">
            <a:spLocks/>
          </p:cNvSpPr>
          <p:nvPr/>
        </p:nvSpPr>
        <p:spPr>
          <a:xfrm>
            <a:off x="1593436" y="1427834"/>
            <a:ext cx="5653104" cy="2001166"/>
          </a:xfrm>
          <a:prstGeom prst="rect">
            <a:avLst/>
          </a:prstGeom>
          <a:solidFill>
            <a:schemeClr val="bg1">
              <a:lumMod val="95000"/>
            </a:schemeClr>
          </a:solidFill>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sz="2000" dirty="0" err="1">
                <a:latin typeface="Consolas" panose="020B0609020204030204" pitchFamily="49" charset="0"/>
                <a:ea typeface="Verdana" panose="020B0604030504040204" pitchFamily="34" charset="0"/>
              </a:rPr>
              <a:t>img</a:t>
            </a:r>
            <a:r>
              <a:rPr lang="en-US" sz="2000" dirty="0">
                <a:latin typeface="Consolas" panose="020B0609020204030204" pitchFamily="49" charset="0"/>
                <a:ea typeface="Verdana" panose="020B0604030504040204" pitchFamily="34" charset="0"/>
              </a:rPr>
              <a:t> { opacity: 0.5;</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      </a:t>
            </a:r>
            <a:r>
              <a:rPr lang="en-US" sz="2000" dirty="0">
                <a:solidFill>
                  <a:schemeClr val="accent4">
                    <a:lumMod val="75000"/>
                  </a:schemeClr>
                </a:solidFill>
                <a:latin typeface="Consolas" panose="020B0609020204030204" pitchFamily="49" charset="0"/>
                <a:ea typeface="Verdana" panose="020B0604030504040204" pitchFamily="34" charset="0"/>
              </a:rPr>
              <a:t>transition: opacity 0.5s linear; </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sz="2000" dirty="0" err="1">
                <a:latin typeface="Consolas" panose="020B0609020204030204" pitchFamily="49" charset="0"/>
                <a:ea typeface="Verdana" panose="020B0604030504040204" pitchFamily="34" charset="0"/>
              </a:rPr>
              <a:t>img:hover</a:t>
            </a:r>
            <a:r>
              <a:rPr lang="en-US" sz="2000" dirty="0">
                <a:latin typeface="Consolas" panose="020B0609020204030204" pitchFamily="49" charset="0"/>
                <a:ea typeface="Verdana" panose="020B0604030504040204" pitchFamily="34" charset="0"/>
              </a:rPr>
              <a:t> { opacity: 1; }</a:t>
            </a:r>
          </a:p>
        </p:txBody>
      </p:sp>
      <p:sp>
        <p:nvSpPr>
          <p:cNvPr id="9" name="Flèche : bas 8">
            <a:extLst>
              <a:ext uri="{FF2B5EF4-FFF2-40B4-BE49-F238E27FC236}">
                <a16:creationId xmlns:a16="http://schemas.microsoft.com/office/drawing/2014/main" id="{61D2A462-90E7-6619-CD75-E947F5601FFD}"/>
              </a:ext>
            </a:extLst>
          </p:cNvPr>
          <p:cNvSpPr/>
          <p:nvPr/>
        </p:nvSpPr>
        <p:spPr>
          <a:xfrm>
            <a:off x="9118748" y="3119816"/>
            <a:ext cx="484632" cy="6183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space réservé du contenu 6">
            <a:extLst>
              <a:ext uri="{FF2B5EF4-FFF2-40B4-BE49-F238E27FC236}">
                <a16:creationId xmlns:a16="http://schemas.microsoft.com/office/drawing/2014/main" id="{25A791FE-87CA-8E0F-B12C-0DEDA0B287F9}"/>
              </a:ext>
            </a:extLst>
          </p:cNvPr>
          <p:cNvSpPr>
            <a:spLocks noGrp="1"/>
          </p:cNvSpPr>
          <p:nvPr>
            <p:ph idx="1"/>
          </p:nvPr>
        </p:nvSpPr>
        <p:spPr>
          <a:xfrm>
            <a:off x="1593437" y="3645024"/>
            <a:ext cx="5653104" cy="2980921"/>
          </a:xfrm>
        </p:spPr>
        <p:txBody>
          <a:bodyPr>
            <a:normAutofit/>
          </a:bodyPr>
          <a:lstStyle/>
          <a:p>
            <a:pPr marL="0" indent="0">
              <a:buNone/>
            </a:pPr>
            <a:r>
              <a:rPr lang="fr-CA" dirty="0"/>
              <a:t>Transition de semi-transparent à complètement opaque, en une demi-seconde.</a:t>
            </a:r>
          </a:p>
          <a:p>
            <a:pPr marL="0" indent="0">
              <a:buNone/>
            </a:pPr>
            <a:r>
              <a:rPr lang="fr-CA" dirty="0">
                <a:solidFill>
                  <a:srgbClr val="0070C0"/>
                </a:solidFill>
              </a:rPr>
              <a:t>Note</a:t>
            </a:r>
            <a:r>
              <a:rPr lang="fr-CA" dirty="0"/>
              <a:t>: on applique les valeurs de la propriété à modifier aux endroits habituels dans le code et la propriété transition </a:t>
            </a:r>
            <a:r>
              <a:rPr lang="fr-CA" u="sng" dirty="0"/>
              <a:t>dans le code de départ</a:t>
            </a:r>
            <a:r>
              <a:rPr lang="fr-CA" dirty="0"/>
              <a:t>.</a:t>
            </a:r>
          </a:p>
        </p:txBody>
      </p:sp>
      <p:pic>
        <p:nvPicPr>
          <p:cNvPr id="12" name="Image 11" descr="Une image contenant capture d’écran, ordinateur, Rectangle, Matériel de bureau&#10;&#10;Le contenu généré par l’IA peut être incorrect.">
            <a:extLst>
              <a:ext uri="{FF2B5EF4-FFF2-40B4-BE49-F238E27FC236}">
                <a16:creationId xmlns:a16="http://schemas.microsoft.com/office/drawing/2014/main" id="{CE9A566B-5D2D-33B2-DA1B-124A0C867FEB}"/>
              </a:ext>
            </a:extLst>
          </p:cNvPr>
          <p:cNvPicPr>
            <a:picLocks noChangeAspect="1"/>
          </p:cNvPicPr>
          <p:nvPr/>
        </p:nvPicPr>
        <p:blipFill>
          <a:blip r:embed="rId3"/>
          <a:stretch>
            <a:fillRect/>
          </a:stretch>
        </p:blipFill>
        <p:spPr>
          <a:xfrm>
            <a:off x="7651472" y="3897475"/>
            <a:ext cx="3405217" cy="2728470"/>
          </a:xfrm>
          <a:prstGeom prst="rect">
            <a:avLst/>
          </a:prstGeom>
        </p:spPr>
      </p:pic>
      <p:pic>
        <p:nvPicPr>
          <p:cNvPr id="5" name="Image 4" descr="Une image contenant capture d’écran, Rectangle, ordinateur, carré&#10;&#10;Le contenu généré par l’IA peut être incorrect.">
            <a:extLst>
              <a:ext uri="{FF2B5EF4-FFF2-40B4-BE49-F238E27FC236}">
                <a16:creationId xmlns:a16="http://schemas.microsoft.com/office/drawing/2014/main" id="{5B6B33AB-9055-5C21-1546-163A05408188}"/>
              </a:ext>
            </a:extLst>
          </p:cNvPr>
          <p:cNvPicPr>
            <a:picLocks noChangeAspect="1"/>
          </p:cNvPicPr>
          <p:nvPr/>
        </p:nvPicPr>
        <p:blipFill>
          <a:blip r:embed="rId4"/>
          <a:stretch>
            <a:fillRect/>
          </a:stretch>
        </p:blipFill>
        <p:spPr>
          <a:xfrm>
            <a:off x="7651471" y="192981"/>
            <a:ext cx="3405218" cy="2753270"/>
          </a:xfrm>
          <a:prstGeom prst="rect">
            <a:avLst/>
          </a:prstGeom>
        </p:spPr>
      </p:pic>
    </p:spTree>
    <p:extLst>
      <p:ext uri="{BB962C8B-B14F-4D97-AF65-F5344CB8AC3E}">
        <p14:creationId xmlns:p14="http://schemas.microsoft.com/office/powerpoint/2010/main" val="399704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1957B-A8AA-D0FF-9857-5725019A90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100588-CF54-0BA6-DED8-F0010A4E3AE3}"/>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transition</a:t>
            </a:r>
            <a:r>
              <a:rPr lang="fr-CA" dirty="0">
                <a:solidFill>
                  <a:schemeClr val="tx1"/>
                </a:solidFill>
              </a:rPr>
              <a:t> – exemple 2</a:t>
            </a:r>
            <a:endParaRPr lang="fr-CA" dirty="0">
              <a:solidFill>
                <a:schemeClr val="tx1"/>
              </a:solidFill>
              <a:latin typeface="Calibri" panose="020F0502020204030204" pitchFamily="34" charset="0"/>
              <a:cs typeface="Calibri" panose="020F0502020204030204" pitchFamily="34" charset="0"/>
            </a:endParaRPr>
          </a:p>
        </p:txBody>
      </p:sp>
      <p:sp>
        <p:nvSpPr>
          <p:cNvPr id="4" name="Espace réservé du contenu 2">
            <a:extLst>
              <a:ext uri="{FF2B5EF4-FFF2-40B4-BE49-F238E27FC236}">
                <a16:creationId xmlns:a16="http://schemas.microsoft.com/office/drawing/2014/main" id="{98BD1D05-7FDE-73CB-FE79-08B2E74A71E2}"/>
              </a:ext>
            </a:extLst>
          </p:cNvPr>
          <p:cNvSpPr txBox="1">
            <a:spLocks/>
          </p:cNvSpPr>
          <p:nvPr/>
        </p:nvSpPr>
        <p:spPr>
          <a:xfrm>
            <a:off x="1593436" y="1427834"/>
            <a:ext cx="6589208" cy="2001166"/>
          </a:xfrm>
          <a:prstGeom prst="rect">
            <a:avLst/>
          </a:prstGeom>
          <a:solidFill>
            <a:schemeClr val="bg1">
              <a:lumMod val="95000"/>
            </a:schemeClr>
          </a:solidFill>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sz="2000" dirty="0" err="1">
                <a:latin typeface="Consolas" panose="020B0609020204030204" pitchFamily="49" charset="0"/>
                <a:ea typeface="Verdana" panose="020B0604030504040204" pitchFamily="34" charset="0"/>
              </a:rPr>
              <a:t>img</a:t>
            </a:r>
            <a:r>
              <a:rPr lang="en-US" sz="2000"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    transform: translate(0px, 0px);</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    </a:t>
            </a:r>
            <a:r>
              <a:rPr lang="en-US" sz="2000" dirty="0">
                <a:solidFill>
                  <a:schemeClr val="accent4">
                    <a:lumMod val="75000"/>
                  </a:schemeClr>
                </a:solidFill>
                <a:latin typeface="Consolas" panose="020B0609020204030204" pitchFamily="49" charset="0"/>
                <a:ea typeface="Verdana" panose="020B0604030504040204" pitchFamily="34" charset="0"/>
              </a:rPr>
              <a:t>transition: transform 2.0s ease-in-out;</a:t>
            </a:r>
            <a:r>
              <a:rPr lang="en-US" sz="2000"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sz="2000" dirty="0" err="1">
                <a:latin typeface="Consolas" panose="020B0609020204030204" pitchFamily="49" charset="0"/>
                <a:ea typeface="Verdana" panose="020B0604030504040204" pitchFamily="34" charset="0"/>
              </a:rPr>
              <a:t>img:hover</a:t>
            </a:r>
            <a:r>
              <a:rPr lang="en-US" sz="2000"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    transform: translate(50px, 50px);        }</a:t>
            </a:r>
          </a:p>
        </p:txBody>
      </p:sp>
      <p:sp>
        <p:nvSpPr>
          <p:cNvPr id="10" name="Espace réservé du contenu 6">
            <a:extLst>
              <a:ext uri="{FF2B5EF4-FFF2-40B4-BE49-F238E27FC236}">
                <a16:creationId xmlns:a16="http://schemas.microsoft.com/office/drawing/2014/main" id="{66795AD0-83DA-D184-2BA5-A4113BA624B8}"/>
              </a:ext>
            </a:extLst>
          </p:cNvPr>
          <p:cNvSpPr>
            <a:spLocks noGrp="1"/>
          </p:cNvSpPr>
          <p:nvPr>
            <p:ph idx="1"/>
          </p:nvPr>
        </p:nvSpPr>
        <p:spPr>
          <a:xfrm>
            <a:off x="1593436" y="3645024"/>
            <a:ext cx="6589207" cy="2980921"/>
          </a:xfrm>
        </p:spPr>
        <p:txBody>
          <a:bodyPr>
            <a:normAutofit/>
          </a:bodyPr>
          <a:lstStyle/>
          <a:p>
            <a:pPr marL="0" indent="0">
              <a:buNone/>
            </a:pPr>
            <a:r>
              <a:rPr lang="fr-CA" dirty="0">
                <a:solidFill>
                  <a:schemeClr val="accent4">
                    <a:lumMod val="75000"/>
                  </a:schemeClr>
                </a:solidFill>
              </a:rPr>
              <a:t>transition</a:t>
            </a:r>
            <a:r>
              <a:rPr lang="fr-CA" dirty="0"/>
              <a:t> appliquée sur </a:t>
            </a:r>
            <a:r>
              <a:rPr lang="fr-CA" dirty="0" err="1">
                <a:solidFill>
                  <a:schemeClr val="accent4">
                    <a:lumMod val="75000"/>
                  </a:schemeClr>
                </a:solidFill>
              </a:rPr>
              <a:t>transform:translate</a:t>
            </a:r>
            <a:r>
              <a:rPr lang="fr-CA" dirty="0"/>
              <a:t>, en 2 secondes avec fonction lent-vite-lent.</a:t>
            </a:r>
          </a:p>
          <a:p>
            <a:pPr marL="0" indent="0">
              <a:buNone/>
            </a:pPr>
            <a:endParaRPr lang="fr-CA" dirty="0"/>
          </a:p>
          <a:p>
            <a:pPr marL="0" indent="0">
              <a:buNone/>
            </a:pPr>
            <a:r>
              <a:rPr lang="fr-CA" dirty="0">
                <a:solidFill>
                  <a:srgbClr val="0070C0"/>
                </a:solidFill>
              </a:rPr>
              <a:t>Note</a:t>
            </a:r>
            <a:r>
              <a:rPr lang="fr-CA" dirty="0"/>
              <a:t>: il est de meilleure pratique de donner une valeur initiale la propriété à transitionner (</a:t>
            </a:r>
            <a:r>
              <a:rPr lang="fr-CA" dirty="0" err="1"/>
              <a:t>transform</a:t>
            </a:r>
            <a:r>
              <a:rPr lang="fr-CA" dirty="0"/>
              <a:t> dans ce cas-ci).</a:t>
            </a:r>
          </a:p>
        </p:txBody>
      </p:sp>
      <p:sp>
        <p:nvSpPr>
          <p:cNvPr id="3" name="Flèche : bas 2">
            <a:extLst>
              <a:ext uri="{FF2B5EF4-FFF2-40B4-BE49-F238E27FC236}">
                <a16:creationId xmlns:a16="http://schemas.microsoft.com/office/drawing/2014/main" id="{E8E6B0BD-C950-CDE3-86D5-5B67D7E5A33E}"/>
              </a:ext>
            </a:extLst>
          </p:cNvPr>
          <p:cNvSpPr/>
          <p:nvPr/>
        </p:nvSpPr>
        <p:spPr>
          <a:xfrm>
            <a:off x="9794539" y="3133043"/>
            <a:ext cx="484632" cy="6183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descr="Une image contenant capture d’écran, ordinateur, Rectangle, Matériel de bureau&#10;&#10;Le contenu généré par l’IA peut être incorrect.">
            <a:extLst>
              <a:ext uri="{FF2B5EF4-FFF2-40B4-BE49-F238E27FC236}">
                <a16:creationId xmlns:a16="http://schemas.microsoft.com/office/drawing/2014/main" id="{06117BC3-69D4-BFE7-FAEE-1F336D3B5195}"/>
              </a:ext>
            </a:extLst>
          </p:cNvPr>
          <p:cNvPicPr>
            <a:picLocks noChangeAspect="1"/>
          </p:cNvPicPr>
          <p:nvPr/>
        </p:nvPicPr>
        <p:blipFill>
          <a:blip r:embed="rId3"/>
          <a:stretch>
            <a:fillRect/>
          </a:stretch>
        </p:blipFill>
        <p:spPr>
          <a:xfrm>
            <a:off x="8326660" y="254348"/>
            <a:ext cx="3387403" cy="2714196"/>
          </a:xfrm>
          <a:prstGeom prst="rect">
            <a:avLst/>
          </a:prstGeom>
        </p:spPr>
      </p:pic>
      <p:pic>
        <p:nvPicPr>
          <p:cNvPr id="7" name="Image 6" descr="Une image contenant capture d’écran, Matériel de bureau, ordinateur, fournitures de bureau&#10;&#10;Le contenu généré par l’IA peut être incorrect.">
            <a:extLst>
              <a:ext uri="{FF2B5EF4-FFF2-40B4-BE49-F238E27FC236}">
                <a16:creationId xmlns:a16="http://schemas.microsoft.com/office/drawing/2014/main" id="{D9612AEB-1B85-B868-7790-B160C934EED8}"/>
              </a:ext>
            </a:extLst>
          </p:cNvPr>
          <p:cNvPicPr>
            <a:picLocks noChangeAspect="1"/>
          </p:cNvPicPr>
          <p:nvPr/>
        </p:nvPicPr>
        <p:blipFill>
          <a:blip r:embed="rId4"/>
          <a:stretch>
            <a:fillRect/>
          </a:stretch>
        </p:blipFill>
        <p:spPr>
          <a:xfrm>
            <a:off x="8326660" y="3890377"/>
            <a:ext cx="3387402" cy="2735568"/>
          </a:xfrm>
          <a:prstGeom prst="rect">
            <a:avLst/>
          </a:prstGeom>
        </p:spPr>
      </p:pic>
    </p:spTree>
    <p:extLst>
      <p:ext uri="{BB962C8B-B14F-4D97-AF65-F5344CB8AC3E}">
        <p14:creationId xmlns:p14="http://schemas.microsoft.com/office/powerpoint/2010/main" val="407393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19170-C521-60A7-2B5F-792BA60E28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61842B1-881A-ED77-39BD-D3A3F34BE8B0}"/>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transition</a:t>
            </a:r>
            <a:r>
              <a:rPr lang="fr-CA" dirty="0">
                <a:solidFill>
                  <a:schemeClr val="tx1"/>
                </a:solidFill>
              </a:rPr>
              <a:t> – exemple 3</a:t>
            </a:r>
            <a:endParaRPr lang="fr-CA" dirty="0">
              <a:solidFill>
                <a:schemeClr val="tx1"/>
              </a:solidFill>
              <a:latin typeface="Calibri" panose="020F0502020204030204" pitchFamily="34" charset="0"/>
              <a:cs typeface="Calibri" panose="020F0502020204030204" pitchFamily="34" charset="0"/>
            </a:endParaRPr>
          </a:p>
        </p:txBody>
      </p:sp>
      <p:sp>
        <p:nvSpPr>
          <p:cNvPr id="4" name="Espace réservé du contenu 2">
            <a:extLst>
              <a:ext uri="{FF2B5EF4-FFF2-40B4-BE49-F238E27FC236}">
                <a16:creationId xmlns:a16="http://schemas.microsoft.com/office/drawing/2014/main" id="{6DCB2E18-E681-A0F4-9640-8EE13C2EFCEC}"/>
              </a:ext>
            </a:extLst>
          </p:cNvPr>
          <p:cNvSpPr txBox="1">
            <a:spLocks/>
          </p:cNvSpPr>
          <p:nvPr/>
        </p:nvSpPr>
        <p:spPr>
          <a:xfrm>
            <a:off x="1593436" y="1427834"/>
            <a:ext cx="6589208" cy="2516594"/>
          </a:xfrm>
          <a:prstGeom prst="rect">
            <a:avLst/>
          </a:prstGeom>
          <a:solidFill>
            <a:schemeClr val="bg1">
              <a:lumMod val="95000"/>
            </a:schemeClr>
          </a:solidFill>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sz="1600" dirty="0" err="1">
                <a:latin typeface="Consolas" panose="020B0609020204030204" pitchFamily="49" charset="0"/>
                <a:ea typeface="Verdana" panose="020B0604030504040204" pitchFamily="34" charset="0"/>
              </a:rPr>
              <a:t>img</a:t>
            </a:r>
            <a:r>
              <a:rPr lang="en-US" sz="1600"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sz="1600" dirty="0">
                <a:latin typeface="Consolas" panose="020B0609020204030204" pitchFamily="49" charset="0"/>
                <a:ea typeface="Verdana" panose="020B0604030504040204" pitchFamily="34" charset="0"/>
              </a:rPr>
              <a:t>    border: 0px;</a:t>
            </a:r>
          </a:p>
          <a:p>
            <a:pPr marL="0" indent="0">
              <a:spcBef>
                <a:spcPts val="600"/>
              </a:spcBef>
              <a:buFont typeface="Euphemia" pitchFamily="34" charset="0"/>
              <a:buNone/>
            </a:pPr>
            <a:r>
              <a:rPr lang="en-US" sz="1600" dirty="0">
                <a:latin typeface="Consolas" panose="020B0609020204030204" pitchFamily="49" charset="0"/>
                <a:ea typeface="Verdana" panose="020B0604030504040204" pitchFamily="34" charset="0"/>
              </a:rPr>
              <a:t>    </a:t>
            </a:r>
            <a:r>
              <a:rPr lang="en-US" sz="1600" dirty="0">
                <a:solidFill>
                  <a:schemeClr val="accent4">
                    <a:lumMod val="75000"/>
                  </a:schemeClr>
                </a:solidFill>
                <a:latin typeface="Consolas" panose="020B0609020204030204" pitchFamily="49" charset="0"/>
                <a:ea typeface="Verdana" panose="020B0604030504040204" pitchFamily="34" charset="0"/>
              </a:rPr>
              <a:t>transition: border 1.0s ease-in;</a:t>
            </a:r>
            <a:r>
              <a:rPr lang="en-US" sz="1600"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endParaRPr lang="en-US" sz="1600" dirty="0">
              <a:latin typeface="Consolas" panose="020B0609020204030204" pitchFamily="49" charset="0"/>
              <a:ea typeface="Verdana" panose="020B0604030504040204" pitchFamily="34" charset="0"/>
            </a:endParaRPr>
          </a:p>
          <a:p>
            <a:pPr marL="0" indent="0">
              <a:spcBef>
                <a:spcPts val="600"/>
              </a:spcBef>
              <a:buFont typeface="Euphemia" pitchFamily="34" charset="0"/>
              <a:buNone/>
            </a:pPr>
            <a:r>
              <a:rPr lang="en-US" sz="1600" dirty="0" err="1">
                <a:latin typeface="Consolas" panose="020B0609020204030204" pitchFamily="49" charset="0"/>
                <a:ea typeface="Verdana" panose="020B0604030504040204" pitchFamily="34" charset="0"/>
              </a:rPr>
              <a:t>img:hover</a:t>
            </a:r>
            <a:r>
              <a:rPr lang="en-US" sz="1600"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sz="1600" dirty="0">
                <a:latin typeface="Consolas" panose="020B0609020204030204" pitchFamily="49" charset="0"/>
                <a:ea typeface="Verdana" panose="020B0604030504040204" pitchFamily="34" charset="0"/>
              </a:rPr>
              <a:t>     border: 10px solid black; }</a:t>
            </a:r>
          </a:p>
        </p:txBody>
      </p:sp>
      <p:sp>
        <p:nvSpPr>
          <p:cNvPr id="10" name="Espace réservé du contenu 6">
            <a:extLst>
              <a:ext uri="{FF2B5EF4-FFF2-40B4-BE49-F238E27FC236}">
                <a16:creationId xmlns:a16="http://schemas.microsoft.com/office/drawing/2014/main" id="{DB30746E-C86C-EC99-2BB2-9A5E889C1F7D}"/>
              </a:ext>
            </a:extLst>
          </p:cNvPr>
          <p:cNvSpPr>
            <a:spLocks noGrp="1"/>
          </p:cNvSpPr>
          <p:nvPr>
            <p:ph idx="1"/>
          </p:nvPr>
        </p:nvSpPr>
        <p:spPr>
          <a:xfrm>
            <a:off x="1593436" y="4109352"/>
            <a:ext cx="6589207" cy="2516594"/>
          </a:xfrm>
        </p:spPr>
        <p:txBody>
          <a:bodyPr>
            <a:normAutofit/>
          </a:bodyPr>
          <a:lstStyle/>
          <a:p>
            <a:pPr marL="0" indent="0">
              <a:buNone/>
            </a:pPr>
            <a:r>
              <a:rPr lang="fr-CA" dirty="0">
                <a:solidFill>
                  <a:schemeClr val="accent4">
                    <a:lumMod val="75000"/>
                  </a:schemeClr>
                </a:solidFill>
              </a:rPr>
              <a:t>transition</a:t>
            </a:r>
            <a:r>
              <a:rPr lang="fr-CA" dirty="0"/>
              <a:t> appliquée à une autre propriété que </a:t>
            </a:r>
            <a:r>
              <a:rPr lang="fr-CA" dirty="0" err="1"/>
              <a:t>opacity</a:t>
            </a:r>
            <a:r>
              <a:rPr lang="fr-CA" dirty="0"/>
              <a:t> ou </a:t>
            </a:r>
            <a:r>
              <a:rPr lang="fr-CA" dirty="0" err="1"/>
              <a:t>transform</a:t>
            </a:r>
            <a:r>
              <a:rPr lang="fr-CA" dirty="0"/>
              <a:t>, soit </a:t>
            </a:r>
            <a:r>
              <a:rPr lang="fr-CA" dirty="0">
                <a:solidFill>
                  <a:schemeClr val="accent4">
                    <a:lumMod val="75000"/>
                  </a:schemeClr>
                </a:solidFill>
              </a:rPr>
              <a:t>border</a:t>
            </a:r>
            <a:r>
              <a:rPr lang="fr-CA" dirty="0"/>
              <a:t> dans ce cas-ci.</a:t>
            </a:r>
          </a:p>
        </p:txBody>
      </p:sp>
      <p:sp>
        <p:nvSpPr>
          <p:cNvPr id="3" name="Flèche : bas 2">
            <a:extLst>
              <a:ext uri="{FF2B5EF4-FFF2-40B4-BE49-F238E27FC236}">
                <a16:creationId xmlns:a16="http://schemas.microsoft.com/office/drawing/2014/main" id="{7D9C26BB-5DC9-005E-7789-40412FF7D251}"/>
              </a:ext>
            </a:extLst>
          </p:cNvPr>
          <p:cNvSpPr/>
          <p:nvPr/>
        </p:nvSpPr>
        <p:spPr>
          <a:xfrm>
            <a:off x="9794539" y="3133043"/>
            <a:ext cx="484632" cy="6183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descr="Une image contenant capture d’écran, ordinateur, Rectangle, Matériel de bureau&#10;&#10;Le contenu généré par l’IA peut être incorrect.">
            <a:extLst>
              <a:ext uri="{FF2B5EF4-FFF2-40B4-BE49-F238E27FC236}">
                <a16:creationId xmlns:a16="http://schemas.microsoft.com/office/drawing/2014/main" id="{99D94FDB-FB0B-D4DE-F8C0-B24B5F7D54BE}"/>
              </a:ext>
            </a:extLst>
          </p:cNvPr>
          <p:cNvPicPr>
            <a:picLocks noChangeAspect="1"/>
          </p:cNvPicPr>
          <p:nvPr/>
        </p:nvPicPr>
        <p:blipFill>
          <a:blip r:embed="rId3"/>
          <a:stretch>
            <a:fillRect/>
          </a:stretch>
        </p:blipFill>
        <p:spPr>
          <a:xfrm>
            <a:off x="8326660" y="254348"/>
            <a:ext cx="3387403" cy="2714196"/>
          </a:xfrm>
          <a:prstGeom prst="rect">
            <a:avLst/>
          </a:prstGeom>
        </p:spPr>
      </p:pic>
      <p:pic>
        <p:nvPicPr>
          <p:cNvPr id="8" name="Image 7" descr="Une image contenant capture d’écran, ordinateur, Matériel de bureau, Rectangle&#10;&#10;Le contenu généré par l’IA peut être incorrect.">
            <a:extLst>
              <a:ext uri="{FF2B5EF4-FFF2-40B4-BE49-F238E27FC236}">
                <a16:creationId xmlns:a16="http://schemas.microsoft.com/office/drawing/2014/main" id="{A4B3537D-79DB-C9ED-74BD-04DB525697B7}"/>
              </a:ext>
            </a:extLst>
          </p:cNvPr>
          <p:cNvPicPr>
            <a:picLocks noChangeAspect="1"/>
          </p:cNvPicPr>
          <p:nvPr/>
        </p:nvPicPr>
        <p:blipFill>
          <a:blip r:embed="rId4"/>
          <a:stretch>
            <a:fillRect/>
          </a:stretch>
        </p:blipFill>
        <p:spPr>
          <a:xfrm>
            <a:off x="8326660" y="3944428"/>
            <a:ext cx="3387403" cy="2735772"/>
          </a:xfrm>
          <a:prstGeom prst="rect">
            <a:avLst/>
          </a:prstGeom>
        </p:spPr>
      </p:pic>
    </p:spTree>
    <p:extLst>
      <p:ext uri="{BB962C8B-B14F-4D97-AF65-F5344CB8AC3E}">
        <p14:creationId xmlns:p14="http://schemas.microsoft.com/office/powerpoint/2010/main" val="242350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36B55-F71C-69A4-F25A-DB83E6292A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6F3D4C-1D25-2488-6EE4-EDB3A8670BCE}"/>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transition</a:t>
            </a:r>
            <a:r>
              <a:rPr lang="fr-CA" dirty="0">
                <a:solidFill>
                  <a:schemeClr val="tx1"/>
                </a:solidFill>
              </a:rPr>
              <a:t> – exemple 4</a:t>
            </a:r>
            <a:endParaRPr lang="fr-CA" dirty="0">
              <a:solidFill>
                <a:schemeClr val="tx1"/>
              </a:solidFill>
              <a:latin typeface="Calibri" panose="020F0502020204030204" pitchFamily="34" charset="0"/>
              <a:cs typeface="Calibri" panose="020F0502020204030204" pitchFamily="34" charset="0"/>
            </a:endParaRPr>
          </a:p>
        </p:txBody>
      </p:sp>
      <p:sp>
        <p:nvSpPr>
          <p:cNvPr id="4" name="Espace réservé du contenu 2">
            <a:extLst>
              <a:ext uri="{FF2B5EF4-FFF2-40B4-BE49-F238E27FC236}">
                <a16:creationId xmlns:a16="http://schemas.microsoft.com/office/drawing/2014/main" id="{44B9ACC8-05F5-CF10-3C07-391E060D1DE7}"/>
              </a:ext>
            </a:extLst>
          </p:cNvPr>
          <p:cNvSpPr txBox="1">
            <a:spLocks/>
          </p:cNvSpPr>
          <p:nvPr/>
        </p:nvSpPr>
        <p:spPr>
          <a:xfrm>
            <a:off x="1593436" y="1427834"/>
            <a:ext cx="6589208" cy="2516594"/>
          </a:xfrm>
          <a:prstGeom prst="rect">
            <a:avLst/>
          </a:prstGeom>
          <a:solidFill>
            <a:schemeClr val="bg1">
              <a:lumMod val="95000"/>
            </a:schemeClr>
          </a:solidFill>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sz="1600" dirty="0" err="1">
                <a:latin typeface="Consolas" panose="020B0609020204030204" pitchFamily="49" charset="0"/>
                <a:ea typeface="Verdana" panose="020B0604030504040204" pitchFamily="34" charset="0"/>
              </a:rPr>
              <a:t>img</a:t>
            </a:r>
            <a:r>
              <a:rPr lang="en-US" sz="1600"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sz="1600" dirty="0">
                <a:latin typeface="Consolas" panose="020B0609020204030204" pitchFamily="49" charset="0"/>
                <a:ea typeface="Verdana" panose="020B0604030504040204" pitchFamily="34" charset="0"/>
              </a:rPr>
              <a:t>    opacity: 0.5;</a:t>
            </a:r>
          </a:p>
          <a:p>
            <a:pPr marL="0" indent="0">
              <a:spcBef>
                <a:spcPts val="600"/>
              </a:spcBef>
              <a:buFont typeface="Euphemia" pitchFamily="34" charset="0"/>
              <a:buNone/>
            </a:pPr>
            <a:r>
              <a:rPr lang="en-US" sz="1600" dirty="0">
                <a:latin typeface="Consolas" panose="020B0609020204030204" pitchFamily="49" charset="0"/>
                <a:ea typeface="Verdana" panose="020B0604030504040204" pitchFamily="34" charset="0"/>
              </a:rPr>
              <a:t>    transform: translate(0px, 0px) rotate(0deg);</a:t>
            </a:r>
          </a:p>
          <a:p>
            <a:pPr marL="0" indent="0">
              <a:spcBef>
                <a:spcPts val="600"/>
              </a:spcBef>
              <a:buFont typeface="Euphemia" pitchFamily="34" charset="0"/>
              <a:buNone/>
            </a:pPr>
            <a:r>
              <a:rPr lang="en-US" sz="1600" dirty="0">
                <a:latin typeface="Consolas" panose="020B0609020204030204" pitchFamily="49" charset="0"/>
                <a:ea typeface="Verdana" panose="020B0604030504040204" pitchFamily="34" charset="0"/>
              </a:rPr>
              <a:t>    </a:t>
            </a:r>
            <a:r>
              <a:rPr lang="en-US" sz="1600" dirty="0">
                <a:solidFill>
                  <a:schemeClr val="accent4">
                    <a:lumMod val="75000"/>
                  </a:schemeClr>
                </a:solidFill>
                <a:latin typeface="Consolas" panose="020B0609020204030204" pitchFamily="49" charset="0"/>
                <a:ea typeface="Verdana" panose="020B0604030504040204" pitchFamily="34" charset="0"/>
              </a:rPr>
              <a:t>transition: transform 1s ease</a:t>
            </a:r>
            <a:r>
              <a:rPr lang="en-US" sz="1600" dirty="0">
                <a:solidFill>
                  <a:schemeClr val="accent4">
                    <a:lumMod val="75000"/>
                  </a:schemeClr>
                </a:solidFill>
                <a:highlight>
                  <a:srgbClr val="00FFFF"/>
                </a:highlight>
                <a:latin typeface="Consolas" panose="020B0609020204030204" pitchFamily="49" charset="0"/>
                <a:ea typeface="Verdana" panose="020B0604030504040204" pitchFamily="34" charset="0"/>
              </a:rPr>
              <a:t>,</a:t>
            </a:r>
            <a:r>
              <a:rPr lang="en-US" sz="1600" dirty="0">
                <a:solidFill>
                  <a:schemeClr val="accent4">
                    <a:lumMod val="75000"/>
                  </a:schemeClr>
                </a:solidFill>
                <a:latin typeface="Consolas" panose="020B0609020204030204" pitchFamily="49" charset="0"/>
                <a:ea typeface="Verdana" panose="020B0604030504040204" pitchFamily="34" charset="0"/>
              </a:rPr>
              <a:t> opacity 1s ease</a:t>
            </a:r>
            <a:r>
              <a:rPr lang="en-US" sz="16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endParaRPr lang="en-US" sz="1600" dirty="0">
              <a:latin typeface="Consolas" panose="020B0609020204030204" pitchFamily="49" charset="0"/>
              <a:ea typeface="Verdana" panose="020B0604030504040204" pitchFamily="34" charset="0"/>
            </a:endParaRPr>
          </a:p>
          <a:p>
            <a:pPr marL="0" indent="0">
              <a:spcBef>
                <a:spcPts val="600"/>
              </a:spcBef>
              <a:buFont typeface="Euphemia" pitchFamily="34" charset="0"/>
              <a:buNone/>
            </a:pPr>
            <a:r>
              <a:rPr lang="en-US" sz="1600" dirty="0" err="1">
                <a:latin typeface="Consolas" panose="020B0609020204030204" pitchFamily="49" charset="0"/>
                <a:ea typeface="Verdana" panose="020B0604030504040204" pitchFamily="34" charset="0"/>
              </a:rPr>
              <a:t>img:hover</a:t>
            </a:r>
            <a:r>
              <a:rPr lang="en-US" sz="1600" dirty="0">
                <a:latin typeface="Consolas" panose="020B0609020204030204" pitchFamily="49" charset="0"/>
                <a:ea typeface="Verdana" panose="020B0604030504040204" pitchFamily="34" charset="0"/>
              </a:rPr>
              <a:t> {</a:t>
            </a:r>
          </a:p>
          <a:p>
            <a:pPr marL="0" indent="0">
              <a:spcBef>
                <a:spcPts val="600"/>
              </a:spcBef>
              <a:buFont typeface="Euphemia" pitchFamily="34" charset="0"/>
              <a:buNone/>
            </a:pPr>
            <a:r>
              <a:rPr lang="en-US" sz="1600" dirty="0">
                <a:latin typeface="Consolas" panose="020B0609020204030204" pitchFamily="49" charset="0"/>
                <a:ea typeface="Verdana" panose="020B0604030504040204" pitchFamily="34" charset="0"/>
              </a:rPr>
              <a:t>     transform: translate(0px, 200px) rotate(180deg);</a:t>
            </a:r>
          </a:p>
          <a:p>
            <a:pPr marL="0" indent="0">
              <a:spcBef>
                <a:spcPts val="600"/>
              </a:spcBef>
              <a:buFont typeface="Euphemia" pitchFamily="34" charset="0"/>
              <a:buNone/>
            </a:pPr>
            <a:r>
              <a:rPr lang="en-US" sz="1600" dirty="0">
                <a:latin typeface="Consolas" panose="020B0609020204030204" pitchFamily="49" charset="0"/>
                <a:ea typeface="Verdana" panose="020B0604030504040204" pitchFamily="34" charset="0"/>
              </a:rPr>
              <a:t>     opacity: 1;}</a:t>
            </a:r>
          </a:p>
        </p:txBody>
      </p:sp>
      <p:sp>
        <p:nvSpPr>
          <p:cNvPr id="10" name="Espace réservé du contenu 6">
            <a:extLst>
              <a:ext uri="{FF2B5EF4-FFF2-40B4-BE49-F238E27FC236}">
                <a16:creationId xmlns:a16="http://schemas.microsoft.com/office/drawing/2014/main" id="{2B9DC6B7-D025-9772-7772-EAE1F5D1304D}"/>
              </a:ext>
            </a:extLst>
          </p:cNvPr>
          <p:cNvSpPr>
            <a:spLocks noGrp="1"/>
          </p:cNvSpPr>
          <p:nvPr>
            <p:ph idx="1"/>
          </p:nvPr>
        </p:nvSpPr>
        <p:spPr>
          <a:xfrm>
            <a:off x="1593436" y="4109352"/>
            <a:ext cx="6589207" cy="2516594"/>
          </a:xfrm>
        </p:spPr>
        <p:txBody>
          <a:bodyPr>
            <a:normAutofit/>
          </a:bodyPr>
          <a:lstStyle/>
          <a:p>
            <a:pPr marL="0" indent="0">
              <a:buNone/>
            </a:pPr>
            <a:r>
              <a:rPr lang="fr-CA" dirty="0"/>
              <a:t>2 </a:t>
            </a:r>
            <a:r>
              <a:rPr lang="fr-CA" u="sng" dirty="0"/>
              <a:t>transformations</a:t>
            </a:r>
            <a:r>
              <a:rPr lang="fr-CA" dirty="0"/>
              <a:t> ensemble - translate et </a:t>
            </a:r>
            <a:r>
              <a:rPr lang="fr-CA" dirty="0" err="1"/>
              <a:t>rotate</a:t>
            </a:r>
            <a:r>
              <a:rPr lang="fr-CA" dirty="0"/>
              <a:t> -&gt; séparés par un espace.</a:t>
            </a:r>
          </a:p>
          <a:p>
            <a:pPr marL="0" indent="0">
              <a:buNone/>
            </a:pPr>
            <a:r>
              <a:rPr lang="fr-CA" b="1" dirty="0"/>
              <a:t>ET</a:t>
            </a:r>
          </a:p>
          <a:p>
            <a:pPr marL="0" indent="0">
              <a:buNone/>
            </a:pPr>
            <a:r>
              <a:rPr lang="fr-CA" dirty="0"/>
              <a:t>2 </a:t>
            </a:r>
            <a:r>
              <a:rPr lang="fr-CA" u="sng" dirty="0"/>
              <a:t>transitions</a:t>
            </a:r>
            <a:r>
              <a:rPr lang="fr-CA" dirty="0"/>
              <a:t> ensemble - </a:t>
            </a:r>
            <a:r>
              <a:rPr lang="fr-CA" dirty="0" err="1"/>
              <a:t>transform</a:t>
            </a:r>
            <a:r>
              <a:rPr lang="fr-CA" dirty="0"/>
              <a:t> et </a:t>
            </a:r>
            <a:r>
              <a:rPr lang="fr-CA" dirty="0" err="1"/>
              <a:t>opacity</a:t>
            </a:r>
            <a:r>
              <a:rPr lang="fr-CA" dirty="0"/>
              <a:t> -&gt; séparé par une virgule (,).</a:t>
            </a:r>
          </a:p>
        </p:txBody>
      </p:sp>
      <p:sp>
        <p:nvSpPr>
          <p:cNvPr id="3" name="Flèche : bas 2">
            <a:extLst>
              <a:ext uri="{FF2B5EF4-FFF2-40B4-BE49-F238E27FC236}">
                <a16:creationId xmlns:a16="http://schemas.microsoft.com/office/drawing/2014/main" id="{62847784-973C-C5C4-A405-BF8DF83CCFF1}"/>
              </a:ext>
            </a:extLst>
          </p:cNvPr>
          <p:cNvSpPr/>
          <p:nvPr/>
        </p:nvSpPr>
        <p:spPr>
          <a:xfrm>
            <a:off x="9794539" y="3133043"/>
            <a:ext cx="484632" cy="6183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descr="Une image contenant capture d’écran, Rectangle, carré, bleu&#10;&#10;Le contenu généré par l’IA peut être incorrect.">
            <a:extLst>
              <a:ext uri="{FF2B5EF4-FFF2-40B4-BE49-F238E27FC236}">
                <a16:creationId xmlns:a16="http://schemas.microsoft.com/office/drawing/2014/main" id="{615CB526-4558-8291-91C2-1762FFF500D3}"/>
              </a:ext>
            </a:extLst>
          </p:cNvPr>
          <p:cNvPicPr>
            <a:picLocks noChangeAspect="1"/>
          </p:cNvPicPr>
          <p:nvPr/>
        </p:nvPicPr>
        <p:blipFill>
          <a:blip r:embed="rId3"/>
          <a:stretch>
            <a:fillRect/>
          </a:stretch>
        </p:blipFill>
        <p:spPr>
          <a:xfrm>
            <a:off x="8326660" y="170415"/>
            <a:ext cx="3387403" cy="2741158"/>
          </a:xfrm>
          <a:prstGeom prst="rect">
            <a:avLst/>
          </a:prstGeom>
        </p:spPr>
      </p:pic>
      <p:pic>
        <p:nvPicPr>
          <p:cNvPr id="11" name="Image 10" descr="Une image contenant capture d’écran, Rectangle, carré, bleu&#10;&#10;Le contenu généré par l’IA peut être incorrect.">
            <a:extLst>
              <a:ext uri="{FF2B5EF4-FFF2-40B4-BE49-F238E27FC236}">
                <a16:creationId xmlns:a16="http://schemas.microsoft.com/office/drawing/2014/main" id="{288C0D97-7C97-88DC-79CC-9EB1FCC15CFF}"/>
              </a:ext>
            </a:extLst>
          </p:cNvPr>
          <p:cNvPicPr>
            <a:picLocks noChangeAspect="1"/>
          </p:cNvPicPr>
          <p:nvPr/>
        </p:nvPicPr>
        <p:blipFill>
          <a:blip r:embed="rId4"/>
          <a:stretch>
            <a:fillRect/>
          </a:stretch>
        </p:blipFill>
        <p:spPr>
          <a:xfrm>
            <a:off x="8326659" y="3944427"/>
            <a:ext cx="3387403" cy="2737837"/>
          </a:xfrm>
          <a:prstGeom prst="rect">
            <a:avLst/>
          </a:prstGeom>
        </p:spPr>
      </p:pic>
    </p:spTree>
    <p:extLst>
      <p:ext uri="{BB962C8B-B14F-4D97-AF65-F5344CB8AC3E}">
        <p14:creationId xmlns:p14="http://schemas.microsoft.com/office/powerpoint/2010/main" val="304468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B1FD7-D2B5-2CF8-3996-30709706F17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D506AF-9DB7-2A72-6CF6-1AE1FB4DB444}"/>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animation</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38AE2003-931B-A652-F9D7-EE72DC25BAB6}"/>
              </a:ext>
            </a:extLst>
          </p:cNvPr>
          <p:cNvSpPr>
            <a:spLocks noGrp="1"/>
          </p:cNvSpPr>
          <p:nvPr>
            <p:ph idx="1"/>
          </p:nvPr>
        </p:nvSpPr>
        <p:spPr>
          <a:xfrm>
            <a:off x="1593435" y="1600200"/>
            <a:ext cx="9782801" cy="532656"/>
          </a:xfrm>
        </p:spPr>
        <p:txBody>
          <a:bodyPr>
            <a:normAutofit fontScale="85000" lnSpcReduction="10000"/>
          </a:bodyPr>
          <a:lstStyle/>
          <a:p>
            <a:pPr marL="0" indent="0">
              <a:buNone/>
            </a:pPr>
            <a:r>
              <a:rPr lang="fr-CA" dirty="0">
                <a:ea typeface="Verdana" panose="020B0604030504040204" pitchFamily="34" charset="0"/>
              </a:rPr>
              <a:t>Une animation permet à un élément de changer de style graduellement.</a:t>
            </a: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3293A36C-1620-F871-B821-244D0A01AC58}"/>
              </a:ext>
            </a:extLst>
          </p:cNvPr>
          <p:cNvSpPr txBox="1">
            <a:spLocks/>
          </p:cNvSpPr>
          <p:nvPr/>
        </p:nvSpPr>
        <p:spPr>
          <a:xfrm>
            <a:off x="1593435" y="2315418"/>
            <a:ext cx="5581097" cy="4209925"/>
          </a:xfrm>
          <a:prstGeom prst="rect">
            <a:avLst/>
          </a:prstGeom>
          <a:solidFill>
            <a:schemeClr val="bg1">
              <a:lumMod val="95000"/>
            </a:schemeClr>
          </a:solidFill>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@keyframes nom-animation {</a:t>
            </a:r>
          </a:p>
          <a:p>
            <a:pPr marL="0" indent="0">
              <a:spcBef>
                <a:spcPts val="600"/>
              </a:spcBef>
              <a:buNone/>
            </a:pPr>
            <a:r>
              <a:rPr lang="en-US" sz="2000" dirty="0">
                <a:latin typeface="Consolas" panose="020B0609020204030204" pitchFamily="49" charset="0"/>
                <a:ea typeface="Verdana" panose="020B0604030504040204" pitchFamily="34" charset="0"/>
              </a:rPr>
              <a:t>  from {background-color: red;}</a:t>
            </a:r>
          </a:p>
          <a:p>
            <a:pPr marL="0" indent="0">
              <a:spcBef>
                <a:spcPts val="600"/>
              </a:spcBef>
              <a:buNone/>
            </a:pPr>
            <a:r>
              <a:rPr lang="en-US" sz="2000" dirty="0">
                <a:latin typeface="Consolas" panose="020B0609020204030204" pitchFamily="49" charset="0"/>
                <a:ea typeface="Verdana" panose="020B0604030504040204" pitchFamily="34" charset="0"/>
              </a:rPr>
              <a:t>  to {background-color: yellow;}</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endParaRPr lang="en-US" sz="2000" dirty="0">
              <a:latin typeface="Consolas" panose="020B0609020204030204" pitchFamily="49" charset="0"/>
              <a:ea typeface="Verdana" panose="020B0604030504040204" pitchFamily="34" charset="0"/>
            </a:endParaRP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div {</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  animation-name: nom-animation;</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  animation-duration: 4s;</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a:t>
            </a:r>
          </a:p>
        </p:txBody>
      </p:sp>
      <p:sp>
        <p:nvSpPr>
          <p:cNvPr id="5" name="Espace réservé du contenu 6">
            <a:extLst>
              <a:ext uri="{FF2B5EF4-FFF2-40B4-BE49-F238E27FC236}">
                <a16:creationId xmlns:a16="http://schemas.microsoft.com/office/drawing/2014/main" id="{75178722-FFAC-4D39-2EAF-7257F34EAA8C}"/>
              </a:ext>
            </a:extLst>
          </p:cNvPr>
          <p:cNvSpPr txBox="1">
            <a:spLocks/>
          </p:cNvSpPr>
          <p:nvPr/>
        </p:nvSpPr>
        <p:spPr>
          <a:xfrm>
            <a:off x="7318548" y="2315418"/>
            <a:ext cx="4320480" cy="420992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lgn="ctr">
              <a:buFont typeface="Euphemia" pitchFamily="34" charset="0"/>
              <a:buNone/>
            </a:pPr>
            <a:r>
              <a:rPr lang="fr-CA" dirty="0"/>
              <a:t>2 ÉTAPES PRINCIPALES</a:t>
            </a:r>
          </a:p>
          <a:p>
            <a:pPr marL="514350" indent="-514350">
              <a:buFont typeface="+mj-lt"/>
              <a:buAutoNum type="arabicPeriod"/>
            </a:pPr>
            <a:endParaRPr lang="fr-CA" sz="2400" dirty="0"/>
          </a:p>
          <a:p>
            <a:pPr marL="514350" indent="-514350">
              <a:buFont typeface="+mj-lt"/>
              <a:buAutoNum type="arabicPeriod"/>
            </a:pPr>
            <a:r>
              <a:rPr lang="fr-CA" sz="2400" dirty="0"/>
              <a:t>Définir les changements de styles et donner un nom à l’animation avec</a:t>
            </a:r>
            <a:r>
              <a:rPr lang="fr-CA" sz="2400" dirty="0">
                <a:solidFill>
                  <a:schemeClr val="accent4">
                    <a:lumMod val="75000"/>
                  </a:schemeClr>
                </a:solidFill>
              </a:rPr>
              <a:t> @keyframes</a:t>
            </a:r>
          </a:p>
          <a:p>
            <a:pPr marL="514350" indent="-514350">
              <a:buFont typeface="+mj-lt"/>
              <a:buAutoNum type="arabicPeriod"/>
            </a:pPr>
            <a:r>
              <a:rPr lang="fr-CA" sz="2400" dirty="0"/>
              <a:t>Lier l’animation à un élément avec </a:t>
            </a:r>
            <a:r>
              <a:rPr lang="fr-CA" sz="2400" dirty="0">
                <a:solidFill>
                  <a:schemeClr val="accent4">
                    <a:lumMod val="75000"/>
                  </a:schemeClr>
                </a:solidFill>
              </a:rPr>
              <a:t>animation-</a:t>
            </a:r>
            <a:r>
              <a:rPr lang="fr-CA" sz="2400" dirty="0" err="1">
                <a:solidFill>
                  <a:schemeClr val="accent4">
                    <a:lumMod val="75000"/>
                  </a:schemeClr>
                </a:solidFill>
              </a:rPr>
              <a:t>name</a:t>
            </a:r>
            <a:r>
              <a:rPr lang="fr-CA" sz="2400" dirty="0"/>
              <a:t> et </a:t>
            </a:r>
            <a:r>
              <a:rPr lang="fr-CA" sz="2400" dirty="0">
                <a:solidFill>
                  <a:schemeClr val="accent4">
                    <a:lumMod val="75000"/>
                  </a:schemeClr>
                </a:solidFill>
              </a:rPr>
              <a:t>animation-duration</a:t>
            </a:r>
          </a:p>
        </p:txBody>
      </p:sp>
    </p:spTree>
    <p:extLst>
      <p:ext uri="{BB962C8B-B14F-4D97-AF65-F5344CB8AC3E}">
        <p14:creationId xmlns:p14="http://schemas.microsoft.com/office/powerpoint/2010/main" val="235891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Dans la balise – </a:t>
            </a:r>
            <a:r>
              <a:rPr lang="fr-CA" i="1" dirty="0" err="1">
                <a:latin typeface="Calibri" panose="020F0502020204030204" pitchFamily="34" charset="0"/>
                <a:cs typeface="Calibri" panose="020F0502020204030204" pitchFamily="34" charset="0"/>
              </a:rPr>
              <a:t>Inline</a:t>
            </a:r>
            <a:r>
              <a:rPr lang="fr-CA" i="1" dirty="0">
                <a:latin typeface="Calibri" panose="020F0502020204030204" pitchFamily="34" charset="0"/>
                <a:cs typeface="Calibri" panose="020F0502020204030204" pitchFamily="34" charset="0"/>
              </a:rPr>
              <a:t> CSS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388640"/>
          </a:xfrm>
          <a:solidFill>
            <a:schemeClr val="bg1">
              <a:lumMod val="95000"/>
            </a:schemeClr>
          </a:solidFill>
        </p:spPr>
        <p:txBody>
          <a:bodyPr>
            <a:normAutofit/>
          </a:bodyPr>
          <a:lstStyle/>
          <a:p>
            <a:pPr marL="0" indent="0">
              <a:buNone/>
            </a:pPr>
            <a:r>
              <a:rPr lang="fr-CA" sz="2000" dirty="0">
                <a:latin typeface="Consolas" panose="020B0609020204030204" pitchFamily="49" charset="0"/>
                <a:ea typeface="Verdana" panose="020B0604030504040204" pitchFamily="34" charset="0"/>
              </a:rPr>
              <a:t>&lt;p&gt;Ceci est un paragraphe important&lt;/p&gt;</a:t>
            </a:r>
          </a:p>
        </p:txBody>
      </p:sp>
      <p:sp>
        <p:nvSpPr>
          <p:cNvPr id="4" name="Espace réservé du contenu 2">
            <a:extLst>
              <a:ext uri="{FF2B5EF4-FFF2-40B4-BE49-F238E27FC236}">
                <a16:creationId xmlns:a16="http://schemas.microsoft.com/office/drawing/2014/main" id="{B46869FE-371B-4F7B-D071-5FA0EDFCE094}"/>
              </a:ext>
            </a:extLst>
          </p:cNvPr>
          <p:cNvSpPr txBox="1">
            <a:spLocks/>
          </p:cNvSpPr>
          <p:nvPr/>
        </p:nvSpPr>
        <p:spPr>
          <a:xfrm>
            <a:off x="1593435" y="3699730"/>
            <a:ext cx="9782801" cy="388640"/>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latin typeface="Consolas" panose="020B0609020204030204" pitchFamily="49" charset="0"/>
                <a:ea typeface="Verdana" panose="020B0604030504040204" pitchFamily="34" charset="0"/>
              </a:rPr>
              <a:t>&lt;p style="</a:t>
            </a:r>
            <a:r>
              <a:rPr lang="fr-CA" sz="2000" dirty="0" err="1">
                <a:latin typeface="Consolas" panose="020B0609020204030204" pitchFamily="49" charset="0"/>
                <a:ea typeface="Verdana" panose="020B0604030504040204" pitchFamily="34" charset="0"/>
              </a:rPr>
              <a:t>background-color:red</a:t>
            </a:r>
            <a:r>
              <a:rPr lang="fr-CA" sz="2000" dirty="0">
                <a:latin typeface="Consolas" panose="020B0609020204030204" pitchFamily="49" charset="0"/>
                <a:ea typeface="Verdana" panose="020B0604030504040204" pitchFamily="34" charset="0"/>
              </a:rPr>
              <a:t>"&gt;Ceci est un paragraphe important&lt;/p&gt;</a:t>
            </a:r>
          </a:p>
        </p:txBody>
      </p:sp>
      <p:sp>
        <p:nvSpPr>
          <p:cNvPr id="5" name="Espace réservé du contenu 2">
            <a:extLst>
              <a:ext uri="{FF2B5EF4-FFF2-40B4-BE49-F238E27FC236}">
                <a16:creationId xmlns:a16="http://schemas.microsoft.com/office/drawing/2014/main" id="{313F5C83-8C4E-748C-284B-F40EEC33DC6E}"/>
              </a:ext>
            </a:extLst>
          </p:cNvPr>
          <p:cNvSpPr txBox="1">
            <a:spLocks/>
          </p:cNvSpPr>
          <p:nvPr/>
        </p:nvSpPr>
        <p:spPr>
          <a:xfrm>
            <a:off x="1593435" y="5916711"/>
            <a:ext cx="9782801" cy="870992"/>
          </a:xfrm>
          <a:prstGeom prst="rect">
            <a:avLst/>
          </a:prstGeom>
          <a:no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400" dirty="0">
                <a:ea typeface="Verdana" panose="020B0604030504040204" pitchFamily="34" charset="0"/>
              </a:rPr>
              <a:t>Utilisé seulement dans certaines situations, les meilleures pratiques préfèrent l’utilisation d’un fichier externe (</a:t>
            </a:r>
            <a:r>
              <a:rPr lang="fr-CA" sz="2400" i="1" dirty="0" err="1">
                <a:ea typeface="Verdana" panose="020B0604030504040204" pitchFamily="34" charset="0"/>
              </a:rPr>
              <a:t>External</a:t>
            </a:r>
            <a:r>
              <a:rPr lang="fr-CA" sz="2400" i="1" dirty="0">
                <a:ea typeface="Verdana" panose="020B0604030504040204" pitchFamily="34" charset="0"/>
              </a:rPr>
              <a:t> CSS</a:t>
            </a:r>
            <a:r>
              <a:rPr lang="fr-CA" sz="2400" dirty="0">
                <a:ea typeface="Verdana" panose="020B0604030504040204" pitchFamily="34" charset="0"/>
              </a:rPr>
              <a:t>).</a:t>
            </a:r>
          </a:p>
        </p:txBody>
      </p:sp>
      <p:pic>
        <p:nvPicPr>
          <p:cNvPr id="2050" name="Picture 2">
            <a:extLst>
              <a:ext uri="{FF2B5EF4-FFF2-40B4-BE49-F238E27FC236}">
                <a16:creationId xmlns:a16="http://schemas.microsoft.com/office/drawing/2014/main" id="{1682285C-F046-2EA0-2F0E-27DC3EFA6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00" y="1854696"/>
            <a:ext cx="484822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D18A72D-1E8A-E705-A562-1FA72CFCF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00" y="4070114"/>
            <a:ext cx="49149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9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9D99F-B66D-638D-8D0C-E8850C8F290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6F31CE4-178E-F021-7A91-18E8C6F4FA84}"/>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latin typeface="Calibri" panose="020F0502020204030204" pitchFamily="34" charset="0"/>
                <a:cs typeface="Calibri" panose="020F0502020204030204" pitchFamily="34" charset="0"/>
              </a:rPr>
              <a:t>@</a:t>
            </a:r>
            <a:r>
              <a:rPr lang="fr-CA" dirty="0">
                <a:solidFill>
                  <a:schemeClr val="accent4">
                    <a:lumMod val="75000"/>
                  </a:schemeClr>
                </a:solidFill>
              </a:rPr>
              <a:t>keyframes avec %</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D18200AD-CDBF-FFA3-39D0-D70FC9F91322}"/>
              </a:ext>
            </a:extLst>
          </p:cNvPr>
          <p:cNvSpPr>
            <a:spLocks noGrp="1"/>
          </p:cNvSpPr>
          <p:nvPr>
            <p:ph idx="1"/>
          </p:nvPr>
        </p:nvSpPr>
        <p:spPr>
          <a:xfrm>
            <a:off x="1593435" y="1600200"/>
            <a:ext cx="9782801" cy="715218"/>
          </a:xfrm>
        </p:spPr>
        <p:txBody>
          <a:bodyPr>
            <a:normAutofit fontScale="62500" lnSpcReduction="20000"/>
          </a:bodyPr>
          <a:lstStyle/>
          <a:p>
            <a:pPr marL="0" indent="0">
              <a:buNone/>
            </a:pPr>
            <a:r>
              <a:rPr lang="fr-CA" dirty="0">
                <a:ea typeface="Verdana" panose="020B0604030504040204" pitchFamily="34" charset="0"/>
              </a:rPr>
              <a:t>Le code précédent utilise </a:t>
            </a:r>
            <a:r>
              <a:rPr lang="fr-CA" dirty="0" err="1">
                <a:solidFill>
                  <a:schemeClr val="accent4">
                    <a:lumMod val="75000"/>
                  </a:schemeClr>
                </a:solidFill>
                <a:ea typeface="Verdana" panose="020B0604030504040204" pitchFamily="34" charset="0"/>
              </a:rPr>
              <a:t>from</a:t>
            </a:r>
            <a:r>
              <a:rPr lang="fr-CA" dirty="0">
                <a:solidFill>
                  <a:schemeClr val="accent4">
                    <a:lumMod val="75000"/>
                  </a:schemeClr>
                </a:solidFill>
                <a:ea typeface="Verdana" panose="020B0604030504040204" pitchFamily="34" charset="0"/>
              </a:rPr>
              <a:t>-to</a:t>
            </a:r>
            <a:r>
              <a:rPr lang="fr-CA" dirty="0">
                <a:ea typeface="Verdana" panose="020B0604030504040204" pitchFamily="34" charset="0"/>
              </a:rPr>
              <a:t> pour définir l’état de style du début et de la fin.  On peut définir plusieurs états intermédiaires en utilisant le </a:t>
            </a:r>
            <a:r>
              <a:rPr lang="fr-CA" b="1" dirty="0">
                <a:solidFill>
                  <a:schemeClr val="accent4">
                    <a:lumMod val="75000"/>
                  </a:schemeClr>
                </a:solidFill>
                <a:ea typeface="Verdana" panose="020B0604030504040204" pitchFamily="34" charset="0"/>
              </a:rPr>
              <a:t>%</a:t>
            </a:r>
            <a:r>
              <a:rPr lang="fr-CA" dirty="0">
                <a:ea typeface="Verdana" panose="020B0604030504040204" pitchFamily="34" charset="0"/>
              </a:rPr>
              <a:t>.  Le % définit l’état du style au </a:t>
            </a:r>
            <a:r>
              <a:rPr lang="fr-CA" dirty="0">
                <a:solidFill>
                  <a:srgbClr val="0070C0"/>
                </a:solidFill>
                <a:ea typeface="Verdana" panose="020B0604030504040204" pitchFamily="34" charset="0"/>
              </a:rPr>
              <a:t>% de durée</a:t>
            </a:r>
            <a:r>
              <a:rPr lang="fr-CA" dirty="0">
                <a:ea typeface="Verdana" panose="020B0604030504040204" pitchFamily="34" charset="0"/>
              </a:rPr>
              <a:t> de l’animation.</a:t>
            </a: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FCDF5736-E4CE-822D-BE06-7A236E028043}"/>
              </a:ext>
            </a:extLst>
          </p:cNvPr>
          <p:cNvSpPr txBox="1">
            <a:spLocks/>
          </p:cNvSpPr>
          <p:nvPr/>
        </p:nvSpPr>
        <p:spPr>
          <a:xfrm>
            <a:off x="1593435" y="2564904"/>
            <a:ext cx="5581097" cy="3960439"/>
          </a:xfrm>
          <a:prstGeom prst="rect">
            <a:avLst/>
          </a:prstGeom>
          <a:solidFill>
            <a:schemeClr val="bg1">
              <a:lumMod val="95000"/>
            </a:schemeClr>
          </a:solidFill>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@keyframes nom-animation {</a:t>
            </a:r>
          </a:p>
          <a:p>
            <a:pPr marL="0" indent="0">
              <a:spcBef>
                <a:spcPts val="600"/>
              </a:spcBef>
              <a:buNone/>
            </a:pPr>
            <a:r>
              <a:rPr lang="en-US" sz="2000" dirty="0">
                <a:latin typeface="Consolas" panose="020B0609020204030204" pitchFamily="49" charset="0"/>
                <a:ea typeface="Verdana" panose="020B0604030504040204" pitchFamily="34" charset="0"/>
              </a:rPr>
              <a:t>  0%   {background-color: red;}</a:t>
            </a:r>
          </a:p>
          <a:p>
            <a:pPr marL="0" indent="0">
              <a:spcBef>
                <a:spcPts val="600"/>
              </a:spcBef>
              <a:buNone/>
            </a:pPr>
            <a:r>
              <a:rPr lang="en-US" sz="2000" dirty="0">
                <a:latin typeface="Consolas" panose="020B0609020204030204" pitchFamily="49" charset="0"/>
                <a:ea typeface="Verdana" panose="020B0604030504040204" pitchFamily="34" charset="0"/>
              </a:rPr>
              <a:t>  25%  {background-color: yellow;}</a:t>
            </a:r>
          </a:p>
          <a:p>
            <a:pPr marL="0" indent="0">
              <a:spcBef>
                <a:spcPts val="600"/>
              </a:spcBef>
              <a:buNone/>
            </a:pPr>
            <a:r>
              <a:rPr lang="en-US" sz="2000" dirty="0">
                <a:latin typeface="Consolas" panose="020B0609020204030204" pitchFamily="49" charset="0"/>
                <a:ea typeface="Verdana" panose="020B0604030504040204" pitchFamily="34" charset="0"/>
              </a:rPr>
              <a:t>  50%  {background-color: blue;}</a:t>
            </a:r>
          </a:p>
          <a:p>
            <a:pPr marL="0" indent="0">
              <a:spcBef>
                <a:spcPts val="600"/>
              </a:spcBef>
              <a:buNone/>
            </a:pPr>
            <a:r>
              <a:rPr lang="en-US" sz="2000" dirty="0">
                <a:latin typeface="Consolas" panose="020B0609020204030204" pitchFamily="49" charset="0"/>
                <a:ea typeface="Verdana" panose="020B0604030504040204" pitchFamily="34" charset="0"/>
              </a:rPr>
              <a:t>  100% {background-color: green;}</a:t>
            </a:r>
          </a:p>
          <a:p>
            <a:pPr marL="0" indent="0">
              <a:spcBef>
                <a:spcPts val="600"/>
              </a:spcBef>
              <a:buNone/>
            </a:pPr>
            <a:r>
              <a:rPr lang="en-US" sz="20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endParaRPr lang="en-US" sz="2000" dirty="0">
              <a:latin typeface="Consolas" panose="020B0609020204030204" pitchFamily="49" charset="0"/>
              <a:ea typeface="Verdana" panose="020B0604030504040204" pitchFamily="34" charset="0"/>
            </a:endParaRP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div {</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  animation-name: nom-animation;</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  animation-duration: 4s;</a:t>
            </a:r>
          </a:p>
          <a:p>
            <a:pPr marL="0" indent="0">
              <a:spcBef>
                <a:spcPts val="600"/>
              </a:spcBef>
              <a:buFont typeface="Euphemia" pitchFamily="34" charset="0"/>
              <a:buNone/>
            </a:pPr>
            <a:r>
              <a:rPr lang="en-US" sz="2000" dirty="0">
                <a:latin typeface="Consolas" panose="020B0609020204030204" pitchFamily="49" charset="0"/>
                <a:ea typeface="Verdana" panose="020B0604030504040204" pitchFamily="34" charset="0"/>
              </a:rPr>
              <a:t>}</a:t>
            </a:r>
          </a:p>
        </p:txBody>
      </p:sp>
      <p:sp>
        <p:nvSpPr>
          <p:cNvPr id="5" name="Espace réservé du contenu 6">
            <a:extLst>
              <a:ext uri="{FF2B5EF4-FFF2-40B4-BE49-F238E27FC236}">
                <a16:creationId xmlns:a16="http://schemas.microsoft.com/office/drawing/2014/main" id="{03010E91-9792-612E-E878-50ACEFB55821}"/>
              </a:ext>
            </a:extLst>
          </p:cNvPr>
          <p:cNvSpPr txBox="1">
            <a:spLocks/>
          </p:cNvSpPr>
          <p:nvPr/>
        </p:nvSpPr>
        <p:spPr>
          <a:xfrm>
            <a:off x="7606580" y="2315418"/>
            <a:ext cx="4032448" cy="420992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400" dirty="0"/>
              <a:t>Note: par défaut, une fois l’animation terminée, les styles </a:t>
            </a:r>
            <a:r>
              <a:rPr lang="fr-CA" sz="2400" dirty="0" err="1"/>
              <a:t>css</a:t>
            </a:r>
            <a:r>
              <a:rPr lang="fr-CA" sz="2400" dirty="0"/>
              <a:t> initiaux sont réappliqués.</a:t>
            </a:r>
          </a:p>
        </p:txBody>
      </p:sp>
    </p:spTree>
    <p:extLst>
      <p:ext uri="{BB962C8B-B14F-4D97-AF65-F5344CB8AC3E}">
        <p14:creationId xmlns:p14="http://schemas.microsoft.com/office/powerpoint/2010/main" val="214254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81C87-5AA6-FE12-0F47-4ECB6A9645F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340CD2-733B-6743-6CCC-2167D1A239CB}"/>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Propriétés de </a:t>
            </a:r>
            <a:r>
              <a:rPr lang="fr-CA" dirty="0">
                <a:solidFill>
                  <a:schemeClr val="accent4">
                    <a:lumMod val="75000"/>
                  </a:schemeClr>
                </a:solidFill>
              </a:rPr>
              <a:t>animation-</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D36C6E14-4215-CE09-63A1-D5F824E0C551}"/>
              </a:ext>
            </a:extLst>
          </p:cNvPr>
          <p:cNvSpPr>
            <a:spLocks noGrp="1"/>
          </p:cNvSpPr>
          <p:nvPr>
            <p:ph idx="1"/>
          </p:nvPr>
        </p:nvSpPr>
        <p:spPr>
          <a:xfrm>
            <a:off x="1593435" y="1600200"/>
            <a:ext cx="9782801" cy="4853136"/>
          </a:xfrm>
        </p:spPr>
        <p:txBody>
          <a:bodyPr>
            <a:normAutofit fontScale="77500" lnSpcReduction="20000"/>
          </a:bodyPr>
          <a:lstStyle/>
          <a:p>
            <a:pPr marL="0" indent="0">
              <a:buNone/>
            </a:pPr>
            <a:r>
              <a:rPr lang="fr-CA" dirty="0">
                <a:ea typeface="Verdana" panose="020B0604030504040204" pitchFamily="34" charset="0"/>
              </a:rPr>
              <a:t>Les propriétés suivantes sont disponibles pour les animations.</a:t>
            </a:r>
          </a:p>
          <a:p>
            <a:r>
              <a:rPr lang="fr-CA" sz="2400" dirty="0">
                <a:solidFill>
                  <a:srgbClr val="0070C0"/>
                </a:solidFill>
                <a:ea typeface="Verdana" panose="020B0604030504040204" pitchFamily="34" charset="0"/>
              </a:rPr>
              <a:t>animation-</a:t>
            </a:r>
            <a:r>
              <a:rPr lang="fr-CA" sz="2400" dirty="0" err="1">
                <a:solidFill>
                  <a:srgbClr val="0070C0"/>
                </a:solidFill>
                <a:ea typeface="Verdana" panose="020B0604030504040204" pitchFamily="34" charset="0"/>
              </a:rPr>
              <a:t>name</a:t>
            </a:r>
            <a:r>
              <a:rPr lang="fr-CA" sz="2400" dirty="0">
                <a:solidFill>
                  <a:srgbClr val="0070C0"/>
                </a:solidFill>
                <a:ea typeface="Verdana" panose="020B0604030504040204" pitchFamily="34" charset="0"/>
              </a:rPr>
              <a:t> 	</a:t>
            </a:r>
            <a:r>
              <a:rPr lang="fr-CA" sz="2400" dirty="0">
                <a:ea typeface="Verdana" panose="020B0604030504040204" pitchFamily="34" charset="0"/>
              </a:rPr>
              <a:t>-&gt; Le nom de l’animation associé au @keyframes</a:t>
            </a:r>
          </a:p>
          <a:p>
            <a:r>
              <a:rPr lang="fr-CA" sz="2400" dirty="0">
                <a:solidFill>
                  <a:srgbClr val="0070C0"/>
                </a:solidFill>
                <a:ea typeface="Verdana" panose="020B0604030504040204" pitchFamily="34" charset="0"/>
              </a:rPr>
              <a:t>animation-duration 	</a:t>
            </a:r>
            <a:r>
              <a:rPr lang="fr-CA" sz="2400" dirty="0">
                <a:ea typeface="Verdana" panose="020B0604030504040204" pitchFamily="34" charset="0"/>
              </a:rPr>
              <a:t>-&gt; La durée de l’animation (en </a:t>
            </a:r>
            <a:r>
              <a:rPr lang="fr-CA" sz="2400" dirty="0">
                <a:solidFill>
                  <a:srgbClr val="0070C0"/>
                </a:solidFill>
                <a:ea typeface="Verdana" panose="020B0604030504040204" pitchFamily="34" charset="0"/>
              </a:rPr>
              <a:t>s</a:t>
            </a:r>
            <a:r>
              <a:rPr lang="fr-CA" sz="2400" dirty="0">
                <a:ea typeface="Verdana" panose="020B0604030504040204" pitchFamily="34" charset="0"/>
              </a:rPr>
              <a:t> ou </a:t>
            </a:r>
            <a:r>
              <a:rPr lang="fr-CA" sz="2400" dirty="0">
                <a:solidFill>
                  <a:srgbClr val="0070C0"/>
                </a:solidFill>
                <a:ea typeface="Verdana" panose="020B0604030504040204" pitchFamily="34" charset="0"/>
              </a:rPr>
              <a:t>ms</a:t>
            </a:r>
            <a:r>
              <a:rPr lang="fr-CA" sz="2400" dirty="0">
                <a:ea typeface="Verdana" panose="020B0604030504040204" pitchFamily="34" charset="0"/>
              </a:rPr>
              <a:t>)</a:t>
            </a:r>
          </a:p>
          <a:p>
            <a:r>
              <a:rPr lang="fr-CA" sz="2400" dirty="0">
                <a:solidFill>
                  <a:srgbClr val="0070C0"/>
                </a:solidFill>
                <a:ea typeface="Verdana" panose="020B0604030504040204" pitchFamily="34" charset="0"/>
              </a:rPr>
              <a:t>animation-</a:t>
            </a:r>
            <a:r>
              <a:rPr lang="fr-CA" sz="2400" dirty="0" err="1">
                <a:solidFill>
                  <a:srgbClr val="0070C0"/>
                </a:solidFill>
                <a:ea typeface="Verdana" panose="020B0604030504040204" pitchFamily="34" charset="0"/>
              </a:rPr>
              <a:t>iteration</a:t>
            </a:r>
            <a:r>
              <a:rPr lang="fr-CA" sz="2400" dirty="0">
                <a:solidFill>
                  <a:srgbClr val="0070C0"/>
                </a:solidFill>
                <a:ea typeface="Verdana" panose="020B0604030504040204" pitchFamily="34" charset="0"/>
              </a:rPr>
              <a:t>-count </a:t>
            </a:r>
            <a:r>
              <a:rPr lang="fr-CA" sz="2400" dirty="0">
                <a:ea typeface="Verdana" panose="020B0604030504040204" pitchFamily="34" charset="0"/>
              </a:rPr>
              <a:t>-&gt; Nombre de répétitions (un nombre entier ou </a:t>
            </a:r>
            <a:r>
              <a:rPr lang="fr-CA" sz="2400" dirty="0" err="1">
                <a:solidFill>
                  <a:srgbClr val="0070C0"/>
                </a:solidFill>
                <a:ea typeface="Verdana" panose="020B0604030504040204" pitchFamily="34" charset="0"/>
              </a:rPr>
              <a:t>infinite</a:t>
            </a:r>
            <a:r>
              <a:rPr lang="fr-CA" sz="2400" dirty="0">
                <a:ea typeface="Verdana" panose="020B0604030504040204" pitchFamily="34" charset="0"/>
              </a:rPr>
              <a:t>)</a:t>
            </a:r>
          </a:p>
          <a:p>
            <a:r>
              <a:rPr lang="fr-CA" sz="2400" dirty="0">
                <a:solidFill>
                  <a:srgbClr val="0070C0"/>
                </a:solidFill>
                <a:ea typeface="Verdana" panose="020B0604030504040204" pitchFamily="34" charset="0"/>
              </a:rPr>
              <a:t>animation-timing-</a:t>
            </a:r>
            <a:r>
              <a:rPr lang="fr-CA" sz="2400" dirty="0" err="1">
                <a:solidFill>
                  <a:srgbClr val="0070C0"/>
                </a:solidFill>
                <a:ea typeface="Verdana" panose="020B0604030504040204" pitchFamily="34" charset="0"/>
              </a:rPr>
              <a:t>function</a:t>
            </a:r>
            <a:r>
              <a:rPr lang="fr-CA" sz="2400" dirty="0">
                <a:solidFill>
                  <a:srgbClr val="0070C0"/>
                </a:solidFill>
                <a:ea typeface="Verdana" panose="020B0604030504040204" pitchFamily="34" charset="0"/>
              </a:rPr>
              <a:t> </a:t>
            </a:r>
            <a:r>
              <a:rPr lang="fr-CA" sz="2400" dirty="0">
                <a:ea typeface="Verdana" panose="020B0604030504040204" pitchFamily="34" charset="0"/>
              </a:rPr>
              <a:t>-&gt; Une durée basée sur une fonction (même que </a:t>
            </a:r>
            <a:r>
              <a:rPr lang="fr-CA" sz="2400" dirty="0">
                <a:solidFill>
                  <a:schemeClr val="accent4">
                    <a:lumMod val="75000"/>
                  </a:schemeClr>
                </a:solidFill>
                <a:ea typeface="Verdana" panose="020B0604030504040204" pitchFamily="34" charset="0"/>
              </a:rPr>
              <a:t>transition</a:t>
            </a:r>
            <a:r>
              <a:rPr lang="fr-CA" sz="2400" dirty="0">
                <a:ea typeface="Verdana" panose="020B0604030504040204" pitchFamily="34" charset="0"/>
              </a:rPr>
              <a:t>)</a:t>
            </a:r>
          </a:p>
          <a:p>
            <a:r>
              <a:rPr lang="fr-CA" sz="2400" dirty="0">
                <a:solidFill>
                  <a:srgbClr val="0070C0"/>
                </a:solidFill>
                <a:ea typeface="Verdana" panose="020B0604030504040204" pitchFamily="34" charset="0"/>
              </a:rPr>
              <a:t>animation-</a:t>
            </a:r>
            <a:r>
              <a:rPr lang="fr-CA" sz="2400" dirty="0" err="1">
                <a:solidFill>
                  <a:srgbClr val="0070C0"/>
                </a:solidFill>
                <a:ea typeface="Verdana" panose="020B0604030504040204" pitchFamily="34" charset="0"/>
              </a:rPr>
              <a:t>delay</a:t>
            </a:r>
            <a:r>
              <a:rPr lang="fr-CA" sz="2400" dirty="0">
                <a:solidFill>
                  <a:srgbClr val="0070C0"/>
                </a:solidFill>
                <a:ea typeface="Verdana" panose="020B0604030504040204" pitchFamily="34" charset="0"/>
              </a:rPr>
              <a:t>	</a:t>
            </a:r>
            <a:r>
              <a:rPr lang="fr-CA" sz="2400" dirty="0">
                <a:ea typeface="Verdana" panose="020B0604030504040204" pitchFamily="34" charset="0"/>
              </a:rPr>
              <a:t>-&gt; Temps d’attente avant le début de l’animation  (en </a:t>
            </a:r>
            <a:r>
              <a:rPr lang="fr-CA" sz="2400" dirty="0">
                <a:solidFill>
                  <a:srgbClr val="0070C0"/>
                </a:solidFill>
                <a:ea typeface="Verdana" panose="020B0604030504040204" pitchFamily="34" charset="0"/>
              </a:rPr>
              <a:t>s</a:t>
            </a:r>
            <a:r>
              <a:rPr lang="fr-CA" sz="2400" dirty="0">
                <a:ea typeface="Verdana" panose="020B0604030504040204" pitchFamily="34" charset="0"/>
              </a:rPr>
              <a:t> ou </a:t>
            </a:r>
            <a:r>
              <a:rPr lang="fr-CA" sz="2400" dirty="0">
                <a:solidFill>
                  <a:srgbClr val="0070C0"/>
                </a:solidFill>
                <a:ea typeface="Verdana" panose="020B0604030504040204" pitchFamily="34" charset="0"/>
              </a:rPr>
              <a:t>ms</a:t>
            </a:r>
            <a:r>
              <a:rPr lang="fr-CA" sz="2400" dirty="0">
                <a:ea typeface="Verdana" panose="020B0604030504040204" pitchFamily="34" charset="0"/>
              </a:rPr>
              <a:t>)</a:t>
            </a:r>
          </a:p>
          <a:p>
            <a:r>
              <a:rPr lang="fr-CA" sz="2400" dirty="0">
                <a:solidFill>
                  <a:srgbClr val="0070C0"/>
                </a:solidFill>
                <a:ea typeface="Verdana" panose="020B0604030504040204" pitchFamily="34" charset="0"/>
              </a:rPr>
              <a:t>animation-direction	</a:t>
            </a:r>
            <a:r>
              <a:rPr lang="fr-CA" sz="2400" dirty="0">
                <a:ea typeface="Verdana" panose="020B0604030504040204" pitchFamily="34" charset="0"/>
              </a:rPr>
              <a:t>-&gt; Du début à la fin ou de la fin au début ou en alternance.</a:t>
            </a:r>
          </a:p>
          <a:p>
            <a:r>
              <a:rPr lang="fr-CA" sz="2400" dirty="0">
                <a:solidFill>
                  <a:srgbClr val="0070C0"/>
                </a:solidFill>
                <a:ea typeface="Verdana" panose="020B0604030504040204" pitchFamily="34" charset="0"/>
              </a:rPr>
              <a:t>animation-</a:t>
            </a:r>
            <a:r>
              <a:rPr lang="fr-CA" sz="2400" dirty="0" err="1">
                <a:solidFill>
                  <a:srgbClr val="0070C0"/>
                </a:solidFill>
                <a:ea typeface="Verdana" panose="020B0604030504040204" pitchFamily="34" charset="0"/>
              </a:rPr>
              <a:t>fill</a:t>
            </a:r>
            <a:r>
              <a:rPr lang="fr-CA" sz="2400" dirty="0">
                <a:solidFill>
                  <a:srgbClr val="0070C0"/>
                </a:solidFill>
                <a:ea typeface="Verdana" panose="020B0604030504040204" pitchFamily="34" charset="0"/>
              </a:rPr>
              <a:t>-mode	</a:t>
            </a:r>
            <a:r>
              <a:rPr lang="fr-CA" sz="2400" dirty="0">
                <a:ea typeface="Verdana" panose="020B0604030504040204" pitchFamily="34" charset="0"/>
              </a:rPr>
              <a:t>-&gt; Style à appliquer avant et après l’animation</a:t>
            </a:r>
          </a:p>
          <a:p>
            <a:endParaRPr lang="fr-CA" sz="2400" dirty="0">
              <a:ea typeface="Verdana" panose="020B0604030504040204" pitchFamily="34" charset="0"/>
            </a:endParaRPr>
          </a:p>
          <a:p>
            <a:pPr marL="0" indent="0">
              <a:buNone/>
            </a:pPr>
            <a:endParaRPr lang="fr-CA" sz="2400" b="1" dirty="0">
              <a:ea typeface="Verdana" panose="020B0604030504040204" pitchFamily="34" charset="0"/>
            </a:endParaRPr>
          </a:p>
          <a:p>
            <a:pPr marL="0" indent="0">
              <a:buNone/>
            </a:pPr>
            <a:r>
              <a:rPr lang="fr-CA" sz="2400" b="1" dirty="0">
                <a:ea typeface="Verdana" panose="020B0604030504040204" pitchFamily="34" charset="0"/>
              </a:rPr>
              <a:t>Forme raccourcie</a:t>
            </a:r>
          </a:p>
          <a:p>
            <a:pPr marL="0" indent="0">
              <a:buNone/>
            </a:pPr>
            <a:r>
              <a:rPr lang="fr-CA" sz="2400" dirty="0">
                <a:ea typeface="Verdana" panose="020B0604030504040204" pitchFamily="34" charset="0"/>
              </a:rPr>
              <a:t>	</a:t>
            </a:r>
            <a:r>
              <a:rPr lang="fr-CA" sz="2400" dirty="0">
                <a:solidFill>
                  <a:schemeClr val="accent4">
                    <a:lumMod val="75000"/>
                  </a:schemeClr>
                </a:solidFill>
                <a:ea typeface="Verdana" panose="020B0604030504040204" pitchFamily="34" charset="0"/>
              </a:rPr>
              <a:t>animation: </a:t>
            </a:r>
            <a:r>
              <a:rPr lang="fr-CA" sz="2400" i="1" dirty="0">
                <a:solidFill>
                  <a:schemeClr val="accent4">
                    <a:lumMod val="75000"/>
                  </a:schemeClr>
                </a:solidFill>
                <a:ea typeface="Verdana" panose="020B0604030504040204" pitchFamily="34" charset="0"/>
              </a:rPr>
              <a:t>animation-</a:t>
            </a:r>
            <a:r>
              <a:rPr lang="fr-CA" sz="2400" i="1" dirty="0" err="1">
                <a:solidFill>
                  <a:schemeClr val="accent4">
                    <a:lumMod val="75000"/>
                  </a:schemeClr>
                </a:solidFill>
                <a:ea typeface="Verdana" panose="020B0604030504040204" pitchFamily="34" charset="0"/>
              </a:rPr>
              <a:t>name</a:t>
            </a:r>
            <a:r>
              <a:rPr lang="fr-CA" sz="2400" i="1" dirty="0">
                <a:solidFill>
                  <a:schemeClr val="accent4">
                    <a:lumMod val="75000"/>
                  </a:schemeClr>
                </a:solidFill>
                <a:ea typeface="Verdana" panose="020B0604030504040204" pitchFamily="34" charset="0"/>
              </a:rPr>
              <a:t>   animation-duration   animation-timing-</a:t>
            </a:r>
            <a:r>
              <a:rPr lang="fr-CA" sz="2400" i="1" dirty="0" err="1">
                <a:solidFill>
                  <a:schemeClr val="accent4">
                    <a:lumMod val="75000"/>
                  </a:schemeClr>
                </a:solidFill>
                <a:ea typeface="Verdana" panose="020B0604030504040204" pitchFamily="34" charset="0"/>
              </a:rPr>
              <a:t>function</a:t>
            </a:r>
            <a:r>
              <a:rPr lang="fr-CA" sz="2400" i="1" dirty="0">
                <a:solidFill>
                  <a:schemeClr val="accent4">
                    <a:lumMod val="75000"/>
                  </a:schemeClr>
                </a:solidFill>
                <a:ea typeface="Verdana" panose="020B0604030504040204" pitchFamily="34" charset="0"/>
              </a:rPr>
              <a:t>   animation-</a:t>
            </a:r>
            <a:r>
              <a:rPr lang="fr-CA" sz="2400" i="1" dirty="0" err="1">
                <a:solidFill>
                  <a:schemeClr val="accent4">
                    <a:lumMod val="75000"/>
                  </a:schemeClr>
                </a:solidFill>
                <a:ea typeface="Verdana" panose="020B0604030504040204" pitchFamily="34" charset="0"/>
              </a:rPr>
              <a:t>delay</a:t>
            </a:r>
            <a:r>
              <a:rPr lang="fr-CA" sz="2400" i="1" dirty="0">
                <a:solidFill>
                  <a:schemeClr val="accent4">
                    <a:lumMod val="75000"/>
                  </a:schemeClr>
                </a:solidFill>
                <a:ea typeface="Verdana" panose="020B0604030504040204" pitchFamily="34" charset="0"/>
              </a:rPr>
              <a:t>   animation-</a:t>
            </a:r>
            <a:r>
              <a:rPr lang="fr-CA" sz="2400" i="1" dirty="0" err="1">
                <a:solidFill>
                  <a:schemeClr val="accent4">
                    <a:lumMod val="75000"/>
                  </a:schemeClr>
                </a:solidFill>
                <a:ea typeface="Verdana" panose="020B0604030504040204" pitchFamily="34" charset="0"/>
              </a:rPr>
              <a:t>iteration</a:t>
            </a:r>
            <a:r>
              <a:rPr lang="fr-CA" sz="2400" i="1" dirty="0">
                <a:solidFill>
                  <a:schemeClr val="accent4">
                    <a:lumMod val="75000"/>
                  </a:schemeClr>
                </a:solidFill>
                <a:ea typeface="Verdana" panose="020B0604030504040204" pitchFamily="34" charset="0"/>
              </a:rPr>
              <a:t>-count   animation direction;</a:t>
            </a:r>
          </a:p>
          <a:p>
            <a:pPr marL="0" indent="0">
              <a:buNone/>
            </a:pPr>
            <a:endParaRPr lang="fr-CA" sz="2400" dirty="0">
              <a:ea typeface="Verdana" panose="020B0604030504040204" pitchFamily="34" charset="0"/>
            </a:endParaRP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3930732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0889B-1537-D00B-A92F-4605BEAD2F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F99B7C-C03F-0816-6ED7-F5A25735CB95}"/>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animation-direction</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2B67BB40-A979-69D9-DFD5-7652897A8795}"/>
              </a:ext>
            </a:extLst>
          </p:cNvPr>
          <p:cNvSpPr>
            <a:spLocks noGrp="1"/>
          </p:cNvSpPr>
          <p:nvPr>
            <p:ph idx="1"/>
          </p:nvPr>
        </p:nvSpPr>
        <p:spPr>
          <a:xfrm>
            <a:off x="1593435" y="1600200"/>
            <a:ext cx="9782801" cy="4853136"/>
          </a:xfrm>
        </p:spPr>
        <p:txBody>
          <a:bodyPr>
            <a:normAutofit/>
          </a:bodyPr>
          <a:lstStyle/>
          <a:p>
            <a:pPr marL="0" indent="0">
              <a:buNone/>
            </a:pPr>
            <a:r>
              <a:rPr lang="fr-CA" dirty="0">
                <a:ea typeface="Verdana" panose="020B0604030504040204" pitchFamily="34" charset="0"/>
              </a:rPr>
              <a:t>Définit si l’animation doit être exécutée du début à la fin ou inversement de la fin au début, ou avec une forme d’alternance entre les deux. Les valeurs possibles sont:</a:t>
            </a:r>
          </a:p>
          <a:p>
            <a:pPr marL="0" indent="0">
              <a:buNone/>
            </a:pPr>
            <a:endParaRPr lang="fr-CA" dirty="0">
              <a:ea typeface="Verdana" panose="020B0604030504040204" pitchFamily="34" charset="0"/>
            </a:endParaRPr>
          </a:p>
          <a:p>
            <a:r>
              <a:rPr lang="fr-CA" sz="2000" b="1" dirty="0">
                <a:ea typeface="Verdana" panose="020B0604030504040204" pitchFamily="34" charset="0"/>
              </a:rPr>
              <a:t>normal</a:t>
            </a:r>
            <a:r>
              <a:rPr lang="fr-CA" sz="2000" dirty="0">
                <a:ea typeface="Verdana" panose="020B0604030504040204" pitchFamily="34" charset="0"/>
              </a:rPr>
              <a:t>: l’animation est exécutée normalement (du début à la fin)</a:t>
            </a:r>
          </a:p>
          <a:p>
            <a:r>
              <a:rPr lang="fr-CA" sz="2000" b="1" dirty="0">
                <a:ea typeface="Verdana" panose="020B0604030504040204" pitchFamily="34" charset="0"/>
              </a:rPr>
              <a:t>reverse</a:t>
            </a:r>
            <a:r>
              <a:rPr lang="fr-CA" sz="2000" dirty="0">
                <a:ea typeface="Verdana" panose="020B0604030504040204" pitchFamily="34" charset="0"/>
              </a:rPr>
              <a:t>: l’animation est exécutée inversement (de la fin au début)</a:t>
            </a:r>
          </a:p>
          <a:p>
            <a:r>
              <a:rPr lang="fr-CA" sz="2000" b="1" dirty="0" err="1">
                <a:ea typeface="Verdana" panose="020B0604030504040204" pitchFamily="34" charset="0"/>
              </a:rPr>
              <a:t>alternate</a:t>
            </a:r>
            <a:r>
              <a:rPr lang="fr-CA" sz="2000" dirty="0">
                <a:ea typeface="Verdana" panose="020B0604030504040204" pitchFamily="34" charset="0"/>
              </a:rPr>
              <a:t>: l’animation est d’abord exécutée </a:t>
            </a:r>
            <a:r>
              <a:rPr lang="fr-CA" sz="2000" u="sng" dirty="0">
                <a:ea typeface="Verdana" panose="020B0604030504040204" pitchFamily="34" charset="0"/>
              </a:rPr>
              <a:t>normalement</a:t>
            </a:r>
            <a:r>
              <a:rPr lang="fr-CA" sz="2000" dirty="0">
                <a:ea typeface="Verdana" panose="020B0604030504040204" pitchFamily="34" charset="0"/>
              </a:rPr>
              <a:t>, puis exécutée </a:t>
            </a:r>
            <a:r>
              <a:rPr lang="fr-CA" sz="2000" u="sng" dirty="0">
                <a:ea typeface="Verdana" panose="020B0604030504040204" pitchFamily="34" charset="0"/>
              </a:rPr>
              <a:t>inversement</a:t>
            </a:r>
            <a:r>
              <a:rPr lang="fr-CA" sz="2000" dirty="0">
                <a:ea typeface="Verdana" panose="020B0604030504040204" pitchFamily="34" charset="0"/>
              </a:rPr>
              <a:t> – le retour compte comme une itération</a:t>
            </a:r>
          </a:p>
          <a:p>
            <a:r>
              <a:rPr lang="fr-CA" sz="2000" b="1" dirty="0" err="1">
                <a:ea typeface="Verdana" panose="020B0604030504040204" pitchFamily="34" charset="0"/>
              </a:rPr>
              <a:t>alternate</a:t>
            </a:r>
            <a:r>
              <a:rPr lang="fr-CA" sz="2000" b="1" dirty="0">
                <a:ea typeface="Verdana" panose="020B0604030504040204" pitchFamily="34" charset="0"/>
              </a:rPr>
              <a:t>-reverse</a:t>
            </a:r>
            <a:r>
              <a:rPr lang="fr-CA" sz="2000" dirty="0">
                <a:ea typeface="Verdana" panose="020B0604030504040204" pitchFamily="34" charset="0"/>
              </a:rPr>
              <a:t>: L’animation est d’abord exécutée </a:t>
            </a:r>
            <a:r>
              <a:rPr lang="fr-CA" sz="2000" u="sng" dirty="0">
                <a:ea typeface="Verdana" panose="020B0604030504040204" pitchFamily="34" charset="0"/>
              </a:rPr>
              <a:t>inversement</a:t>
            </a:r>
            <a:r>
              <a:rPr lang="fr-CA" sz="2000" dirty="0">
                <a:ea typeface="Verdana" panose="020B0604030504040204" pitchFamily="34" charset="0"/>
              </a:rPr>
              <a:t>, puis elle est exécutée </a:t>
            </a:r>
            <a:r>
              <a:rPr lang="fr-CA" sz="2000" u="sng" dirty="0">
                <a:ea typeface="Verdana" panose="020B0604030504040204" pitchFamily="34" charset="0"/>
              </a:rPr>
              <a:t>normalement</a:t>
            </a:r>
            <a:r>
              <a:rPr lang="fr-CA" sz="2000" dirty="0">
                <a:ea typeface="Verdana" panose="020B0604030504040204" pitchFamily="34" charset="0"/>
              </a:rPr>
              <a:t> – le retour compte pour une itération</a:t>
            </a:r>
            <a:endParaRPr lang="fr-CA" u="sng"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785481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C8B56-0678-625E-133C-D65963DF9C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324084-B88B-8C98-9226-2EAD2AFE29DF}"/>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Propriété </a:t>
            </a:r>
            <a:r>
              <a:rPr lang="fr-CA" dirty="0">
                <a:solidFill>
                  <a:schemeClr val="accent4">
                    <a:lumMod val="75000"/>
                  </a:schemeClr>
                </a:solidFill>
              </a:rPr>
              <a:t>animation-</a:t>
            </a:r>
            <a:r>
              <a:rPr lang="fr-CA" dirty="0" err="1">
                <a:solidFill>
                  <a:schemeClr val="accent4">
                    <a:lumMod val="75000"/>
                  </a:schemeClr>
                </a:solidFill>
              </a:rPr>
              <a:t>fill</a:t>
            </a:r>
            <a:r>
              <a:rPr lang="fr-CA" dirty="0">
                <a:solidFill>
                  <a:schemeClr val="accent4">
                    <a:lumMod val="75000"/>
                  </a:schemeClr>
                </a:solidFill>
              </a:rPr>
              <a:t>-mode</a:t>
            </a:r>
            <a:endParaRPr lang="fr-CA"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3A93E501-72F3-D37A-1E6F-A2DD82AA845E}"/>
              </a:ext>
            </a:extLst>
          </p:cNvPr>
          <p:cNvSpPr>
            <a:spLocks noGrp="1"/>
          </p:cNvSpPr>
          <p:nvPr>
            <p:ph idx="1"/>
          </p:nvPr>
        </p:nvSpPr>
        <p:spPr>
          <a:xfrm>
            <a:off x="1593435" y="1600200"/>
            <a:ext cx="9782801" cy="4853136"/>
          </a:xfrm>
        </p:spPr>
        <p:txBody>
          <a:bodyPr>
            <a:normAutofit/>
          </a:bodyPr>
          <a:lstStyle/>
          <a:p>
            <a:pPr marL="0" indent="0">
              <a:buNone/>
            </a:pPr>
            <a:r>
              <a:rPr lang="fr-CA" dirty="0">
                <a:ea typeface="Verdana" panose="020B0604030504040204" pitchFamily="34" charset="0"/>
              </a:rPr>
              <a:t>Définit le style de l’élément avant et après l’animation. Les valeurs possibles sont:</a:t>
            </a:r>
          </a:p>
          <a:p>
            <a:pPr marL="0" indent="0">
              <a:buNone/>
            </a:pPr>
            <a:endParaRPr lang="fr-CA" dirty="0">
              <a:ea typeface="Verdana" panose="020B0604030504040204" pitchFamily="34" charset="0"/>
            </a:endParaRPr>
          </a:p>
          <a:p>
            <a:r>
              <a:rPr lang="fr-CA" sz="2000" b="1" dirty="0">
                <a:ea typeface="Verdana" panose="020B0604030504040204" pitchFamily="34" charset="0"/>
              </a:rPr>
              <a:t>none</a:t>
            </a:r>
            <a:r>
              <a:rPr lang="fr-CA" sz="2000" dirty="0">
                <a:ea typeface="Verdana" panose="020B0604030504040204" pitchFamily="34" charset="0"/>
              </a:rPr>
              <a:t>: défaut - l’animation n’applique pas de style particulier ni avant ni après l’animation.  À la fin de l’animation, le style appliqué est celui avant l’application</a:t>
            </a:r>
          </a:p>
          <a:p>
            <a:r>
              <a:rPr lang="fr-CA" sz="2000" b="1" dirty="0" err="1">
                <a:ea typeface="Verdana" panose="020B0604030504040204" pitchFamily="34" charset="0"/>
              </a:rPr>
              <a:t>forwards</a:t>
            </a:r>
            <a:r>
              <a:rPr lang="fr-CA" sz="2000" dirty="0">
                <a:ea typeface="Verdana" panose="020B0604030504040204" pitchFamily="34" charset="0"/>
              </a:rPr>
              <a:t>: le style final de l’élément, à la fin de l’animation est le dernier style définit par l’animation.</a:t>
            </a:r>
          </a:p>
          <a:p>
            <a:r>
              <a:rPr lang="fr-CA" sz="2000" b="1" dirty="0" err="1">
                <a:ea typeface="Verdana" panose="020B0604030504040204" pitchFamily="34" charset="0"/>
              </a:rPr>
              <a:t>backwards</a:t>
            </a:r>
            <a:r>
              <a:rPr lang="fr-CA" sz="2000" dirty="0">
                <a:ea typeface="Verdana" panose="020B0604030504040204" pitchFamily="34" charset="0"/>
              </a:rPr>
              <a:t>: le style du début de l’animation est appliqué à l’élément et sera conservé durant tout le délai si il y en a un</a:t>
            </a:r>
            <a:endParaRPr lang="fr-CA" sz="2000" u="sng" dirty="0">
              <a:ea typeface="Verdana" panose="020B0604030504040204" pitchFamily="34" charset="0"/>
            </a:endParaRPr>
          </a:p>
          <a:p>
            <a:r>
              <a:rPr lang="fr-CA" sz="2000" b="1" dirty="0" err="1">
                <a:ea typeface="Verdana" panose="020B0604030504040204" pitchFamily="34" charset="0"/>
              </a:rPr>
              <a:t>both</a:t>
            </a:r>
            <a:r>
              <a:rPr lang="fr-CA" sz="2000" dirty="0">
                <a:ea typeface="Verdana" panose="020B0604030504040204" pitchFamily="34" charset="0"/>
              </a:rPr>
              <a:t>: Les règles de </a:t>
            </a:r>
            <a:r>
              <a:rPr lang="fr-CA" sz="2000" dirty="0" err="1">
                <a:ea typeface="Verdana" panose="020B0604030504040204" pitchFamily="34" charset="0"/>
              </a:rPr>
              <a:t>forwards</a:t>
            </a:r>
            <a:r>
              <a:rPr lang="fr-CA" sz="2000" dirty="0">
                <a:ea typeface="Verdana" panose="020B0604030504040204" pitchFamily="34" charset="0"/>
              </a:rPr>
              <a:t> et </a:t>
            </a:r>
            <a:r>
              <a:rPr lang="fr-CA" sz="2000" dirty="0" err="1">
                <a:ea typeface="Verdana" panose="020B0604030504040204" pitchFamily="34" charset="0"/>
              </a:rPr>
              <a:t>backwards</a:t>
            </a:r>
            <a:r>
              <a:rPr lang="fr-CA" sz="2000" dirty="0">
                <a:ea typeface="Verdana" panose="020B0604030504040204" pitchFamily="34" charset="0"/>
              </a:rPr>
              <a:t> sont appliquées</a:t>
            </a:r>
            <a:endParaRPr lang="fr-CA" u="sng"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390403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E71B4-627F-EF63-428D-901B3C8B390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0E8D8E-05F6-38F8-389C-5162147A0717}"/>
              </a:ext>
            </a:extLst>
          </p:cNvPr>
          <p:cNvSpPr>
            <a:spLocks noGrp="1"/>
          </p:cNvSpPr>
          <p:nvPr>
            <p:ph type="title"/>
          </p:nvPr>
        </p:nvSpPr>
        <p:spPr>
          <a:xfrm>
            <a:off x="1593436" y="138044"/>
            <a:ext cx="9782801" cy="1239837"/>
          </a:xfrm>
        </p:spPr>
        <p:txBody>
          <a:bodyPr/>
          <a:lstStyle/>
          <a:p>
            <a:r>
              <a:rPr lang="fr-CA" dirty="0">
                <a:latin typeface="Calibri" panose="020F0502020204030204" pitchFamily="34" charset="0"/>
                <a:cs typeface="Calibri" panose="020F0502020204030204" pitchFamily="34" charset="0"/>
              </a:rPr>
              <a:t>L02B-Laboratoire CSS  Spécial</a:t>
            </a:r>
          </a:p>
        </p:txBody>
      </p:sp>
      <p:sp>
        <p:nvSpPr>
          <p:cNvPr id="7" name="Espace réservé du contenu 6">
            <a:extLst>
              <a:ext uri="{FF2B5EF4-FFF2-40B4-BE49-F238E27FC236}">
                <a16:creationId xmlns:a16="http://schemas.microsoft.com/office/drawing/2014/main" id="{B6304714-77E9-7367-FD85-25825B127517}"/>
              </a:ext>
            </a:extLst>
          </p:cNvPr>
          <p:cNvSpPr>
            <a:spLocks noGrp="1"/>
          </p:cNvSpPr>
          <p:nvPr>
            <p:ph idx="1"/>
          </p:nvPr>
        </p:nvSpPr>
        <p:spPr>
          <a:xfrm>
            <a:off x="1593436" y="1628800"/>
            <a:ext cx="9782801" cy="4543400"/>
          </a:xfrm>
        </p:spPr>
        <p:txBody>
          <a:bodyPr/>
          <a:lstStyle/>
          <a:p>
            <a:pPr marL="0" indent="0">
              <a:buNone/>
            </a:pPr>
            <a:r>
              <a:rPr lang="fr-CA" dirty="0"/>
              <a:t>Réalisez le laboratoire L02B-CSS spécial.</a:t>
            </a:r>
          </a:p>
        </p:txBody>
      </p:sp>
    </p:spTree>
    <p:extLst>
      <p:ext uri="{BB962C8B-B14F-4D97-AF65-F5344CB8AC3E}">
        <p14:creationId xmlns:p14="http://schemas.microsoft.com/office/powerpoint/2010/main" val="278834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400" dirty="0">
                <a:latin typeface="Arial Rounded MT Bold" panose="020F0704030504030204" pitchFamily="34" charset="0"/>
              </a:rPr>
              <a:t>Positionnement et Disposition</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1237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Options de positionnement</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4421088"/>
          </a:xfrm>
        </p:spPr>
        <p:txBody>
          <a:bodyPr>
            <a:normAutofit/>
          </a:bodyPr>
          <a:lstStyle/>
          <a:p>
            <a:pPr marL="0" indent="0">
              <a:buNone/>
            </a:pPr>
            <a:r>
              <a:rPr lang="fr-CA" dirty="0">
                <a:ea typeface="Verdana" panose="020B0604030504040204" pitchFamily="34" charset="0"/>
              </a:rPr>
              <a:t>Options pour positionner les éléments les uns par rapports aux autres:</a:t>
            </a:r>
          </a:p>
          <a:p>
            <a:r>
              <a:rPr lang="fr-CA" dirty="0">
                <a:ea typeface="Verdana" panose="020B0604030504040204" pitchFamily="34" charset="0"/>
              </a:rPr>
              <a:t>Éléments bloc vs </a:t>
            </a:r>
            <a:r>
              <a:rPr lang="fr-CA" dirty="0" err="1">
                <a:ea typeface="Verdana" panose="020B0604030504040204" pitchFamily="34" charset="0"/>
              </a:rPr>
              <a:t>inline</a:t>
            </a:r>
            <a:endParaRPr lang="fr-CA" dirty="0">
              <a:ea typeface="Verdana" panose="020B0604030504040204" pitchFamily="34" charset="0"/>
            </a:endParaRPr>
          </a:p>
          <a:p>
            <a:r>
              <a:rPr lang="fr-CA" dirty="0">
                <a:ea typeface="Verdana" panose="020B0604030504040204" pitchFamily="34" charset="0"/>
              </a:rPr>
              <a:t>Tableaux</a:t>
            </a:r>
          </a:p>
          <a:p>
            <a:r>
              <a:rPr lang="fr-CA" dirty="0">
                <a:ea typeface="Verdana" panose="020B0604030504040204" pitchFamily="34" charset="0"/>
              </a:rPr>
              <a:t>Éléments </a:t>
            </a:r>
            <a:r>
              <a:rPr lang="fr-CA" dirty="0" err="1">
                <a:ea typeface="Verdana" panose="020B0604030504040204" pitchFamily="34" charset="0"/>
              </a:rPr>
              <a:t>Float</a:t>
            </a:r>
            <a:endParaRPr lang="fr-CA" dirty="0">
              <a:ea typeface="Verdana" panose="020B0604030504040204" pitchFamily="34" charset="0"/>
            </a:endParaRPr>
          </a:p>
          <a:p>
            <a:r>
              <a:rPr lang="fr-CA" dirty="0">
                <a:ea typeface="Verdana" panose="020B0604030504040204" pitchFamily="34" charset="0"/>
              </a:rPr>
              <a:t>Positions relatives/absolues</a:t>
            </a:r>
          </a:p>
          <a:p>
            <a:r>
              <a:rPr lang="fr-CA" dirty="0" err="1">
                <a:ea typeface="Verdana" panose="020B0604030504040204" pitchFamily="34" charset="0"/>
              </a:rPr>
              <a:t>FlexBox</a:t>
            </a:r>
            <a:r>
              <a:rPr lang="fr-CA" dirty="0">
                <a:ea typeface="Verdana" panose="020B0604030504040204" pitchFamily="34" charset="0"/>
              </a:rPr>
              <a:t>/</a:t>
            </a:r>
            <a:r>
              <a:rPr lang="fr-CA" dirty="0" err="1">
                <a:ea typeface="Verdana" panose="020B0604030504040204" pitchFamily="34" charset="0"/>
              </a:rPr>
              <a:t>GridBox</a:t>
            </a:r>
            <a:endParaRPr lang="fr-CA" dirty="0">
              <a:ea typeface="Verdana" panose="020B0604030504040204" pitchFamily="34" charset="0"/>
            </a:endParaRP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27212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err="1">
                <a:latin typeface="Arial Rounded MT Bold" panose="020F0704030504030204" pitchFamily="34" charset="0"/>
              </a:rPr>
              <a:t>FlexBox</a:t>
            </a:r>
            <a:endParaRPr lang="fr-FR" sz="4800" i="1" dirty="0">
              <a:latin typeface="Arial Rounded MT Bold" panose="020F0704030504030204" pitchFamily="34" charset="0"/>
            </a:endParaRP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58376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Introduction à </a:t>
            </a:r>
            <a:r>
              <a:rPr lang="fr-CA" dirty="0" err="1">
                <a:latin typeface="Calibri" panose="020F0502020204030204" pitchFamily="34" charset="0"/>
                <a:cs typeface="Calibri" panose="020F0502020204030204" pitchFamily="34" charset="0"/>
              </a:rPr>
              <a:t>FlexBox</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3124944"/>
          </a:xfrm>
        </p:spPr>
        <p:txBody>
          <a:bodyPr>
            <a:normAutofit fontScale="85000" lnSpcReduction="20000"/>
          </a:bodyPr>
          <a:lstStyle/>
          <a:p>
            <a:pPr marL="0" indent="0">
              <a:buNone/>
            </a:pPr>
            <a:r>
              <a:rPr lang="fr-CA" b="1" dirty="0" err="1">
                <a:solidFill>
                  <a:srgbClr val="00B050"/>
                </a:solidFill>
                <a:ea typeface="Verdana" panose="020B0604030504040204" pitchFamily="34" charset="0"/>
              </a:rPr>
              <a:t>FlexBox</a:t>
            </a:r>
            <a:r>
              <a:rPr lang="fr-CA" dirty="0">
                <a:ea typeface="Verdana" panose="020B0604030504040204" pitchFamily="34" charset="0"/>
              </a:rPr>
              <a:t> n’est pas une propriété unique, mais un module de CSS qui comprend plusieurs propriétés.</a:t>
            </a:r>
          </a:p>
          <a:p>
            <a:pPr marL="0" indent="0">
              <a:buNone/>
            </a:pPr>
            <a:r>
              <a:rPr lang="fr-CA" dirty="0">
                <a:ea typeface="Verdana" panose="020B0604030504040204" pitchFamily="34" charset="0"/>
              </a:rPr>
              <a:t>Plusieurs comportements sont disponibles, dont l’aptitude à </a:t>
            </a:r>
            <a:r>
              <a:rPr lang="fr-CA" b="1" dirty="0">
                <a:ea typeface="Verdana" panose="020B0604030504040204" pitchFamily="34" charset="0"/>
              </a:rPr>
              <a:t>disposer horizontalement </a:t>
            </a:r>
            <a:r>
              <a:rPr lang="fr-CA" dirty="0">
                <a:ea typeface="Verdana" panose="020B0604030504040204" pitchFamily="34" charset="0"/>
              </a:rPr>
              <a:t>des éléments </a:t>
            </a:r>
            <a:r>
              <a:rPr lang="fr-CA" b="1" dirty="0">
                <a:ea typeface="Verdana" panose="020B0604030504040204" pitchFamily="34" charset="0"/>
              </a:rPr>
              <a:t>« block ».</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Modèle de </a:t>
            </a:r>
            <a:r>
              <a:rPr lang="fr-CA" dirty="0" err="1">
                <a:ea typeface="Verdana" panose="020B0604030504040204" pitchFamily="34" charset="0"/>
              </a:rPr>
              <a:t>FlexBox</a:t>
            </a:r>
            <a:r>
              <a:rPr lang="fr-CA" dirty="0">
                <a:ea typeface="Verdana" panose="020B0604030504040204" pitchFamily="34" charset="0"/>
              </a:rPr>
              <a:t>:</a:t>
            </a:r>
          </a:p>
          <a:p>
            <a:r>
              <a:rPr lang="fr-CA" dirty="0">
                <a:ea typeface="Verdana" panose="020B0604030504040204" pitchFamily="34" charset="0"/>
              </a:rPr>
              <a:t>Un </a:t>
            </a:r>
            <a:r>
              <a:rPr lang="fr-CA" dirty="0">
                <a:solidFill>
                  <a:srgbClr val="00B050"/>
                </a:solidFill>
                <a:ea typeface="Verdana" panose="020B0604030504040204" pitchFamily="34" charset="0"/>
              </a:rPr>
              <a:t>Conteneur</a:t>
            </a:r>
          </a:p>
          <a:p>
            <a:r>
              <a:rPr lang="fr-CA" dirty="0">
                <a:ea typeface="Verdana" panose="020B0604030504040204" pitchFamily="34" charset="0"/>
              </a:rPr>
              <a:t>Un à plusieurs </a:t>
            </a:r>
            <a:r>
              <a:rPr lang="fr-CA" dirty="0">
                <a:solidFill>
                  <a:srgbClr val="00B050"/>
                </a:solidFill>
                <a:ea typeface="Verdana" panose="020B0604030504040204" pitchFamily="34" charset="0"/>
              </a:rPr>
              <a:t>Items</a:t>
            </a:r>
          </a:p>
        </p:txBody>
      </p:sp>
      <p:pic>
        <p:nvPicPr>
          <p:cNvPr id="4" name="Image 3">
            <a:extLst>
              <a:ext uri="{FF2B5EF4-FFF2-40B4-BE49-F238E27FC236}">
                <a16:creationId xmlns:a16="http://schemas.microsoft.com/office/drawing/2014/main" id="{4949DD0D-DFB4-6ACA-DEB1-400EB4D4E30B}"/>
              </a:ext>
            </a:extLst>
          </p:cNvPr>
          <p:cNvPicPr>
            <a:picLocks noChangeAspect="1"/>
          </p:cNvPicPr>
          <p:nvPr/>
        </p:nvPicPr>
        <p:blipFill>
          <a:blip r:embed="rId3"/>
          <a:stretch>
            <a:fillRect/>
          </a:stretch>
        </p:blipFill>
        <p:spPr>
          <a:xfrm>
            <a:off x="5414067" y="3781636"/>
            <a:ext cx="5962169" cy="2952328"/>
          </a:xfrm>
          <a:prstGeom prst="rect">
            <a:avLst/>
          </a:prstGeom>
        </p:spPr>
      </p:pic>
    </p:spTree>
    <p:extLst>
      <p:ext uri="{BB962C8B-B14F-4D97-AF65-F5344CB8AC3E}">
        <p14:creationId xmlns:p14="http://schemas.microsoft.com/office/powerpoint/2010/main" val="66496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err="1">
                <a:latin typeface="Calibri" panose="020F0502020204030204" pitchFamily="34" charset="0"/>
                <a:cs typeface="Calibri" panose="020F0502020204030204" pitchFamily="34" charset="0"/>
              </a:rPr>
              <a:t>FlexBox</a:t>
            </a:r>
            <a:r>
              <a:rPr lang="fr-CA" dirty="0">
                <a:latin typeface="Calibri" panose="020F0502020204030204" pitchFamily="34" charset="0"/>
                <a:cs typeface="Calibri" panose="020F0502020204030204" pitchFamily="34" charset="0"/>
              </a:rPr>
              <a:t> – Fonctionnement général</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4781128"/>
          </a:xfrm>
        </p:spPr>
        <p:txBody>
          <a:bodyPr>
            <a:normAutofit/>
          </a:bodyPr>
          <a:lstStyle/>
          <a:p>
            <a:pPr marL="0" indent="0">
              <a:buNone/>
            </a:pPr>
            <a:r>
              <a:rPr lang="fr-CA" dirty="0">
                <a:ea typeface="Verdana" panose="020B0604030504040204" pitchFamily="34" charset="0"/>
              </a:rPr>
              <a:t>Pour utiliser </a:t>
            </a:r>
            <a:r>
              <a:rPr lang="fr-CA" dirty="0" err="1">
                <a:ea typeface="Verdana" panose="020B0604030504040204" pitchFamily="34" charset="0"/>
              </a:rPr>
              <a:t>FlexBox</a:t>
            </a:r>
            <a:r>
              <a:rPr lang="fr-CA" dirty="0">
                <a:ea typeface="Verdana" panose="020B0604030504040204" pitchFamily="34" charset="0"/>
              </a:rPr>
              <a:t>, on définit un élément HTML comme </a:t>
            </a:r>
            <a:r>
              <a:rPr lang="fr-CA" dirty="0">
                <a:solidFill>
                  <a:srgbClr val="0070C0"/>
                </a:solidFill>
                <a:ea typeface="Verdana" panose="020B0604030504040204" pitchFamily="34" charset="0"/>
              </a:rPr>
              <a:t>conteneur</a:t>
            </a:r>
            <a:r>
              <a:rPr lang="fr-CA" dirty="0">
                <a:ea typeface="Verdana" panose="020B0604030504040204" pitchFamily="34" charset="0"/>
              </a:rPr>
              <a:t> de type </a:t>
            </a:r>
            <a:r>
              <a:rPr lang="fr-CA" dirty="0" err="1">
                <a:ea typeface="Verdana" panose="020B0604030504040204" pitchFamily="34" charset="0"/>
              </a:rPr>
              <a:t>FlexBox</a:t>
            </a:r>
            <a:r>
              <a:rPr lang="fr-CA" dirty="0">
                <a:ea typeface="Verdana" panose="020B0604030504040204" pitchFamily="34" charset="0"/>
              </a:rPr>
              <a:t> (le </a:t>
            </a:r>
            <a:r>
              <a:rPr lang="fr-CA" dirty="0">
                <a:solidFill>
                  <a:schemeClr val="accent4">
                    <a:lumMod val="75000"/>
                  </a:schemeClr>
                </a:solidFill>
                <a:ea typeface="Verdana" panose="020B0604030504040204" pitchFamily="34" charset="0"/>
              </a:rPr>
              <a:t>parent</a:t>
            </a:r>
            <a:r>
              <a:rPr lang="fr-CA" dirty="0">
                <a:ea typeface="Verdana" panose="020B0604030504040204" pitchFamily="34" charset="0"/>
              </a:rPr>
              <a:t>, souvent un div).​</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On définit ensuite comment les </a:t>
            </a:r>
            <a:r>
              <a:rPr lang="fr-CA" dirty="0">
                <a:solidFill>
                  <a:srgbClr val="0070C0"/>
                </a:solidFill>
                <a:ea typeface="Verdana" panose="020B0604030504040204" pitchFamily="34" charset="0"/>
              </a:rPr>
              <a:t>items</a:t>
            </a:r>
            <a:r>
              <a:rPr lang="fr-CA" dirty="0">
                <a:ea typeface="Verdana" panose="020B0604030504040204" pitchFamily="34" charset="0"/>
              </a:rPr>
              <a:t> à l’intérieur du </a:t>
            </a:r>
            <a:r>
              <a:rPr lang="fr-CA" dirty="0" err="1">
                <a:ea typeface="Verdana" panose="020B0604030504040204" pitchFamily="34" charset="0"/>
              </a:rPr>
              <a:t>FlexBox</a:t>
            </a:r>
            <a:r>
              <a:rPr lang="fr-CA" dirty="0">
                <a:ea typeface="Verdana" panose="020B0604030504040204" pitchFamily="34" charset="0"/>
              </a:rPr>
              <a:t> (les </a:t>
            </a:r>
            <a:r>
              <a:rPr lang="fr-CA" dirty="0">
                <a:solidFill>
                  <a:schemeClr val="accent4">
                    <a:lumMod val="75000"/>
                  </a:schemeClr>
                </a:solidFill>
                <a:ea typeface="Verdana" panose="020B0604030504040204" pitchFamily="34" charset="0"/>
              </a:rPr>
              <a:t>enfants</a:t>
            </a:r>
            <a:r>
              <a:rPr lang="fr-CA" dirty="0">
                <a:ea typeface="Verdana" panose="020B0604030504040204" pitchFamily="34" charset="0"/>
              </a:rPr>
              <a:t>) doivent être disposés.​</a:t>
            </a:r>
          </a:p>
          <a:p>
            <a:pPr marL="0" indent="0">
              <a:buNone/>
            </a:pPr>
            <a:endParaRPr lang="fr-CA" dirty="0">
              <a:ea typeface="Verdana" panose="020B0604030504040204" pitchFamily="34" charset="0"/>
            </a:endParaRPr>
          </a:p>
          <a:p>
            <a:r>
              <a:rPr lang="fr-CA" dirty="0">
                <a:ea typeface="Verdana" panose="020B0604030504040204" pitchFamily="34" charset="0"/>
              </a:rPr>
              <a:t>Il peut y a voir plusieurs conteneurs dans une page.​</a:t>
            </a:r>
          </a:p>
          <a:p>
            <a:r>
              <a:rPr lang="fr-CA" dirty="0">
                <a:ea typeface="Verdana" panose="020B0604030504040204" pitchFamily="34" charset="0"/>
              </a:rPr>
              <a:t>Il peut y avoir des conteneurs dans des conteneurs.</a:t>
            </a:r>
          </a:p>
        </p:txBody>
      </p:sp>
    </p:spTree>
    <p:extLst>
      <p:ext uri="{BB962C8B-B14F-4D97-AF65-F5344CB8AC3E}">
        <p14:creationId xmlns:p14="http://schemas.microsoft.com/office/powerpoint/2010/main" val="35013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Dans l’en-tête (</a:t>
            </a:r>
            <a:r>
              <a:rPr lang="fr-CA" i="1" dirty="0" err="1">
                <a:latin typeface="Calibri" panose="020F0502020204030204" pitchFamily="34" charset="0"/>
                <a:cs typeface="Calibri" panose="020F0502020204030204" pitchFamily="34" charset="0"/>
              </a:rPr>
              <a:t>Internal</a:t>
            </a:r>
            <a:r>
              <a:rPr lang="fr-CA" i="1" dirty="0">
                <a:latin typeface="Calibri" panose="020F0502020204030204" pitchFamily="34" charset="0"/>
                <a:cs typeface="Calibri" panose="020F0502020204030204" pitchFamily="34" charset="0"/>
              </a:rPr>
              <a:t> CSS</a:t>
            </a:r>
            <a:r>
              <a:rPr lang="fr-CA" dirty="0">
                <a:latin typeface="Calibri" panose="020F0502020204030204" pitchFamily="34" charset="0"/>
                <a:cs typeface="Calibri" panose="020F0502020204030204" pitchFamily="34" charset="0"/>
              </a:rPr>
              <a:t>)</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388640"/>
          </a:xfrm>
        </p:spPr>
        <p:txBody>
          <a:bodyPr>
            <a:normAutofit fontScale="70000" lnSpcReduction="20000"/>
          </a:bodyPr>
          <a:lstStyle/>
          <a:p>
            <a:pPr marL="0" indent="0">
              <a:buNone/>
            </a:pPr>
            <a:r>
              <a:rPr lang="fr-CA" sz="3600" dirty="0">
                <a:ea typeface="Verdana" panose="020B0604030504040204" pitchFamily="34" charset="0"/>
              </a:rPr>
              <a:t>En ajoutant dans l’entête :</a:t>
            </a:r>
          </a:p>
          <a:p>
            <a:pPr marL="0" indent="0">
              <a:buNone/>
            </a:pPr>
            <a:endParaRPr lang="fr-CA" sz="3600"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CF8830BE-BF55-BE17-F70C-FF0D6FC949FD}"/>
              </a:ext>
            </a:extLst>
          </p:cNvPr>
          <p:cNvSpPr txBox="1">
            <a:spLocks/>
          </p:cNvSpPr>
          <p:nvPr/>
        </p:nvSpPr>
        <p:spPr>
          <a:xfrm>
            <a:off x="1593435" y="2160458"/>
            <a:ext cx="4500977" cy="2708703"/>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sz="2400" dirty="0">
                <a:latin typeface="Consolas" panose="020B0609020204030204" pitchFamily="49" charset="0"/>
                <a:ea typeface="Verdana" panose="020B0604030504040204" pitchFamily="34" charset="0"/>
              </a:rPr>
              <a:t>&lt;style&gt; ​</a:t>
            </a:r>
          </a:p>
          <a:p>
            <a:pPr marL="0" indent="0">
              <a:buFont typeface="Euphemia" pitchFamily="34" charset="0"/>
              <a:buNone/>
            </a:pPr>
            <a:r>
              <a:rPr lang="en-US" sz="2400" dirty="0">
                <a:latin typeface="Consolas" panose="020B0609020204030204" pitchFamily="49" charset="0"/>
                <a:ea typeface="Verdana" panose="020B0604030504040204" pitchFamily="34" charset="0"/>
              </a:rPr>
              <a:t>p  {​</a:t>
            </a:r>
          </a:p>
          <a:p>
            <a:pPr marL="0" indent="0">
              <a:buFont typeface="Euphemia" pitchFamily="34" charset="0"/>
              <a:buNone/>
            </a:pPr>
            <a:r>
              <a:rPr lang="en-US" sz="2400" dirty="0">
                <a:latin typeface="Consolas" panose="020B0609020204030204" pitchFamily="49" charset="0"/>
                <a:ea typeface="Verdana" panose="020B0604030504040204" pitchFamily="34" charset="0"/>
              </a:rPr>
              <a:t>  </a:t>
            </a:r>
            <a:r>
              <a:rPr lang="en-US" sz="2400" dirty="0" err="1">
                <a:latin typeface="Consolas" panose="020B0609020204030204" pitchFamily="49" charset="0"/>
                <a:ea typeface="Verdana" panose="020B0604030504040204" pitchFamily="34" charset="0"/>
              </a:rPr>
              <a:t>background-color:blue</a:t>
            </a:r>
            <a:r>
              <a:rPr lang="en-US" sz="2400" dirty="0">
                <a:latin typeface="Consolas" panose="020B0609020204030204" pitchFamily="49" charset="0"/>
                <a:ea typeface="Verdana" panose="020B0604030504040204" pitchFamily="34" charset="0"/>
              </a:rPr>
              <a:t>; ​</a:t>
            </a:r>
          </a:p>
          <a:p>
            <a:pPr marL="0" indent="0">
              <a:buFont typeface="Euphemia" pitchFamily="34" charset="0"/>
              <a:buNone/>
            </a:pPr>
            <a:r>
              <a:rPr lang="en-US" sz="2400" dirty="0">
                <a:latin typeface="Consolas" panose="020B0609020204030204" pitchFamily="49" charset="0"/>
                <a:ea typeface="Verdana" panose="020B0604030504040204" pitchFamily="34" charset="0"/>
              </a:rPr>
              <a:t>}​</a:t>
            </a:r>
          </a:p>
          <a:p>
            <a:pPr marL="0" indent="0">
              <a:buFont typeface="Euphemia" pitchFamily="34" charset="0"/>
              <a:buNone/>
            </a:pPr>
            <a:r>
              <a:rPr lang="en-US" sz="2400" dirty="0">
                <a:latin typeface="Consolas" panose="020B0609020204030204" pitchFamily="49" charset="0"/>
                <a:ea typeface="Verdana" panose="020B0604030504040204" pitchFamily="34" charset="0"/>
              </a:rPr>
              <a:t>&lt;/style&gt;</a:t>
            </a:r>
            <a:endParaRPr lang="fr-CA" sz="2400" dirty="0">
              <a:latin typeface="Consolas" panose="020B0609020204030204" pitchFamily="49" charset="0"/>
              <a:ea typeface="Verdana" panose="020B0604030504040204" pitchFamily="34" charset="0"/>
            </a:endParaRPr>
          </a:p>
        </p:txBody>
      </p:sp>
      <p:pic>
        <p:nvPicPr>
          <p:cNvPr id="3074" name="Picture 2">
            <a:extLst>
              <a:ext uri="{FF2B5EF4-FFF2-40B4-BE49-F238E27FC236}">
                <a16:creationId xmlns:a16="http://schemas.microsoft.com/office/drawing/2014/main" id="{C4A573D3-2971-6B94-F037-692D572D3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265" y="3514809"/>
            <a:ext cx="5959137" cy="316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55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err="1">
                <a:latin typeface="Calibri" panose="020F0502020204030204" pitchFamily="34" charset="0"/>
                <a:cs typeface="Calibri" panose="020F0502020204030204" pitchFamily="34" charset="0"/>
              </a:rPr>
              <a:t>FlexBox</a:t>
            </a:r>
            <a:r>
              <a:rPr lang="fr-CA" dirty="0">
                <a:latin typeface="Calibri" panose="020F0502020204030204" pitchFamily="34" charset="0"/>
                <a:cs typeface="Calibri" panose="020F0502020204030204" pitchFamily="34" charset="0"/>
              </a:rPr>
              <a:t> – Fonctionnement général</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4781128"/>
          </a:xfrm>
        </p:spPr>
        <p:txBody>
          <a:bodyPr>
            <a:normAutofit fontScale="92500"/>
          </a:bodyPr>
          <a:lstStyle/>
          <a:p>
            <a:pPr marL="0" indent="0">
              <a:buNone/>
            </a:pPr>
            <a:r>
              <a:rPr lang="fr-CA" dirty="0">
                <a:ea typeface="Verdana" panose="020B0604030504040204" pitchFamily="34" charset="0"/>
              </a:rPr>
              <a:t>Dans ce module, on voit 2 des propriétés de </a:t>
            </a:r>
            <a:r>
              <a:rPr lang="fr-CA" dirty="0" err="1">
                <a:ea typeface="Verdana" panose="020B0604030504040204" pitchFamily="34" charset="0"/>
              </a:rPr>
              <a:t>FlexBox</a:t>
            </a:r>
            <a:r>
              <a:rPr lang="fr-CA" dirty="0">
                <a:ea typeface="Verdana" panose="020B0604030504040204" pitchFamily="34" charset="0"/>
              </a:rPr>
              <a:t>:</a:t>
            </a:r>
          </a:p>
          <a:p>
            <a:pPr marL="0" indent="0">
              <a:buNone/>
            </a:pPr>
            <a:endParaRPr lang="fr-CA" dirty="0">
              <a:ea typeface="Verdana" panose="020B0604030504040204" pitchFamily="34" charset="0"/>
            </a:endParaRPr>
          </a:p>
          <a:p>
            <a:pPr marL="0" indent="0">
              <a:buNone/>
            </a:pPr>
            <a:r>
              <a:rPr lang="fr-CA" sz="2600" dirty="0">
                <a:solidFill>
                  <a:schemeClr val="accent4">
                    <a:lumMod val="75000"/>
                  </a:schemeClr>
                </a:solidFill>
                <a:latin typeface="Consolas" panose="020B0609020204030204" pitchFamily="49" charset="0"/>
                <a:ea typeface="Verdana" panose="020B0604030504040204" pitchFamily="34" charset="0"/>
              </a:rPr>
              <a:t>display: </a:t>
            </a:r>
            <a:r>
              <a:rPr lang="fr-CA" sz="2600" dirty="0" err="1">
                <a:solidFill>
                  <a:schemeClr val="accent4">
                    <a:lumMod val="75000"/>
                  </a:schemeClr>
                </a:solidFill>
                <a:latin typeface="Consolas" panose="020B0609020204030204" pitchFamily="49" charset="0"/>
                <a:ea typeface="Verdana" panose="020B0604030504040204" pitchFamily="34" charset="0"/>
              </a:rPr>
              <a:t>flex</a:t>
            </a:r>
            <a:r>
              <a:rPr lang="fr-CA" sz="2600" dirty="0">
                <a:solidFill>
                  <a:schemeClr val="accent4">
                    <a:lumMod val="75000"/>
                  </a:schemeClr>
                </a:solidFill>
                <a:latin typeface="Consolas" panose="020B0609020204030204" pitchFamily="49" charset="0"/>
                <a:ea typeface="Verdana" panose="020B0604030504040204" pitchFamily="34" charset="0"/>
              </a:rPr>
              <a:t>;</a:t>
            </a:r>
          </a:p>
          <a:p>
            <a:r>
              <a:rPr lang="fr-CA" dirty="0">
                <a:ea typeface="Verdana" panose="020B0604030504040204" pitchFamily="34" charset="0"/>
              </a:rPr>
              <a:t>Appliqué au conteneur, requis pour appliquer les autres propriétés de </a:t>
            </a:r>
            <a:r>
              <a:rPr lang="fr-CA" dirty="0" err="1">
                <a:ea typeface="Verdana" panose="020B0604030504040204" pitchFamily="34" charset="0"/>
              </a:rPr>
              <a:t>FlexBox</a:t>
            </a:r>
            <a:r>
              <a:rPr lang="fr-CA" dirty="0">
                <a:ea typeface="Verdana" panose="020B0604030504040204" pitchFamily="34" charset="0"/>
              </a:rPr>
              <a:t>.  </a:t>
            </a:r>
            <a:r>
              <a:rPr lang="fr-CA" dirty="0">
                <a:solidFill>
                  <a:srgbClr val="FF0000"/>
                </a:solidFill>
                <a:ea typeface="Verdana" panose="020B0604030504040204" pitchFamily="34" charset="0"/>
              </a:rPr>
              <a:t>Par défaut, les enfants dans un conteneur </a:t>
            </a:r>
            <a:r>
              <a:rPr lang="fr-CA" dirty="0" err="1">
                <a:solidFill>
                  <a:srgbClr val="FF0000"/>
                </a:solidFill>
                <a:ea typeface="Verdana" panose="020B0604030504040204" pitchFamily="34" charset="0"/>
              </a:rPr>
              <a:t>flex</a:t>
            </a:r>
            <a:r>
              <a:rPr lang="fr-CA" dirty="0">
                <a:solidFill>
                  <a:srgbClr val="FF0000"/>
                </a:solidFill>
                <a:ea typeface="Verdana" panose="020B0604030504040204" pitchFamily="34" charset="0"/>
              </a:rPr>
              <a:t> sont disposés côté à côte, même si ils sont de type bloc.</a:t>
            </a:r>
          </a:p>
          <a:p>
            <a:pPr marL="0" indent="0">
              <a:buNone/>
            </a:pPr>
            <a:endParaRPr lang="fr-CA" dirty="0">
              <a:ea typeface="Verdana" panose="020B0604030504040204" pitchFamily="34" charset="0"/>
            </a:endParaRPr>
          </a:p>
          <a:p>
            <a:pPr marL="0" indent="0">
              <a:buNone/>
            </a:pPr>
            <a:r>
              <a:rPr lang="fr-CA" sz="2600" dirty="0" err="1">
                <a:solidFill>
                  <a:schemeClr val="accent4">
                    <a:lumMod val="75000"/>
                  </a:schemeClr>
                </a:solidFill>
                <a:latin typeface="Consolas" panose="020B0609020204030204" pitchFamily="49" charset="0"/>
                <a:ea typeface="Verdana" panose="020B0604030504040204" pitchFamily="34" charset="0"/>
              </a:rPr>
              <a:t>justify</a:t>
            </a:r>
            <a:r>
              <a:rPr lang="fr-CA" sz="2600" dirty="0">
                <a:solidFill>
                  <a:schemeClr val="accent4">
                    <a:lumMod val="75000"/>
                  </a:schemeClr>
                </a:solidFill>
                <a:latin typeface="Consolas" panose="020B0609020204030204" pitchFamily="49" charset="0"/>
                <a:ea typeface="Verdana" panose="020B0604030504040204" pitchFamily="34" charset="0"/>
              </a:rPr>
              <a:t>-content:</a:t>
            </a:r>
            <a:r>
              <a:rPr lang="fr-CA" sz="2600" dirty="0">
                <a:solidFill>
                  <a:schemeClr val="accent4">
                    <a:lumMod val="75000"/>
                  </a:schemeClr>
                </a:solidFill>
                <a:highlight>
                  <a:srgbClr val="FFFF00"/>
                </a:highlight>
                <a:latin typeface="Consolas" panose="020B0609020204030204" pitchFamily="49" charset="0"/>
                <a:ea typeface="Verdana" panose="020B0604030504040204" pitchFamily="34" charset="0"/>
              </a:rPr>
              <a:t>              </a:t>
            </a:r>
            <a:r>
              <a:rPr lang="fr-CA" sz="2600" dirty="0">
                <a:solidFill>
                  <a:schemeClr val="accent4">
                    <a:lumMod val="75000"/>
                  </a:schemeClr>
                </a:solidFill>
                <a:latin typeface="Consolas" panose="020B0609020204030204" pitchFamily="49" charset="0"/>
                <a:ea typeface="Verdana" panose="020B0604030504040204" pitchFamily="34" charset="0"/>
              </a:rPr>
              <a:t>;</a:t>
            </a:r>
          </a:p>
          <a:p>
            <a:r>
              <a:rPr lang="fr-CA" dirty="0">
                <a:ea typeface="Verdana" panose="020B0604030504040204" pitchFamily="34" charset="0"/>
              </a:rPr>
              <a:t>Appliqué au conteneur, définit la gestion de l’espace horizontal entre les éléments enfants.  Plusieurs valeurs disponibles.</a:t>
            </a:r>
          </a:p>
        </p:txBody>
      </p:sp>
    </p:spTree>
    <p:extLst>
      <p:ext uri="{BB962C8B-B14F-4D97-AF65-F5344CB8AC3E}">
        <p14:creationId xmlns:p14="http://schemas.microsoft.com/office/powerpoint/2010/main" val="333443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Valeurs de </a:t>
            </a:r>
            <a:r>
              <a:rPr lang="fr-CA" dirty="0" err="1">
                <a:latin typeface="Calibri" panose="020F0502020204030204" pitchFamily="34" charset="0"/>
                <a:cs typeface="Calibri" panose="020F0502020204030204" pitchFamily="34" charset="0"/>
              </a:rPr>
              <a:t>justify</a:t>
            </a:r>
            <a:r>
              <a:rPr lang="fr-CA" dirty="0">
                <a:latin typeface="Calibri" panose="020F0502020204030204" pitchFamily="34" charset="0"/>
                <a:cs typeface="Calibri" panose="020F0502020204030204" pitchFamily="34" charset="0"/>
              </a:rPr>
              <a:t>-content (1)</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5221057" cy="4781128"/>
          </a:xfrm>
        </p:spPr>
        <p:txBody>
          <a:bodyPr>
            <a:normAutofit/>
          </a:bodyPr>
          <a:lstStyle/>
          <a:p>
            <a:pPr marL="0" indent="0">
              <a:buNone/>
            </a:pPr>
            <a:r>
              <a:rPr lang="fr-CA" sz="1800" dirty="0" err="1">
                <a:solidFill>
                  <a:schemeClr val="accent4">
                    <a:lumMod val="75000"/>
                  </a:schemeClr>
                </a:solidFill>
                <a:latin typeface="Consolas" panose="020B0609020204030204" pitchFamily="49" charset="0"/>
                <a:ea typeface="Verdana" panose="020B0604030504040204" pitchFamily="34" charset="0"/>
              </a:rPr>
              <a:t>justify</a:t>
            </a:r>
            <a:r>
              <a:rPr lang="fr-CA" sz="1800" dirty="0">
                <a:solidFill>
                  <a:schemeClr val="accent4">
                    <a:lumMod val="75000"/>
                  </a:schemeClr>
                </a:solidFill>
                <a:latin typeface="Consolas" panose="020B0609020204030204" pitchFamily="49" charset="0"/>
                <a:ea typeface="Verdana" panose="020B0604030504040204" pitchFamily="34" charset="0"/>
              </a:rPr>
              <a:t>-content: center;</a:t>
            </a:r>
          </a:p>
          <a:p>
            <a:pPr marL="0" indent="0">
              <a:buNone/>
            </a:pPr>
            <a:r>
              <a:rPr lang="fr-CA" sz="2000" dirty="0">
                <a:ea typeface="Verdana" panose="020B0604030504040204" pitchFamily="34" charset="0"/>
              </a:rPr>
              <a:t>Items au centre, pas d’espace entre les items.</a:t>
            </a:r>
          </a:p>
          <a:p>
            <a:pPr marL="0" indent="0">
              <a:buNone/>
            </a:pPr>
            <a:endParaRPr lang="fr-CA" sz="2000" dirty="0">
              <a:ea typeface="Verdana" panose="020B0604030504040204" pitchFamily="34" charset="0"/>
            </a:endParaRPr>
          </a:p>
          <a:p>
            <a:pPr marL="0" indent="0">
              <a:buNone/>
            </a:pPr>
            <a:endParaRPr lang="fr-CA" sz="2000" dirty="0">
              <a:ea typeface="Verdana" panose="020B0604030504040204" pitchFamily="34" charset="0"/>
            </a:endParaRPr>
          </a:p>
          <a:p>
            <a:pPr marL="0" indent="0">
              <a:buNone/>
            </a:pPr>
            <a:r>
              <a:rPr lang="fr-CA" sz="1800" dirty="0" err="1">
                <a:solidFill>
                  <a:schemeClr val="accent4">
                    <a:lumMod val="75000"/>
                  </a:schemeClr>
                </a:solidFill>
                <a:latin typeface="Consolas" panose="020B0609020204030204" pitchFamily="49" charset="0"/>
                <a:ea typeface="Verdana" panose="020B0604030504040204" pitchFamily="34" charset="0"/>
              </a:rPr>
              <a:t>justify</a:t>
            </a:r>
            <a:r>
              <a:rPr lang="fr-CA" sz="1800" dirty="0">
                <a:solidFill>
                  <a:schemeClr val="accent4">
                    <a:lumMod val="75000"/>
                  </a:schemeClr>
                </a:solidFill>
                <a:latin typeface="Consolas" panose="020B0609020204030204" pitchFamily="49" charset="0"/>
                <a:ea typeface="Verdana" panose="020B0604030504040204" pitchFamily="34" charset="0"/>
              </a:rPr>
              <a:t>-content: </a:t>
            </a:r>
            <a:r>
              <a:rPr lang="fr-CA" sz="1800" dirty="0" err="1">
                <a:solidFill>
                  <a:schemeClr val="accent4">
                    <a:lumMod val="75000"/>
                  </a:schemeClr>
                </a:solidFill>
                <a:latin typeface="Consolas" panose="020B0609020204030204" pitchFamily="49" charset="0"/>
                <a:ea typeface="Verdana" panose="020B0604030504040204" pitchFamily="34" charset="0"/>
              </a:rPr>
              <a:t>flex</a:t>
            </a:r>
            <a:r>
              <a:rPr lang="fr-CA" sz="1800" dirty="0">
                <a:solidFill>
                  <a:schemeClr val="accent4">
                    <a:lumMod val="75000"/>
                  </a:schemeClr>
                </a:solidFill>
                <a:latin typeface="Consolas" panose="020B0609020204030204" pitchFamily="49" charset="0"/>
                <a:ea typeface="Verdana" panose="020B0604030504040204" pitchFamily="34" charset="0"/>
              </a:rPr>
              <a:t>-start;</a:t>
            </a:r>
          </a:p>
          <a:p>
            <a:pPr marL="0" indent="0">
              <a:buNone/>
            </a:pPr>
            <a:r>
              <a:rPr lang="fr-CA" sz="2000" dirty="0">
                <a:ea typeface="Verdana" panose="020B0604030504040204" pitchFamily="34" charset="0"/>
              </a:rPr>
              <a:t>Items à gauche, pas d’espace entre les items</a:t>
            </a:r>
          </a:p>
          <a:p>
            <a:pPr marL="0" indent="0">
              <a:buNone/>
            </a:pPr>
            <a:endParaRPr lang="fr-CA" sz="2000" dirty="0">
              <a:ea typeface="Verdana" panose="020B0604030504040204" pitchFamily="34" charset="0"/>
            </a:endParaRPr>
          </a:p>
          <a:p>
            <a:pPr marL="0" indent="0">
              <a:buNone/>
            </a:pPr>
            <a:endParaRPr lang="fr-CA" sz="2000" dirty="0">
              <a:ea typeface="Verdana" panose="020B0604030504040204" pitchFamily="34" charset="0"/>
            </a:endParaRPr>
          </a:p>
          <a:p>
            <a:pPr marL="0" indent="0">
              <a:buNone/>
            </a:pPr>
            <a:r>
              <a:rPr lang="fr-CA" sz="1800" dirty="0" err="1">
                <a:solidFill>
                  <a:schemeClr val="accent4">
                    <a:lumMod val="75000"/>
                  </a:schemeClr>
                </a:solidFill>
                <a:latin typeface="Consolas" panose="020B0609020204030204" pitchFamily="49" charset="0"/>
                <a:ea typeface="Verdana" panose="020B0604030504040204" pitchFamily="34" charset="0"/>
              </a:rPr>
              <a:t>justify</a:t>
            </a:r>
            <a:r>
              <a:rPr lang="fr-CA" sz="1800" dirty="0">
                <a:solidFill>
                  <a:schemeClr val="accent4">
                    <a:lumMod val="75000"/>
                  </a:schemeClr>
                </a:solidFill>
                <a:latin typeface="Consolas" panose="020B0609020204030204" pitchFamily="49" charset="0"/>
                <a:ea typeface="Verdana" panose="020B0604030504040204" pitchFamily="34" charset="0"/>
              </a:rPr>
              <a:t>-content: </a:t>
            </a:r>
            <a:r>
              <a:rPr lang="fr-CA" sz="1800" dirty="0" err="1">
                <a:solidFill>
                  <a:schemeClr val="accent4">
                    <a:lumMod val="75000"/>
                  </a:schemeClr>
                </a:solidFill>
                <a:latin typeface="Consolas" panose="020B0609020204030204" pitchFamily="49" charset="0"/>
                <a:ea typeface="Verdana" panose="020B0604030504040204" pitchFamily="34" charset="0"/>
              </a:rPr>
              <a:t>flex</a:t>
            </a:r>
            <a:r>
              <a:rPr lang="fr-CA" sz="1800" dirty="0">
                <a:solidFill>
                  <a:schemeClr val="accent4">
                    <a:lumMod val="75000"/>
                  </a:schemeClr>
                </a:solidFill>
                <a:latin typeface="Consolas" panose="020B0609020204030204" pitchFamily="49" charset="0"/>
                <a:ea typeface="Verdana" panose="020B0604030504040204" pitchFamily="34" charset="0"/>
              </a:rPr>
              <a:t>-end;</a:t>
            </a:r>
          </a:p>
          <a:p>
            <a:pPr marL="0" indent="0">
              <a:buNone/>
            </a:pPr>
            <a:r>
              <a:rPr lang="fr-CA" sz="2000" dirty="0">
                <a:ea typeface="Verdana" panose="020B0604030504040204" pitchFamily="34" charset="0"/>
              </a:rPr>
              <a:t>Items à droite, pas d’espace entre les items.</a:t>
            </a:r>
          </a:p>
        </p:txBody>
      </p:sp>
      <p:pic>
        <p:nvPicPr>
          <p:cNvPr id="4" name="Image 3">
            <a:extLst>
              <a:ext uri="{FF2B5EF4-FFF2-40B4-BE49-F238E27FC236}">
                <a16:creationId xmlns:a16="http://schemas.microsoft.com/office/drawing/2014/main" id="{3DCE76DC-9E88-25AF-9331-E7A3C9046692}"/>
              </a:ext>
            </a:extLst>
          </p:cNvPr>
          <p:cNvPicPr>
            <a:picLocks noChangeAspect="1"/>
          </p:cNvPicPr>
          <p:nvPr/>
        </p:nvPicPr>
        <p:blipFill>
          <a:blip r:embed="rId3"/>
          <a:stretch>
            <a:fillRect/>
          </a:stretch>
        </p:blipFill>
        <p:spPr>
          <a:xfrm>
            <a:off x="7030516" y="1546672"/>
            <a:ext cx="4740340" cy="1185085"/>
          </a:xfrm>
          <a:prstGeom prst="rect">
            <a:avLst/>
          </a:prstGeom>
        </p:spPr>
      </p:pic>
      <p:pic>
        <p:nvPicPr>
          <p:cNvPr id="5" name="Image 4">
            <a:extLst>
              <a:ext uri="{FF2B5EF4-FFF2-40B4-BE49-F238E27FC236}">
                <a16:creationId xmlns:a16="http://schemas.microsoft.com/office/drawing/2014/main" id="{586AE700-32D1-13AC-C598-27D4BA916500}"/>
              </a:ext>
            </a:extLst>
          </p:cNvPr>
          <p:cNvPicPr>
            <a:picLocks noChangeAspect="1"/>
          </p:cNvPicPr>
          <p:nvPr/>
        </p:nvPicPr>
        <p:blipFill>
          <a:blip r:embed="rId4"/>
          <a:stretch>
            <a:fillRect/>
          </a:stretch>
        </p:blipFill>
        <p:spPr>
          <a:xfrm>
            <a:off x="7025448" y="3398221"/>
            <a:ext cx="4759378" cy="1185085"/>
          </a:xfrm>
          <a:prstGeom prst="rect">
            <a:avLst/>
          </a:prstGeom>
        </p:spPr>
      </p:pic>
      <p:pic>
        <p:nvPicPr>
          <p:cNvPr id="6" name="Image 5">
            <a:extLst>
              <a:ext uri="{FF2B5EF4-FFF2-40B4-BE49-F238E27FC236}">
                <a16:creationId xmlns:a16="http://schemas.microsoft.com/office/drawing/2014/main" id="{1C1BE45C-0366-85BE-2AD2-85C5232B73CE}"/>
              </a:ext>
            </a:extLst>
          </p:cNvPr>
          <p:cNvPicPr>
            <a:picLocks noChangeAspect="1"/>
          </p:cNvPicPr>
          <p:nvPr/>
        </p:nvPicPr>
        <p:blipFill>
          <a:blip r:embed="rId5"/>
          <a:stretch>
            <a:fillRect/>
          </a:stretch>
        </p:blipFill>
        <p:spPr>
          <a:xfrm>
            <a:off x="7044486" y="5196243"/>
            <a:ext cx="4740340" cy="1185085"/>
          </a:xfrm>
          <a:prstGeom prst="rect">
            <a:avLst/>
          </a:prstGeom>
        </p:spPr>
      </p:pic>
    </p:spTree>
    <p:extLst>
      <p:ext uri="{BB962C8B-B14F-4D97-AF65-F5344CB8AC3E}">
        <p14:creationId xmlns:p14="http://schemas.microsoft.com/office/powerpoint/2010/main" val="53467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Valeurs de </a:t>
            </a:r>
            <a:r>
              <a:rPr lang="fr-CA" dirty="0" err="1">
                <a:latin typeface="Calibri" panose="020F0502020204030204" pitchFamily="34" charset="0"/>
                <a:cs typeface="Calibri" panose="020F0502020204030204" pitchFamily="34" charset="0"/>
              </a:rPr>
              <a:t>justify</a:t>
            </a:r>
            <a:r>
              <a:rPr lang="fr-CA" dirty="0">
                <a:latin typeface="Calibri" panose="020F0502020204030204" pitchFamily="34" charset="0"/>
                <a:cs typeface="Calibri" panose="020F0502020204030204" pitchFamily="34" charset="0"/>
              </a:rPr>
              <a:t>-content (2)</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5386457" cy="4781128"/>
          </a:xfrm>
        </p:spPr>
        <p:txBody>
          <a:bodyPr>
            <a:normAutofit/>
          </a:bodyPr>
          <a:lstStyle/>
          <a:p>
            <a:pPr marL="0" indent="0">
              <a:buNone/>
            </a:pPr>
            <a:r>
              <a:rPr lang="fr-CA" sz="1600" dirty="0" err="1">
                <a:solidFill>
                  <a:schemeClr val="accent4">
                    <a:lumMod val="75000"/>
                  </a:schemeClr>
                </a:solidFill>
                <a:latin typeface="Consolas" panose="020B0609020204030204" pitchFamily="49" charset="0"/>
                <a:ea typeface="Verdana" panose="020B0604030504040204" pitchFamily="34" charset="0"/>
              </a:rPr>
              <a:t>justify</a:t>
            </a:r>
            <a:r>
              <a:rPr lang="fr-CA" sz="1600" dirty="0">
                <a:solidFill>
                  <a:schemeClr val="accent4">
                    <a:lumMod val="75000"/>
                  </a:schemeClr>
                </a:solidFill>
                <a:latin typeface="Consolas" panose="020B0609020204030204" pitchFamily="49" charset="0"/>
                <a:ea typeface="Verdana" panose="020B0604030504040204" pitchFamily="34" charset="0"/>
              </a:rPr>
              <a:t>-content: </a:t>
            </a:r>
            <a:r>
              <a:rPr lang="fr-CA" sz="1600" dirty="0" err="1">
                <a:solidFill>
                  <a:schemeClr val="accent4">
                    <a:lumMod val="75000"/>
                  </a:schemeClr>
                </a:solidFill>
                <a:latin typeface="Consolas" panose="020B0609020204030204" pitchFamily="49" charset="0"/>
                <a:ea typeface="Verdana" panose="020B0604030504040204" pitchFamily="34" charset="0"/>
              </a:rPr>
              <a:t>space-between</a:t>
            </a:r>
            <a:r>
              <a:rPr lang="fr-CA" sz="1600" dirty="0">
                <a:solidFill>
                  <a:schemeClr val="accent4">
                    <a:lumMod val="75000"/>
                  </a:schemeClr>
                </a:solidFill>
                <a:latin typeface="Consolas" panose="020B0609020204030204" pitchFamily="49" charset="0"/>
                <a:ea typeface="Verdana" panose="020B0604030504040204" pitchFamily="34" charset="0"/>
              </a:rPr>
              <a:t>;</a:t>
            </a:r>
          </a:p>
          <a:p>
            <a:pPr marL="0" indent="0">
              <a:buNone/>
            </a:pPr>
            <a:r>
              <a:rPr lang="fr-CA" sz="1800" dirty="0">
                <a:ea typeface="Verdana" panose="020B0604030504040204" pitchFamily="34" charset="0"/>
              </a:rPr>
              <a:t>Pas d’espace aux bouts, espace égal entre les items.</a:t>
            </a:r>
          </a:p>
          <a:p>
            <a:pPr marL="0" indent="0">
              <a:buNone/>
            </a:pPr>
            <a:endParaRPr lang="fr-CA" sz="1800" dirty="0">
              <a:ea typeface="Verdana" panose="020B0604030504040204" pitchFamily="34" charset="0"/>
            </a:endParaRPr>
          </a:p>
          <a:p>
            <a:pPr marL="0" indent="0">
              <a:buNone/>
            </a:pPr>
            <a:endParaRPr lang="fr-CA" sz="1800" dirty="0">
              <a:ea typeface="Verdana" panose="020B0604030504040204" pitchFamily="34" charset="0"/>
            </a:endParaRPr>
          </a:p>
          <a:p>
            <a:pPr marL="0" indent="0">
              <a:buNone/>
            </a:pPr>
            <a:r>
              <a:rPr lang="fr-CA" sz="1600" dirty="0" err="1">
                <a:solidFill>
                  <a:schemeClr val="accent4">
                    <a:lumMod val="75000"/>
                  </a:schemeClr>
                </a:solidFill>
                <a:latin typeface="Consolas" panose="020B0609020204030204" pitchFamily="49" charset="0"/>
                <a:ea typeface="Verdana" panose="020B0604030504040204" pitchFamily="34" charset="0"/>
              </a:rPr>
              <a:t>justify</a:t>
            </a:r>
            <a:r>
              <a:rPr lang="fr-CA" sz="1600" dirty="0">
                <a:solidFill>
                  <a:schemeClr val="accent4">
                    <a:lumMod val="75000"/>
                  </a:schemeClr>
                </a:solidFill>
                <a:latin typeface="Consolas" panose="020B0609020204030204" pitchFamily="49" charset="0"/>
                <a:ea typeface="Verdana" panose="020B0604030504040204" pitchFamily="34" charset="0"/>
              </a:rPr>
              <a:t>-content: </a:t>
            </a:r>
            <a:r>
              <a:rPr lang="fr-CA" sz="1600" dirty="0" err="1">
                <a:solidFill>
                  <a:schemeClr val="accent4">
                    <a:lumMod val="75000"/>
                  </a:schemeClr>
                </a:solidFill>
                <a:latin typeface="Consolas" panose="020B0609020204030204" pitchFamily="49" charset="0"/>
                <a:ea typeface="Verdana" panose="020B0604030504040204" pitchFamily="34" charset="0"/>
              </a:rPr>
              <a:t>space-around</a:t>
            </a:r>
            <a:r>
              <a:rPr lang="fr-CA" sz="1600" dirty="0">
                <a:solidFill>
                  <a:schemeClr val="accent4">
                    <a:lumMod val="75000"/>
                  </a:schemeClr>
                </a:solidFill>
                <a:latin typeface="Consolas" panose="020B0609020204030204" pitchFamily="49" charset="0"/>
                <a:ea typeface="Verdana" panose="020B0604030504040204" pitchFamily="34" charset="0"/>
              </a:rPr>
              <a:t>;</a:t>
            </a:r>
          </a:p>
          <a:p>
            <a:pPr marL="0" indent="0">
              <a:buNone/>
            </a:pPr>
            <a:r>
              <a:rPr lang="fr-CA" sz="1800" dirty="0">
                <a:ea typeface="Verdana" panose="020B0604030504040204" pitchFamily="34" charset="0"/>
              </a:rPr>
              <a:t>Espace entre les items est le double des espaces aux bouts.</a:t>
            </a:r>
          </a:p>
          <a:p>
            <a:pPr marL="0" indent="0">
              <a:buNone/>
            </a:pPr>
            <a:endParaRPr lang="fr-CA" sz="1800" dirty="0">
              <a:ea typeface="Verdana" panose="020B0604030504040204" pitchFamily="34" charset="0"/>
            </a:endParaRPr>
          </a:p>
          <a:p>
            <a:pPr marL="0" indent="0">
              <a:buNone/>
            </a:pPr>
            <a:endParaRPr lang="fr-CA" sz="1800" dirty="0">
              <a:ea typeface="Verdana" panose="020B0604030504040204" pitchFamily="34" charset="0"/>
            </a:endParaRPr>
          </a:p>
          <a:p>
            <a:pPr marL="0" indent="0">
              <a:buNone/>
            </a:pPr>
            <a:r>
              <a:rPr lang="fr-CA" sz="1600" dirty="0" err="1">
                <a:solidFill>
                  <a:schemeClr val="accent4">
                    <a:lumMod val="75000"/>
                  </a:schemeClr>
                </a:solidFill>
                <a:latin typeface="Consolas" panose="020B0609020204030204" pitchFamily="49" charset="0"/>
                <a:ea typeface="Verdana" panose="020B0604030504040204" pitchFamily="34" charset="0"/>
              </a:rPr>
              <a:t>justify</a:t>
            </a:r>
            <a:r>
              <a:rPr lang="fr-CA" sz="1600" dirty="0">
                <a:solidFill>
                  <a:schemeClr val="accent4">
                    <a:lumMod val="75000"/>
                  </a:schemeClr>
                </a:solidFill>
                <a:latin typeface="Consolas" panose="020B0609020204030204" pitchFamily="49" charset="0"/>
                <a:ea typeface="Verdana" panose="020B0604030504040204" pitchFamily="34" charset="0"/>
              </a:rPr>
              <a:t>-content: </a:t>
            </a:r>
            <a:r>
              <a:rPr lang="fr-CA" sz="1600" dirty="0" err="1">
                <a:solidFill>
                  <a:schemeClr val="accent4">
                    <a:lumMod val="75000"/>
                  </a:schemeClr>
                </a:solidFill>
                <a:latin typeface="Consolas" panose="020B0609020204030204" pitchFamily="49" charset="0"/>
                <a:ea typeface="Verdana" panose="020B0604030504040204" pitchFamily="34" charset="0"/>
              </a:rPr>
              <a:t>space-evenly</a:t>
            </a:r>
            <a:endParaRPr lang="fr-CA" sz="1600" dirty="0">
              <a:solidFill>
                <a:schemeClr val="accent4">
                  <a:lumMod val="75000"/>
                </a:schemeClr>
              </a:solidFill>
              <a:latin typeface="Consolas" panose="020B0609020204030204" pitchFamily="49" charset="0"/>
              <a:ea typeface="Verdana" panose="020B0604030504040204" pitchFamily="34" charset="0"/>
            </a:endParaRPr>
          </a:p>
          <a:p>
            <a:pPr marL="0" indent="0">
              <a:buNone/>
            </a:pPr>
            <a:r>
              <a:rPr lang="fr-CA" sz="1800" dirty="0">
                <a:ea typeface="Verdana" panose="020B0604030504040204" pitchFamily="34" charset="0"/>
              </a:rPr>
              <a:t>Espaces entre les items et espaces aux bouts tous égaux.</a:t>
            </a:r>
          </a:p>
        </p:txBody>
      </p:sp>
      <p:pic>
        <p:nvPicPr>
          <p:cNvPr id="16" name="Image 15">
            <a:extLst>
              <a:ext uri="{FF2B5EF4-FFF2-40B4-BE49-F238E27FC236}">
                <a16:creationId xmlns:a16="http://schemas.microsoft.com/office/drawing/2014/main" id="{8AD31B98-EA22-12A2-0A6D-1723AF0CAAA1}"/>
              </a:ext>
            </a:extLst>
          </p:cNvPr>
          <p:cNvPicPr>
            <a:picLocks noChangeAspect="1"/>
          </p:cNvPicPr>
          <p:nvPr/>
        </p:nvPicPr>
        <p:blipFill>
          <a:blip r:embed="rId3"/>
          <a:stretch>
            <a:fillRect/>
          </a:stretch>
        </p:blipFill>
        <p:spPr>
          <a:xfrm>
            <a:off x="7011478" y="1545448"/>
            <a:ext cx="4759378" cy="1185085"/>
          </a:xfrm>
          <a:prstGeom prst="rect">
            <a:avLst/>
          </a:prstGeom>
        </p:spPr>
      </p:pic>
      <p:pic>
        <p:nvPicPr>
          <p:cNvPr id="18" name="Image 17">
            <a:extLst>
              <a:ext uri="{FF2B5EF4-FFF2-40B4-BE49-F238E27FC236}">
                <a16:creationId xmlns:a16="http://schemas.microsoft.com/office/drawing/2014/main" id="{2931E1DC-0F33-C612-28F9-776E76775255}"/>
              </a:ext>
            </a:extLst>
          </p:cNvPr>
          <p:cNvPicPr>
            <a:picLocks noChangeAspect="1"/>
          </p:cNvPicPr>
          <p:nvPr/>
        </p:nvPicPr>
        <p:blipFill>
          <a:blip r:embed="rId4"/>
          <a:stretch>
            <a:fillRect/>
          </a:stretch>
        </p:blipFill>
        <p:spPr>
          <a:xfrm>
            <a:off x="7011478" y="3315315"/>
            <a:ext cx="4740344" cy="1185086"/>
          </a:xfrm>
          <a:prstGeom prst="rect">
            <a:avLst/>
          </a:prstGeom>
        </p:spPr>
      </p:pic>
      <p:pic>
        <p:nvPicPr>
          <p:cNvPr id="20" name="Image 19">
            <a:extLst>
              <a:ext uri="{FF2B5EF4-FFF2-40B4-BE49-F238E27FC236}">
                <a16:creationId xmlns:a16="http://schemas.microsoft.com/office/drawing/2014/main" id="{69D51F96-6119-29ED-5374-ED8B74C03B83}"/>
              </a:ext>
            </a:extLst>
          </p:cNvPr>
          <p:cNvPicPr>
            <a:picLocks noChangeAspect="1"/>
          </p:cNvPicPr>
          <p:nvPr/>
        </p:nvPicPr>
        <p:blipFill>
          <a:blip r:embed="rId5"/>
          <a:stretch>
            <a:fillRect/>
          </a:stretch>
        </p:blipFill>
        <p:spPr>
          <a:xfrm>
            <a:off x="6979892" y="5085184"/>
            <a:ext cx="4759378" cy="1185085"/>
          </a:xfrm>
          <a:prstGeom prst="rect">
            <a:avLst/>
          </a:prstGeom>
        </p:spPr>
      </p:pic>
    </p:spTree>
    <p:extLst>
      <p:ext uri="{BB962C8B-B14F-4D97-AF65-F5344CB8AC3E}">
        <p14:creationId xmlns:p14="http://schemas.microsoft.com/office/powerpoint/2010/main" val="370639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Flex – espacement vertical</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973585" cy="1828800"/>
          </a:xfrm>
        </p:spPr>
        <p:txBody>
          <a:bodyPr>
            <a:normAutofit/>
          </a:bodyPr>
          <a:lstStyle/>
          <a:p>
            <a:pPr marL="0" indent="0">
              <a:buNone/>
            </a:pPr>
            <a:r>
              <a:rPr lang="fr-CA" sz="2400" dirty="0">
                <a:ea typeface="Verdana" panose="020B0604030504040204" pitchFamily="34" charset="0"/>
              </a:rPr>
              <a:t>On peut ajouter de l’espace vertical en appliquant un </a:t>
            </a:r>
            <a:r>
              <a:rPr lang="fr-CA" sz="2400" dirty="0" err="1">
                <a:solidFill>
                  <a:schemeClr val="accent4">
                    <a:lumMod val="75000"/>
                  </a:schemeClr>
                </a:solidFill>
                <a:ea typeface="Verdana" panose="020B0604030504040204" pitchFamily="34" charset="0"/>
              </a:rPr>
              <a:t>padding</a:t>
            </a:r>
            <a:r>
              <a:rPr lang="fr-CA" sz="2400" dirty="0">
                <a:ea typeface="Verdana" panose="020B0604030504040204" pitchFamily="34" charset="0"/>
              </a:rPr>
              <a:t> au </a:t>
            </a:r>
            <a:r>
              <a:rPr lang="fr-CA" sz="2400" u="sng" dirty="0">
                <a:ea typeface="Verdana" panose="020B0604030504040204" pitchFamily="34" charset="0"/>
              </a:rPr>
              <a:t>conteneur</a:t>
            </a:r>
            <a:r>
              <a:rPr lang="fr-CA" sz="2400" dirty="0">
                <a:ea typeface="Verdana" panose="020B0604030504040204" pitchFamily="34" charset="0"/>
              </a:rPr>
              <a:t>.</a:t>
            </a:r>
          </a:p>
          <a:p>
            <a:pPr marL="0" indent="0">
              <a:buNone/>
            </a:pPr>
            <a:endParaRPr lang="fr-CA" sz="2400" dirty="0">
              <a:ea typeface="Verdana" panose="020B0604030504040204" pitchFamily="34" charset="0"/>
            </a:endParaRPr>
          </a:p>
          <a:p>
            <a:pPr marL="0" indent="0">
              <a:buNone/>
            </a:pPr>
            <a:r>
              <a:rPr lang="fr-CA" sz="2400" dirty="0">
                <a:ea typeface="Verdana" panose="020B0604030504040204" pitchFamily="34" charset="0"/>
              </a:rPr>
              <a:t>Ici, ajout de </a:t>
            </a:r>
            <a:r>
              <a:rPr lang="fr-CA" sz="2400" dirty="0" err="1">
                <a:solidFill>
                  <a:schemeClr val="accent4">
                    <a:lumMod val="75000"/>
                  </a:schemeClr>
                </a:solidFill>
                <a:ea typeface="Verdana" panose="020B0604030504040204" pitchFamily="34" charset="0"/>
              </a:rPr>
              <a:t>padding</a:t>
            </a:r>
            <a:r>
              <a:rPr lang="fr-CA" sz="2400" dirty="0">
                <a:ea typeface="Verdana" panose="020B0604030504040204" pitchFamily="34" charset="0"/>
              </a:rPr>
              <a:t> en </a:t>
            </a:r>
            <a:r>
              <a:rPr lang="fr-CA" sz="2400" b="1" dirty="0">
                <a:ea typeface="Verdana" panose="020B0604030504040204" pitchFamily="34" charset="0"/>
              </a:rPr>
              <a:t>haut</a:t>
            </a:r>
            <a:r>
              <a:rPr lang="fr-CA" sz="2400" dirty="0">
                <a:ea typeface="Verdana" panose="020B0604030504040204" pitchFamily="34" charset="0"/>
              </a:rPr>
              <a:t> et en </a:t>
            </a:r>
            <a:r>
              <a:rPr lang="fr-CA" sz="2400" b="1" dirty="0">
                <a:ea typeface="Verdana" panose="020B0604030504040204" pitchFamily="34" charset="0"/>
              </a:rPr>
              <a:t>bas</a:t>
            </a:r>
            <a:r>
              <a:rPr lang="fr-CA" sz="2400" dirty="0">
                <a:ea typeface="Verdana" panose="020B0604030504040204" pitchFamily="34" charset="0"/>
              </a:rPr>
              <a:t> sur le conteneur.</a:t>
            </a:r>
          </a:p>
        </p:txBody>
      </p:sp>
      <p:pic>
        <p:nvPicPr>
          <p:cNvPr id="5" name="Image 4">
            <a:extLst>
              <a:ext uri="{FF2B5EF4-FFF2-40B4-BE49-F238E27FC236}">
                <a16:creationId xmlns:a16="http://schemas.microsoft.com/office/drawing/2014/main" id="{4BDDB526-B321-F724-2B5B-AC0CC7DA142C}"/>
              </a:ext>
            </a:extLst>
          </p:cNvPr>
          <p:cNvPicPr>
            <a:picLocks noChangeAspect="1"/>
          </p:cNvPicPr>
          <p:nvPr/>
        </p:nvPicPr>
        <p:blipFill>
          <a:blip r:embed="rId3"/>
          <a:stretch>
            <a:fillRect/>
          </a:stretch>
        </p:blipFill>
        <p:spPr>
          <a:xfrm>
            <a:off x="2284082" y="3619741"/>
            <a:ext cx="7620660" cy="2476715"/>
          </a:xfrm>
          <a:prstGeom prst="rect">
            <a:avLst/>
          </a:prstGeom>
        </p:spPr>
      </p:pic>
    </p:spTree>
    <p:extLst>
      <p:ext uri="{BB962C8B-B14F-4D97-AF65-F5344CB8AC3E}">
        <p14:creationId xmlns:p14="http://schemas.microsoft.com/office/powerpoint/2010/main" val="240082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Flex – utilisation de </a:t>
            </a:r>
            <a:r>
              <a:rPr lang="fr-CA" dirty="0" err="1">
                <a:latin typeface="Calibri" panose="020F0502020204030204" pitchFamily="34" charset="0"/>
                <a:cs typeface="Calibri" panose="020F0502020204030204" pitchFamily="34" charset="0"/>
              </a:rPr>
              <a:t>margin</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2924944"/>
            <a:ext cx="5386457" cy="3456384"/>
          </a:xfrm>
        </p:spPr>
        <p:txBody>
          <a:bodyPr>
            <a:normAutofit/>
          </a:bodyPr>
          <a:lstStyle/>
          <a:p>
            <a:pPr marL="0" indent="0">
              <a:buNone/>
            </a:pPr>
            <a:r>
              <a:rPr lang="fr-CA" sz="1800" dirty="0">
                <a:ea typeface="Verdana" panose="020B0604030504040204" pitchFamily="34" charset="0"/>
              </a:rPr>
              <a:t>Exemple avec </a:t>
            </a:r>
            <a:r>
              <a:rPr lang="fr-CA" sz="1800" dirty="0" err="1">
                <a:solidFill>
                  <a:schemeClr val="accent4">
                    <a:lumMod val="75000"/>
                  </a:schemeClr>
                </a:solidFill>
                <a:ea typeface="Verdana" panose="020B0604030504040204" pitchFamily="34" charset="0"/>
              </a:rPr>
              <a:t>justify</a:t>
            </a:r>
            <a:r>
              <a:rPr lang="fr-CA" sz="1800" dirty="0">
                <a:solidFill>
                  <a:schemeClr val="accent4">
                    <a:lumMod val="75000"/>
                  </a:schemeClr>
                </a:solidFill>
                <a:ea typeface="Verdana" panose="020B0604030504040204" pitchFamily="34" charset="0"/>
              </a:rPr>
              <a:t>-content: center;</a:t>
            </a:r>
            <a:r>
              <a:rPr lang="fr-CA" sz="1800" dirty="0">
                <a:ea typeface="Verdana" panose="020B0604030504040204" pitchFamily="34" charset="0"/>
              </a:rPr>
              <a:t>, avec </a:t>
            </a:r>
            <a:r>
              <a:rPr lang="fr-CA" sz="1800" dirty="0" err="1">
                <a:solidFill>
                  <a:schemeClr val="accent4">
                    <a:lumMod val="75000"/>
                  </a:schemeClr>
                </a:solidFill>
                <a:ea typeface="Verdana" panose="020B0604030504040204" pitchFamily="34" charset="0"/>
              </a:rPr>
              <a:t>margin</a:t>
            </a:r>
            <a:r>
              <a:rPr lang="fr-CA" sz="1800" dirty="0">
                <a:ea typeface="Verdana" panose="020B0604030504040204" pitchFamily="34" charset="0"/>
              </a:rPr>
              <a:t> ajouté aux items.</a:t>
            </a:r>
          </a:p>
          <a:p>
            <a:pPr marL="0" indent="0">
              <a:buNone/>
            </a:pPr>
            <a:endParaRPr lang="fr-CA" sz="1800" dirty="0">
              <a:ea typeface="Verdana" panose="020B0604030504040204" pitchFamily="34" charset="0"/>
            </a:endParaRPr>
          </a:p>
          <a:p>
            <a:pPr marL="0" indent="0">
              <a:buNone/>
            </a:pPr>
            <a:endParaRPr lang="fr-CA" sz="1800" dirty="0">
              <a:ea typeface="Verdana" panose="020B0604030504040204" pitchFamily="34" charset="0"/>
            </a:endParaRPr>
          </a:p>
          <a:p>
            <a:pPr marL="0" indent="0">
              <a:buNone/>
            </a:pPr>
            <a:endParaRPr lang="fr-CA" sz="1800" dirty="0">
              <a:ea typeface="Verdana" panose="020B0604030504040204" pitchFamily="34" charset="0"/>
            </a:endParaRPr>
          </a:p>
          <a:p>
            <a:pPr marL="0" indent="0">
              <a:buNone/>
            </a:pPr>
            <a:r>
              <a:rPr lang="fr-CA" sz="1800" dirty="0">
                <a:ea typeface="Verdana" panose="020B0604030504040204" pitchFamily="34" charset="0"/>
              </a:rPr>
              <a:t>Exemple avec </a:t>
            </a:r>
            <a:r>
              <a:rPr lang="fr-CA" sz="1800" dirty="0" err="1">
                <a:solidFill>
                  <a:schemeClr val="accent4">
                    <a:lumMod val="75000"/>
                  </a:schemeClr>
                </a:solidFill>
                <a:ea typeface="Verdana" panose="020B0604030504040204" pitchFamily="34" charset="0"/>
              </a:rPr>
              <a:t>justify</a:t>
            </a:r>
            <a:r>
              <a:rPr lang="fr-CA" sz="1800" dirty="0">
                <a:solidFill>
                  <a:schemeClr val="accent4">
                    <a:lumMod val="75000"/>
                  </a:schemeClr>
                </a:solidFill>
                <a:ea typeface="Verdana" panose="020B0604030504040204" pitchFamily="34" charset="0"/>
              </a:rPr>
              <a:t>-content: center;</a:t>
            </a:r>
            <a:r>
              <a:rPr lang="fr-CA" sz="1800" dirty="0">
                <a:ea typeface="Verdana" panose="020B0604030504040204" pitchFamily="34" charset="0"/>
              </a:rPr>
              <a:t> avec </a:t>
            </a:r>
            <a:r>
              <a:rPr lang="fr-CA" sz="1800" dirty="0" err="1">
                <a:solidFill>
                  <a:schemeClr val="accent4">
                    <a:lumMod val="75000"/>
                  </a:schemeClr>
                </a:solidFill>
                <a:ea typeface="Verdana" panose="020B0604030504040204" pitchFamily="34" charset="0"/>
              </a:rPr>
              <a:t>margin</a:t>
            </a:r>
            <a:r>
              <a:rPr lang="fr-CA" sz="1800" dirty="0">
                <a:ea typeface="Verdana" panose="020B0604030504040204" pitchFamily="34" charset="0"/>
              </a:rPr>
              <a:t> ajouté aux items ET un </a:t>
            </a:r>
            <a:r>
              <a:rPr lang="fr-CA" sz="1800" dirty="0" err="1">
                <a:solidFill>
                  <a:schemeClr val="accent4">
                    <a:lumMod val="75000"/>
                  </a:schemeClr>
                </a:solidFill>
                <a:ea typeface="Verdana" panose="020B0604030504040204" pitchFamily="34" charset="0"/>
              </a:rPr>
              <a:t>padding</a:t>
            </a:r>
            <a:r>
              <a:rPr lang="fr-CA" sz="1800" dirty="0">
                <a:ea typeface="Verdana" panose="020B0604030504040204" pitchFamily="34" charset="0"/>
              </a:rPr>
              <a:t> en haut et en bas appliqué au conteneur</a:t>
            </a:r>
          </a:p>
        </p:txBody>
      </p:sp>
      <p:sp>
        <p:nvSpPr>
          <p:cNvPr id="4" name="Espace réservé du contenu 2">
            <a:extLst>
              <a:ext uri="{FF2B5EF4-FFF2-40B4-BE49-F238E27FC236}">
                <a16:creationId xmlns:a16="http://schemas.microsoft.com/office/drawing/2014/main" id="{78AFD41B-4D18-4EAE-C42E-66232AE33A59}"/>
              </a:ext>
            </a:extLst>
          </p:cNvPr>
          <p:cNvSpPr txBox="1">
            <a:spLocks/>
          </p:cNvSpPr>
          <p:nvPr/>
        </p:nvSpPr>
        <p:spPr>
          <a:xfrm>
            <a:off x="1593434" y="1657531"/>
            <a:ext cx="9901578" cy="1126145"/>
          </a:xfrm>
          <a:prstGeom prst="rect">
            <a:avLst/>
          </a:prstGeom>
        </p:spPr>
        <p:txBody>
          <a:bodyPr vert="horz" lIns="91440" tIns="45720" rIns="91440" bIns="45720" rtlCol="0">
            <a:normAutofit fontScale="92500" lnSpcReduction="1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1800" dirty="0">
                <a:ea typeface="Verdana" panose="020B0604030504040204" pitchFamily="34" charset="0"/>
              </a:rPr>
              <a:t>On peut aussi utilise des marges (</a:t>
            </a:r>
            <a:r>
              <a:rPr lang="fr-CA" sz="1800" dirty="0" err="1">
                <a:solidFill>
                  <a:schemeClr val="accent4">
                    <a:lumMod val="75000"/>
                  </a:schemeClr>
                </a:solidFill>
                <a:ea typeface="Verdana" panose="020B0604030504040204" pitchFamily="34" charset="0"/>
              </a:rPr>
              <a:t>margin</a:t>
            </a:r>
            <a:r>
              <a:rPr lang="fr-CA" sz="1800" dirty="0">
                <a:ea typeface="Verdana" panose="020B0604030504040204" pitchFamily="34" charset="0"/>
              </a:rPr>
              <a:t>) appliquées </a:t>
            </a:r>
            <a:r>
              <a:rPr lang="fr-CA" sz="1800" u="sng" dirty="0">
                <a:ea typeface="Verdana" panose="020B0604030504040204" pitchFamily="34" charset="0"/>
              </a:rPr>
              <a:t>aux items </a:t>
            </a:r>
            <a:r>
              <a:rPr lang="fr-CA" sz="1800" dirty="0">
                <a:ea typeface="Verdana" panose="020B0604030504040204" pitchFamily="34" charset="0"/>
              </a:rPr>
              <a:t>pour ajouter de l’espace.</a:t>
            </a:r>
          </a:p>
          <a:p>
            <a:pPr marL="0" indent="0">
              <a:buFont typeface="Euphemia" pitchFamily="34" charset="0"/>
              <a:buNone/>
            </a:pPr>
            <a:r>
              <a:rPr lang="fr-CA" sz="1800" dirty="0">
                <a:ea typeface="Verdana" panose="020B0604030504040204" pitchFamily="34" charset="0"/>
              </a:rPr>
              <a:t>Dans les images des pages précédentes, le conteneur avait une largeur déterminée.  Ici on présente un conteneur avec une largeur non déterminée.  La largeur est déterminée par le contenu (les items) auxquels on a ajouté des marges.</a:t>
            </a:r>
          </a:p>
        </p:txBody>
      </p:sp>
      <p:pic>
        <p:nvPicPr>
          <p:cNvPr id="6" name="Image 5">
            <a:extLst>
              <a:ext uri="{FF2B5EF4-FFF2-40B4-BE49-F238E27FC236}">
                <a16:creationId xmlns:a16="http://schemas.microsoft.com/office/drawing/2014/main" id="{B666956A-E241-2D8A-8CA2-B7390E6D7D52}"/>
              </a:ext>
            </a:extLst>
          </p:cNvPr>
          <p:cNvPicPr>
            <a:picLocks noChangeAspect="1"/>
          </p:cNvPicPr>
          <p:nvPr/>
        </p:nvPicPr>
        <p:blipFill>
          <a:blip r:embed="rId3"/>
          <a:stretch>
            <a:fillRect/>
          </a:stretch>
        </p:blipFill>
        <p:spPr>
          <a:xfrm>
            <a:off x="6979892" y="2924945"/>
            <a:ext cx="4759378" cy="1546798"/>
          </a:xfrm>
          <a:prstGeom prst="rect">
            <a:avLst/>
          </a:prstGeom>
        </p:spPr>
      </p:pic>
      <p:pic>
        <p:nvPicPr>
          <p:cNvPr id="8" name="Image 7">
            <a:extLst>
              <a:ext uri="{FF2B5EF4-FFF2-40B4-BE49-F238E27FC236}">
                <a16:creationId xmlns:a16="http://schemas.microsoft.com/office/drawing/2014/main" id="{8C29CDEA-FF5B-2BA7-6EBD-0D4EBCC8FDE4}"/>
              </a:ext>
            </a:extLst>
          </p:cNvPr>
          <p:cNvPicPr>
            <a:picLocks noChangeAspect="1"/>
          </p:cNvPicPr>
          <p:nvPr/>
        </p:nvPicPr>
        <p:blipFill>
          <a:blip r:embed="rId4"/>
          <a:stretch>
            <a:fillRect/>
          </a:stretch>
        </p:blipFill>
        <p:spPr>
          <a:xfrm>
            <a:off x="6979892" y="4653137"/>
            <a:ext cx="4759378" cy="1898992"/>
          </a:xfrm>
          <a:prstGeom prst="rect">
            <a:avLst/>
          </a:prstGeom>
        </p:spPr>
      </p:pic>
    </p:spTree>
    <p:extLst>
      <p:ext uri="{BB962C8B-B14F-4D97-AF65-F5344CB8AC3E}">
        <p14:creationId xmlns:p14="http://schemas.microsoft.com/office/powerpoint/2010/main" val="102643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38044"/>
            <a:ext cx="9782801" cy="1239837"/>
          </a:xfrm>
        </p:spPr>
        <p:txBody>
          <a:bodyPr/>
          <a:lstStyle/>
          <a:p>
            <a:r>
              <a:rPr lang="fr-CA" dirty="0">
                <a:latin typeface="Calibri" panose="020F0502020204030204" pitchFamily="34" charset="0"/>
                <a:cs typeface="Calibri" panose="020F0502020204030204" pitchFamily="34" charset="0"/>
              </a:rPr>
              <a:t>D02B-Démo </a:t>
            </a:r>
            <a:r>
              <a:rPr lang="fr-CA" dirty="0" err="1">
                <a:latin typeface="Calibri" panose="020F0502020204030204" pitchFamily="34" charset="0"/>
                <a:cs typeface="Calibri" panose="020F0502020204030204" pitchFamily="34" charset="0"/>
              </a:rPr>
              <a:t>FlexBox</a:t>
            </a:r>
            <a:endParaRPr lang="fr-CA" dirty="0">
              <a:latin typeface="Calibri" panose="020F0502020204030204" pitchFamily="34" charset="0"/>
              <a:cs typeface="Calibri" panose="020F0502020204030204" pitchFamily="34" charset="0"/>
            </a:endParaRPr>
          </a:p>
        </p:txBody>
      </p:sp>
      <p:sp>
        <p:nvSpPr>
          <p:cNvPr id="7" name="Espace réservé du contenu 6">
            <a:extLst>
              <a:ext uri="{FF2B5EF4-FFF2-40B4-BE49-F238E27FC236}">
                <a16:creationId xmlns:a16="http://schemas.microsoft.com/office/drawing/2014/main" id="{B33F9F61-03EC-C20A-0CB3-D9506C18791C}"/>
              </a:ext>
            </a:extLst>
          </p:cNvPr>
          <p:cNvSpPr>
            <a:spLocks noGrp="1"/>
          </p:cNvSpPr>
          <p:nvPr>
            <p:ph idx="1"/>
          </p:nvPr>
        </p:nvSpPr>
        <p:spPr>
          <a:xfrm>
            <a:off x="1593436" y="1628800"/>
            <a:ext cx="9782801" cy="4543400"/>
          </a:xfrm>
        </p:spPr>
        <p:txBody>
          <a:bodyPr/>
          <a:lstStyle/>
          <a:p>
            <a:pPr marL="0" indent="0">
              <a:buNone/>
            </a:pPr>
            <a:r>
              <a:rPr lang="fr-CA" dirty="0"/>
              <a:t>Dans le répertoire </a:t>
            </a:r>
            <a:r>
              <a:rPr lang="fr-CA" dirty="0">
                <a:solidFill>
                  <a:srgbClr val="0070C0"/>
                </a:solidFill>
              </a:rPr>
              <a:t>Demos\D02B_Demo-FlexBox</a:t>
            </a:r>
            <a:r>
              <a:rPr lang="fr-CA" dirty="0"/>
              <a:t>, ouvrez le fichier </a:t>
            </a:r>
            <a:r>
              <a:rPr lang="fr-CA" dirty="0">
                <a:solidFill>
                  <a:srgbClr val="0070C0"/>
                </a:solidFill>
              </a:rPr>
              <a:t>d02b-demo-flexbox.html</a:t>
            </a:r>
            <a:r>
              <a:rPr lang="fr-CA" dirty="0"/>
              <a:t> dans VS Code</a:t>
            </a:r>
          </a:p>
          <a:p>
            <a:pPr marL="0" indent="0">
              <a:buNone/>
            </a:pPr>
            <a:r>
              <a:rPr lang="fr-CA" dirty="0"/>
              <a:t>On reproduit principalement les graphiques des notes de cours qui précèdent.</a:t>
            </a:r>
          </a:p>
          <a:p>
            <a:pPr marL="0" indent="0">
              <a:buNone/>
            </a:pPr>
            <a:endParaRPr lang="fr-CA" dirty="0"/>
          </a:p>
        </p:txBody>
      </p:sp>
    </p:spTree>
    <p:extLst>
      <p:ext uri="{BB962C8B-B14F-4D97-AF65-F5344CB8AC3E}">
        <p14:creationId xmlns:p14="http://schemas.microsoft.com/office/powerpoint/2010/main" val="291494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38044"/>
            <a:ext cx="9782801" cy="1239837"/>
          </a:xfrm>
        </p:spPr>
        <p:txBody>
          <a:bodyPr/>
          <a:lstStyle/>
          <a:p>
            <a:r>
              <a:rPr lang="fr-CA" dirty="0">
                <a:latin typeface="Calibri" panose="020F0502020204030204" pitchFamily="34" charset="0"/>
                <a:cs typeface="Calibri" panose="020F0502020204030204" pitchFamily="34" charset="0"/>
              </a:rPr>
              <a:t>D02B-Page de départ</a:t>
            </a:r>
          </a:p>
        </p:txBody>
      </p:sp>
      <p:sp>
        <p:nvSpPr>
          <p:cNvPr id="7" name="Espace réservé du contenu 6">
            <a:extLst>
              <a:ext uri="{FF2B5EF4-FFF2-40B4-BE49-F238E27FC236}">
                <a16:creationId xmlns:a16="http://schemas.microsoft.com/office/drawing/2014/main" id="{B33F9F61-03EC-C20A-0CB3-D9506C18791C}"/>
              </a:ext>
            </a:extLst>
          </p:cNvPr>
          <p:cNvSpPr>
            <a:spLocks noGrp="1"/>
          </p:cNvSpPr>
          <p:nvPr>
            <p:ph idx="1"/>
          </p:nvPr>
        </p:nvSpPr>
        <p:spPr>
          <a:xfrm>
            <a:off x="1593436" y="1628800"/>
            <a:ext cx="9782801" cy="504056"/>
          </a:xfrm>
        </p:spPr>
        <p:txBody>
          <a:bodyPr/>
          <a:lstStyle/>
          <a:p>
            <a:pPr marL="0" indent="0">
              <a:buNone/>
            </a:pPr>
            <a:r>
              <a:rPr lang="fr-CA" dirty="0">
                <a:solidFill>
                  <a:srgbClr val="0070C0"/>
                </a:solidFill>
              </a:rPr>
              <a:t>d02b-demo-flexbox.html</a:t>
            </a:r>
          </a:p>
        </p:txBody>
      </p:sp>
      <p:pic>
        <p:nvPicPr>
          <p:cNvPr id="4" name="Image 3">
            <a:extLst>
              <a:ext uri="{FF2B5EF4-FFF2-40B4-BE49-F238E27FC236}">
                <a16:creationId xmlns:a16="http://schemas.microsoft.com/office/drawing/2014/main" id="{F2CFEE2B-8498-4CAB-3815-42A7B709A585}"/>
              </a:ext>
            </a:extLst>
          </p:cNvPr>
          <p:cNvPicPr>
            <a:picLocks noChangeAspect="1"/>
          </p:cNvPicPr>
          <p:nvPr/>
        </p:nvPicPr>
        <p:blipFill>
          <a:blip r:embed="rId3"/>
          <a:stretch>
            <a:fillRect/>
          </a:stretch>
        </p:blipFill>
        <p:spPr>
          <a:xfrm>
            <a:off x="3397159" y="2564904"/>
            <a:ext cx="5394506" cy="3501035"/>
          </a:xfrm>
          <a:prstGeom prst="rect">
            <a:avLst/>
          </a:prstGeom>
        </p:spPr>
      </p:pic>
    </p:spTree>
    <p:extLst>
      <p:ext uri="{BB962C8B-B14F-4D97-AF65-F5344CB8AC3E}">
        <p14:creationId xmlns:p14="http://schemas.microsoft.com/office/powerpoint/2010/main" val="96161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38044"/>
            <a:ext cx="9782801" cy="1239837"/>
          </a:xfrm>
        </p:spPr>
        <p:txBody>
          <a:bodyPr/>
          <a:lstStyle/>
          <a:p>
            <a:r>
              <a:rPr lang="fr-CA" dirty="0">
                <a:latin typeface="Calibri" panose="020F0502020204030204" pitchFamily="34" charset="0"/>
                <a:cs typeface="Calibri" panose="020F0502020204030204" pitchFamily="34" charset="0"/>
              </a:rPr>
              <a:t>D02B-Ajout de </a:t>
            </a:r>
            <a:r>
              <a:rPr lang="fr-CA" dirty="0" err="1">
                <a:latin typeface="Calibri" panose="020F0502020204030204" pitchFamily="34" charset="0"/>
                <a:cs typeface="Calibri" panose="020F0502020204030204" pitchFamily="34" charset="0"/>
              </a:rPr>
              <a:t>flex</a:t>
            </a:r>
            <a:endParaRPr lang="fr-CA" dirty="0">
              <a:latin typeface="Calibri" panose="020F0502020204030204" pitchFamily="34" charset="0"/>
              <a:cs typeface="Calibri" panose="020F0502020204030204" pitchFamily="34" charset="0"/>
            </a:endParaRPr>
          </a:p>
        </p:txBody>
      </p:sp>
      <p:sp>
        <p:nvSpPr>
          <p:cNvPr id="7" name="Espace réservé du contenu 6">
            <a:extLst>
              <a:ext uri="{FF2B5EF4-FFF2-40B4-BE49-F238E27FC236}">
                <a16:creationId xmlns:a16="http://schemas.microsoft.com/office/drawing/2014/main" id="{B33F9F61-03EC-C20A-0CB3-D9506C18791C}"/>
              </a:ext>
            </a:extLst>
          </p:cNvPr>
          <p:cNvSpPr>
            <a:spLocks noGrp="1"/>
          </p:cNvSpPr>
          <p:nvPr>
            <p:ph idx="1"/>
          </p:nvPr>
        </p:nvSpPr>
        <p:spPr>
          <a:xfrm>
            <a:off x="1593436" y="1628800"/>
            <a:ext cx="9782801" cy="504056"/>
          </a:xfrm>
        </p:spPr>
        <p:txBody>
          <a:bodyPr/>
          <a:lstStyle/>
          <a:p>
            <a:pPr marL="0" indent="0">
              <a:buNone/>
            </a:pPr>
            <a:r>
              <a:rPr lang="fr-CA" dirty="0"/>
              <a:t>Changez le </a:t>
            </a:r>
            <a:r>
              <a:rPr lang="fr-CA" u="sng" dirty="0"/>
              <a:t>conteneur</a:t>
            </a:r>
            <a:r>
              <a:rPr lang="fr-CA" dirty="0"/>
              <a:t> en </a:t>
            </a:r>
            <a:r>
              <a:rPr lang="fr-CA" dirty="0" err="1"/>
              <a:t>FlexBox</a:t>
            </a:r>
            <a:r>
              <a:rPr lang="fr-CA" dirty="0"/>
              <a:t>:</a:t>
            </a:r>
          </a:p>
        </p:txBody>
      </p:sp>
      <p:sp>
        <p:nvSpPr>
          <p:cNvPr id="3" name="Espace réservé du contenu 2">
            <a:extLst>
              <a:ext uri="{FF2B5EF4-FFF2-40B4-BE49-F238E27FC236}">
                <a16:creationId xmlns:a16="http://schemas.microsoft.com/office/drawing/2014/main" id="{54FF01D0-7B3E-5801-7958-D3F49F47C082}"/>
              </a:ext>
            </a:extLst>
          </p:cNvPr>
          <p:cNvSpPr txBox="1">
            <a:spLocks/>
          </p:cNvSpPr>
          <p:nvPr/>
        </p:nvSpPr>
        <p:spPr>
          <a:xfrm>
            <a:off x="1593437" y="2132857"/>
            <a:ext cx="4644992" cy="1944216"/>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.conteneur {</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border: gray 20px </a:t>
            </a:r>
            <a:r>
              <a:rPr lang="fr-CA" sz="2000" dirty="0" err="1">
                <a:latin typeface="Consolas" panose="020B0609020204030204" pitchFamily="49" charset="0"/>
                <a:ea typeface="Verdana" panose="020B0604030504040204" pitchFamily="34" charset="0"/>
              </a:rPr>
              <a:t>solid</a:t>
            </a:r>
            <a:r>
              <a:rPr lang="fr-CA" sz="20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background-</a:t>
            </a:r>
            <a:r>
              <a:rPr lang="fr-CA" sz="2000" dirty="0" err="1">
                <a:latin typeface="Consolas" panose="020B0609020204030204" pitchFamily="49" charset="0"/>
                <a:ea typeface="Verdana" panose="020B0604030504040204" pitchFamily="34" charset="0"/>
              </a:rPr>
              <a:t>color</a:t>
            </a:r>
            <a:r>
              <a:rPr lang="fr-CA" sz="2000" dirty="0">
                <a:latin typeface="Consolas" panose="020B0609020204030204" pitchFamily="49" charset="0"/>
                <a:ea typeface="Verdana" panose="020B0604030504040204" pitchFamily="34" charset="0"/>
              </a:rPr>
              <a:t>: #FFFFFF;</a:t>
            </a:r>
          </a:p>
          <a:p>
            <a:pPr marL="0" indent="0">
              <a:spcBef>
                <a:spcPts val="600"/>
              </a:spcBef>
              <a:buFont typeface="Euphemia" pitchFamily="34" charset="0"/>
              <a:buNone/>
            </a:pPr>
            <a:r>
              <a:rPr lang="fr-CA" sz="2000" dirty="0">
                <a:solidFill>
                  <a:srgbClr val="FF0000"/>
                </a:solidFill>
                <a:latin typeface="Consolas" panose="020B0609020204030204" pitchFamily="49" charset="0"/>
                <a:ea typeface="Verdana" panose="020B0604030504040204" pitchFamily="34" charset="0"/>
              </a:rPr>
              <a:t>    display: </a:t>
            </a:r>
            <a:r>
              <a:rPr lang="fr-CA" sz="2000" dirty="0" err="1">
                <a:solidFill>
                  <a:srgbClr val="FF0000"/>
                </a:solidFill>
                <a:latin typeface="Consolas" panose="020B0609020204030204" pitchFamily="49" charset="0"/>
                <a:ea typeface="Verdana" panose="020B0604030504040204" pitchFamily="34" charset="0"/>
              </a:rPr>
              <a:t>flex</a:t>
            </a:r>
            <a:r>
              <a:rPr lang="fr-CA" sz="2000" dirty="0">
                <a:solidFill>
                  <a:srgbClr val="FF0000"/>
                </a:solidFill>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a:t>
            </a:r>
          </a:p>
        </p:txBody>
      </p:sp>
      <p:sp>
        <p:nvSpPr>
          <p:cNvPr id="6" name="Espace réservé du contenu 6">
            <a:extLst>
              <a:ext uri="{FF2B5EF4-FFF2-40B4-BE49-F238E27FC236}">
                <a16:creationId xmlns:a16="http://schemas.microsoft.com/office/drawing/2014/main" id="{81CEACAE-CBBF-EB84-AA0B-CD5B06026854}"/>
              </a:ext>
            </a:extLst>
          </p:cNvPr>
          <p:cNvSpPr txBox="1">
            <a:spLocks/>
          </p:cNvSpPr>
          <p:nvPr/>
        </p:nvSpPr>
        <p:spPr>
          <a:xfrm>
            <a:off x="1593436" y="5051350"/>
            <a:ext cx="9782801" cy="111395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a:t>Les items sont maintenant disposés en rangée.</a:t>
            </a:r>
          </a:p>
          <a:p>
            <a:pPr marL="0" indent="0">
              <a:buFont typeface="Euphemia" pitchFamily="34" charset="0"/>
              <a:buNone/>
            </a:pPr>
            <a:r>
              <a:rPr lang="fr-CA" dirty="0"/>
              <a:t>Remarquez qu’ils sont alignés à gauche.</a:t>
            </a:r>
          </a:p>
        </p:txBody>
      </p:sp>
      <p:pic>
        <p:nvPicPr>
          <p:cNvPr id="9" name="Image 8">
            <a:extLst>
              <a:ext uri="{FF2B5EF4-FFF2-40B4-BE49-F238E27FC236}">
                <a16:creationId xmlns:a16="http://schemas.microsoft.com/office/drawing/2014/main" id="{FDBE04B2-9315-5FAB-6832-1052733308C9}"/>
              </a:ext>
            </a:extLst>
          </p:cNvPr>
          <p:cNvPicPr>
            <a:picLocks noChangeAspect="1"/>
          </p:cNvPicPr>
          <p:nvPr/>
        </p:nvPicPr>
        <p:blipFill>
          <a:blip r:embed="rId3"/>
          <a:stretch>
            <a:fillRect/>
          </a:stretch>
        </p:blipFill>
        <p:spPr>
          <a:xfrm>
            <a:off x="6484836" y="2564904"/>
            <a:ext cx="5236043" cy="1309012"/>
          </a:xfrm>
          <a:prstGeom prst="rect">
            <a:avLst/>
          </a:prstGeom>
        </p:spPr>
      </p:pic>
    </p:spTree>
    <p:extLst>
      <p:ext uri="{BB962C8B-B14F-4D97-AF65-F5344CB8AC3E}">
        <p14:creationId xmlns:p14="http://schemas.microsoft.com/office/powerpoint/2010/main" val="130467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38044"/>
            <a:ext cx="9782801" cy="1239837"/>
          </a:xfrm>
        </p:spPr>
        <p:txBody>
          <a:bodyPr/>
          <a:lstStyle/>
          <a:p>
            <a:r>
              <a:rPr lang="fr-CA" dirty="0">
                <a:latin typeface="Calibri" panose="020F0502020204030204" pitchFamily="34" charset="0"/>
                <a:cs typeface="Calibri" panose="020F0502020204030204" pitchFamily="34" charset="0"/>
              </a:rPr>
              <a:t>D02B-justify-content</a:t>
            </a:r>
          </a:p>
        </p:txBody>
      </p:sp>
      <p:sp>
        <p:nvSpPr>
          <p:cNvPr id="7" name="Espace réservé du contenu 6">
            <a:extLst>
              <a:ext uri="{FF2B5EF4-FFF2-40B4-BE49-F238E27FC236}">
                <a16:creationId xmlns:a16="http://schemas.microsoft.com/office/drawing/2014/main" id="{B33F9F61-03EC-C20A-0CB3-D9506C18791C}"/>
              </a:ext>
            </a:extLst>
          </p:cNvPr>
          <p:cNvSpPr>
            <a:spLocks noGrp="1"/>
          </p:cNvSpPr>
          <p:nvPr>
            <p:ph idx="1"/>
          </p:nvPr>
        </p:nvSpPr>
        <p:spPr>
          <a:xfrm>
            <a:off x="1593436" y="1628800"/>
            <a:ext cx="9782801" cy="504056"/>
          </a:xfrm>
        </p:spPr>
        <p:txBody>
          <a:bodyPr>
            <a:normAutofit/>
          </a:bodyPr>
          <a:lstStyle/>
          <a:p>
            <a:pPr marL="0" indent="0">
              <a:buNone/>
            </a:pPr>
            <a:r>
              <a:rPr lang="fr-CA" dirty="0"/>
              <a:t>Ajoutez la propriété </a:t>
            </a:r>
            <a:r>
              <a:rPr lang="fr-CA" dirty="0" err="1">
                <a:solidFill>
                  <a:schemeClr val="accent4">
                    <a:lumMod val="75000"/>
                  </a:schemeClr>
                </a:solidFill>
              </a:rPr>
              <a:t>justify</a:t>
            </a:r>
            <a:r>
              <a:rPr lang="fr-CA" dirty="0">
                <a:solidFill>
                  <a:schemeClr val="accent4">
                    <a:lumMod val="75000"/>
                  </a:schemeClr>
                </a:solidFill>
              </a:rPr>
              <a:t>-content</a:t>
            </a:r>
            <a:r>
              <a:rPr lang="fr-CA" dirty="0"/>
              <a:t> avec une valeur </a:t>
            </a:r>
            <a:r>
              <a:rPr lang="fr-CA" dirty="0">
                <a:solidFill>
                  <a:schemeClr val="accent4">
                    <a:lumMod val="75000"/>
                  </a:schemeClr>
                </a:solidFill>
              </a:rPr>
              <a:t>center</a:t>
            </a:r>
            <a:r>
              <a:rPr lang="fr-CA" dirty="0"/>
              <a:t>:</a:t>
            </a:r>
          </a:p>
        </p:txBody>
      </p:sp>
      <p:sp>
        <p:nvSpPr>
          <p:cNvPr id="3" name="Espace réservé du contenu 2">
            <a:extLst>
              <a:ext uri="{FF2B5EF4-FFF2-40B4-BE49-F238E27FC236}">
                <a16:creationId xmlns:a16="http://schemas.microsoft.com/office/drawing/2014/main" id="{54FF01D0-7B3E-5801-7958-D3F49F47C082}"/>
              </a:ext>
            </a:extLst>
          </p:cNvPr>
          <p:cNvSpPr txBox="1">
            <a:spLocks/>
          </p:cNvSpPr>
          <p:nvPr/>
        </p:nvSpPr>
        <p:spPr>
          <a:xfrm>
            <a:off x="1593437" y="2132857"/>
            <a:ext cx="4644992" cy="2304256"/>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.conteneur {</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border: gray 20px </a:t>
            </a:r>
            <a:r>
              <a:rPr lang="fr-CA" sz="2000" dirty="0" err="1">
                <a:latin typeface="Consolas" panose="020B0609020204030204" pitchFamily="49" charset="0"/>
                <a:ea typeface="Verdana" panose="020B0604030504040204" pitchFamily="34" charset="0"/>
              </a:rPr>
              <a:t>solid</a:t>
            </a:r>
            <a:r>
              <a:rPr lang="fr-CA" sz="20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background-</a:t>
            </a:r>
            <a:r>
              <a:rPr lang="fr-CA" sz="2000" dirty="0" err="1">
                <a:latin typeface="Consolas" panose="020B0609020204030204" pitchFamily="49" charset="0"/>
                <a:ea typeface="Verdana" panose="020B0604030504040204" pitchFamily="34" charset="0"/>
              </a:rPr>
              <a:t>color</a:t>
            </a:r>
            <a:r>
              <a:rPr lang="fr-CA" sz="2000" dirty="0">
                <a:latin typeface="Consolas" panose="020B0609020204030204" pitchFamily="49" charset="0"/>
                <a:ea typeface="Verdana" panose="020B0604030504040204" pitchFamily="34" charset="0"/>
              </a:rPr>
              <a:t>: #FFFFFF;</a:t>
            </a:r>
          </a:p>
          <a:p>
            <a:pPr marL="0" indent="0">
              <a:spcBef>
                <a:spcPts val="600"/>
              </a:spcBef>
              <a:buFont typeface="Euphemia" pitchFamily="34" charset="0"/>
              <a:buNone/>
            </a:pPr>
            <a:r>
              <a:rPr lang="fr-CA" sz="2000" dirty="0">
                <a:solidFill>
                  <a:srgbClr val="FF0000"/>
                </a:solidFill>
                <a:latin typeface="Consolas" panose="020B0609020204030204" pitchFamily="49" charset="0"/>
                <a:ea typeface="Verdana" panose="020B0604030504040204" pitchFamily="34" charset="0"/>
              </a:rPr>
              <a:t>    </a:t>
            </a:r>
            <a:r>
              <a:rPr lang="fr-CA" sz="2000" dirty="0">
                <a:latin typeface="Consolas" panose="020B0609020204030204" pitchFamily="49" charset="0"/>
                <a:ea typeface="Verdana" panose="020B0604030504040204" pitchFamily="34" charset="0"/>
              </a:rPr>
              <a:t>display: </a:t>
            </a:r>
            <a:r>
              <a:rPr lang="fr-CA" sz="2000" dirty="0" err="1">
                <a:latin typeface="Consolas" panose="020B0609020204030204" pitchFamily="49" charset="0"/>
                <a:ea typeface="Verdana" panose="020B0604030504040204" pitchFamily="34" charset="0"/>
              </a:rPr>
              <a:t>flex</a:t>
            </a:r>
            <a:r>
              <a:rPr lang="fr-CA" sz="20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a:t>
            </a:r>
            <a:r>
              <a:rPr lang="fr-CA" sz="2000" dirty="0" err="1">
                <a:solidFill>
                  <a:srgbClr val="FF0000"/>
                </a:solidFill>
                <a:latin typeface="Consolas" panose="020B0609020204030204" pitchFamily="49" charset="0"/>
                <a:ea typeface="Verdana" panose="020B0604030504040204" pitchFamily="34" charset="0"/>
              </a:rPr>
              <a:t>justify</a:t>
            </a:r>
            <a:r>
              <a:rPr lang="fr-CA" sz="2000" dirty="0">
                <a:solidFill>
                  <a:srgbClr val="FF0000"/>
                </a:solidFill>
                <a:latin typeface="Consolas" panose="020B0609020204030204" pitchFamily="49" charset="0"/>
                <a:ea typeface="Verdana" panose="020B0604030504040204" pitchFamily="34" charset="0"/>
              </a:rPr>
              <a:t>-content: center;</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a:t>
            </a:r>
          </a:p>
        </p:txBody>
      </p:sp>
      <p:sp>
        <p:nvSpPr>
          <p:cNvPr id="6" name="Espace réservé du contenu 6">
            <a:extLst>
              <a:ext uri="{FF2B5EF4-FFF2-40B4-BE49-F238E27FC236}">
                <a16:creationId xmlns:a16="http://schemas.microsoft.com/office/drawing/2014/main" id="{81CEACAE-CBBF-EB84-AA0B-CD5B06026854}"/>
              </a:ext>
            </a:extLst>
          </p:cNvPr>
          <p:cNvSpPr txBox="1">
            <a:spLocks/>
          </p:cNvSpPr>
          <p:nvPr/>
        </p:nvSpPr>
        <p:spPr>
          <a:xfrm>
            <a:off x="1593436" y="5051350"/>
            <a:ext cx="9782801" cy="111395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a:t>Les items sont maintenant </a:t>
            </a:r>
            <a:r>
              <a:rPr lang="fr-CA" b="1" dirty="0"/>
              <a:t>centrés</a:t>
            </a:r>
            <a:r>
              <a:rPr lang="fr-CA" dirty="0"/>
              <a:t>, collés les uns sur les autres.</a:t>
            </a:r>
          </a:p>
        </p:txBody>
      </p:sp>
      <p:pic>
        <p:nvPicPr>
          <p:cNvPr id="5" name="Image 4">
            <a:extLst>
              <a:ext uri="{FF2B5EF4-FFF2-40B4-BE49-F238E27FC236}">
                <a16:creationId xmlns:a16="http://schemas.microsoft.com/office/drawing/2014/main" id="{6C08D4A7-AF88-E99B-C923-ACCEC66D2052}"/>
              </a:ext>
            </a:extLst>
          </p:cNvPr>
          <p:cNvPicPr>
            <a:picLocks noChangeAspect="1"/>
          </p:cNvPicPr>
          <p:nvPr/>
        </p:nvPicPr>
        <p:blipFill>
          <a:blip r:embed="rId3"/>
          <a:stretch>
            <a:fillRect/>
          </a:stretch>
        </p:blipFill>
        <p:spPr>
          <a:xfrm>
            <a:off x="6484836" y="2636912"/>
            <a:ext cx="5184576" cy="1296144"/>
          </a:xfrm>
          <a:prstGeom prst="rect">
            <a:avLst/>
          </a:prstGeom>
        </p:spPr>
      </p:pic>
    </p:spTree>
    <p:extLst>
      <p:ext uri="{BB962C8B-B14F-4D97-AF65-F5344CB8AC3E}">
        <p14:creationId xmlns:p14="http://schemas.microsoft.com/office/powerpoint/2010/main" val="35411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38044"/>
            <a:ext cx="9782801" cy="1239837"/>
          </a:xfrm>
        </p:spPr>
        <p:txBody>
          <a:bodyPr/>
          <a:lstStyle/>
          <a:p>
            <a:r>
              <a:rPr lang="fr-CA" dirty="0">
                <a:latin typeface="Calibri" panose="020F0502020204030204" pitchFamily="34" charset="0"/>
                <a:cs typeface="Calibri" panose="020F0502020204030204" pitchFamily="34" charset="0"/>
              </a:rPr>
              <a:t>D02B-Dispositions horizontales</a:t>
            </a:r>
          </a:p>
        </p:txBody>
      </p:sp>
      <p:sp>
        <p:nvSpPr>
          <p:cNvPr id="7" name="Espace réservé du contenu 6">
            <a:extLst>
              <a:ext uri="{FF2B5EF4-FFF2-40B4-BE49-F238E27FC236}">
                <a16:creationId xmlns:a16="http://schemas.microsoft.com/office/drawing/2014/main" id="{B33F9F61-03EC-C20A-0CB3-D9506C18791C}"/>
              </a:ext>
            </a:extLst>
          </p:cNvPr>
          <p:cNvSpPr>
            <a:spLocks noGrp="1"/>
          </p:cNvSpPr>
          <p:nvPr>
            <p:ph idx="1"/>
          </p:nvPr>
        </p:nvSpPr>
        <p:spPr>
          <a:xfrm>
            <a:off x="1593436" y="1628800"/>
            <a:ext cx="9782801" cy="4680520"/>
          </a:xfrm>
        </p:spPr>
        <p:txBody>
          <a:bodyPr>
            <a:normAutofit/>
          </a:bodyPr>
          <a:lstStyle/>
          <a:p>
            <a:pPr marL="0" indent="0">
              <a:buNone/>
            </a:pPr>
            <a:r>
              <a:rPr lang="fr-CA" dirty="0"/>
              <a:t>Changez la valeur de </a:t>
            </a:r>
            <a:r>
              <a:rPr lang="fr-CA" dirty="0" err="1">
                <a:solidFill>
                  <a:schemeClr val="accent4">
                    <a:lumMod val="75000"/>
                  </a:schemeClr>
                </a:solidFill>
              </a:rPr>
              <a:t>justify</a:t>
            </a:r>
            <a:r>
              <a:rPr lang="fr-CA" dirty="0">
                <a:solidFill>
                  <a:schemeClr val="accent4">
                    <a:lumMod val="75000"/>
                  </a:schemeClr>
                </a:solidFill>
              </a:rPr>
              <a:t>-content</a:t>
            </a:r>
            <a:r>
              <a:rPr lang="fr-CA" dirty="0"/>
              <a:t> pour les chacune des valeurs ci-dessous et visualisez le résultat à chaque fois:</a:t>
            </a:r>
          </a:p>
          <a:p>
            <a:pPr lvl="1"/>
            <a:r>
              <a:rPr lang="fr-CA" dirty="0" err="1"/>
              <a:t>flex</a:t>
            </a:r>
            <a:r>
              <a:rPr lang="fr-CA" dirty="0"/>
              <a:t>-start</a:t>
            </a:r>
          </a:p>
          <a:p>
            <a:pPr lvl="1"/>
            <a:r>
              <a:rPr lang="fr-CA" dirty="0" err="1"/>
              <a:t>flex</a:t>
            </a:r>
            <a:r>
              <a:rPr lang="fr-CA" dirty="0"/>
              <a:t>-end</a:t>
            </a:r>
          </a:p>
          <a:p>
            <a:pPr lvl="1"/>
            <a:r>
              <a:rPr lang="fr-CA" dirty="0" err="1"/>
              <a:t>space-between</a:t>
            </a:r>
            <a:endParaRPr lang="fr-CA" dirty="0"/>
          </a:p>
          <a:p>
            <a:pPr lvl="1"/>
            <a:r>
              <a:rPr lang="fr-CA" dirty="0" err="1"/>
              <a:t>space-around</a:t>
            </a:r>
            <a:endParaRPr lang="fr-CA" dirty="0"/>
          </a:p>
          <a:p>
            <a:pPr lvl="1"/>
            <a:r>
              <a:rPr lang="fr-CA" dirty="0" err="1"/>
              <a:t>space-evenly</a:t>
            </a:r>
            <a:endParaRPr lang="fr-CA" dirty="0"/>
          </a:p>
          <a:p>
            <a:pPr lvl="1"/>
            <a:r>
              <a:rPr lang="fr-CA" dirty="0"/>
              <a:t>center</a:t>
            </a:r>
          </a:p>
          <a:p>
            <a:pPr marL="0" indent="0">
              <a:buNone/>
            </a:pPr>
            <a:endParaRPr lang="fr-CA" dirty="0"/>
          </a:p>
        </p:txBody>
      </p:sp>
    </p:spTree>
    <p:extLst>
      <p:ext uri="{BB962C8B-B14F-4D97-AF65-F5344CB8AC3E}">
        <p14:creationId xmlns:p14="http://schemas.microsoft.com/office/powerpoint/2010/main" val="324400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Dans un fichier – </a:t>
            </a:r>
            <a:r>
              <a:rPr lang="fr-CA" i="1" dirty="0" err="1">
                <a:latin typeface="Calibri" panose="020F0502020204030204" pitchFamily="34" charset="0"/>
                <a:cs typeface="Calibri" panose="020F0502020204030204" pitchFamily="34" charset="0"/>
              </a:rPr>
              <a:t>External</a:t>
            </a:r>
            <a:r>
              <a:rPr lang="fr-CA" i="1" dirty="0">
                <a:latin typeface="Calibri" panose="020F0502020204030204" pitchFamily="34" charset="0"/>
                <a:cs typeface="Calibri" panose="020F0502020204030204" pitchFamily="34" charset="0"/>
              </a:rPr>
              <a:t> CSS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2298165"/>
            <a:ext cx="6805233" cy="388640"/>
          </a:xfrm>
          <a:solidFill>
            <a:schemeClr val="bg1">
              <a:lumMod val="95000"/>
            </a:schemeClr>
          </a:solidFill>
        </p:spPr>
        <p:txBody>
          <a:bodyPr>
            <a:normAutofit/>
          </a:bodyPr>
          <a:lstStyle/>
          <a:p>
            <a:pPr marL="0" indent="0">
              <a:buNone/>
            </a:pPr>
            <a:r>
              <a:rPr lang="fr-CA" sz="2000" dirty="0">
                <a:latin typeface="Consolas" panose="020B0609020204030204" pitchFamily="49" charset="0"/>
                <a:ea typeface="Verdana" panose="020B0604030504040204" pitchFamily="34" charset="0"/>
              </a:rPr>
              <a:t>&lt;</a:t>
            </a:r>
            <a:r>
              <a:rPr lang="fr-CA" sz="2000" dirty="0" err="1">
                <a:latin typeface="Consolas" panose="020B0609020204030204" pitchFamily="49" charset="0"/>
                <a:ea typeface="Verdana" panose="020B0604030504040204" pitchFamily="34" charset="0"/>
              </a:rPr>
              <a:t>link</a:t>
            </a:r>
            <a:r>
              <a:rPr lang="fr-CA" sz="2000" dirty="0">
                <a:latin typeface="Consolas" panose="020B0609020204030204" pitchFamily="49" charset="0"/>
                <a:ea typeface="Verdana" panose="020B0604030504040204" pitchFamily="34" charset="0"/>
              </a:rPr>
              <a:t> rel="</a:t>
            </a:r>
            <a:r>
              <a:rPr lang="fr-CA" sz="2000" dirty="0" err="1">
                <a:latin typeface="Consolas" panose="020B0609020204030204" pitchFamily="49" charset="0"/>
                <a:ea typeface="Verdana" panose="020B0604030504040204" pitchFamily="34" charset="0"/>
              </a:rPr>
              <a:t>stylesheet</a:t>
            </a:r>
            <a:r>
              <a:rPr lang="fr-CA" sz="2000" dirty="0">
                <a:latin typeface="Consolas" panose="020B0609020204030204" pitchFamily="49" charset="0"/>
                <a:ea typeface="Verdana" panose="020B0604030504040204" pitchFamily="34" charset="0"/>
              </a:rPr>
              <a:t>" href="</a:t>
            </a:r>
            <a:r>
              <a:rPr lang="fr-CA" sz="2000" dirty="0" err="1">
                <a:latin typeface="Consolas" panose="020B0609020204030204" pitchFamily="49" charset="0"/>
                <a:ea typeface="Verdana" panose="020B0604030504040204" pitchFamily="34" charset="0"/>
              </a:rPr>
              <a:t>css</a:t>
            </a:r>
            <a:r>
              <a:rPr lang="fr-CA" sz="2000" dirty="0">
                <a:latin typeface="Consolas" panose="020B0609020204030204" pitchFamily="49" charset="0"/>
                <a:ea typeface="Verdana" panose="020B0604030504040204" pitchFamily="34" charset="0"/>
              </a:rPr>
              <a:t>/style.css"/&gt; </a:t>
            </a:r>
          </a:p>
        </p:txBody>
      </p:sp>
      <p:sp>
        <p:nvSpPr>
          <p:cNvPr id="4" name="Espace réservé du contenu 2">
            <a:extLst>
              <a:ext uri="{FF2B5EF4-FFF2-40B4-BE49-F238E27FC236}">
                <a16:creationId xmlns:a16="http://schemas.microsoft.com/office/drawing/2014/main" id="{B46869FE-371B-4F7B-D071-5FA0EDFCE094}"/>
              </a:ext>
            </a:extLst>
          </p:cNvPr>
          <p:cNvSpPr txBox="1">
            <a:spLocks/>
          </p:cNvSpPr>
          <p:nvPr/>
        </p:nvSpPr>
        <p:spPr>
          <a:xfrm>
            <a:off x="1593435" y="3699729"/>
            <a:ext cx="3924913" cy="1073677"/>
          </a:xfrm>
          <a:prstGeom prst="rect">
            <a:avLst/>
          </a:prstGeom>
          <a:solidFill>
            <a:schemeClr val="bg1">
              <a:lumMod val="95000"/>
            </a:schemeClr>
          </a:solidFill>
        </p:spPr>
        <p:txBody>
          <a:bodyPr vert="horz" lIns="91440" tIns="45720" rIns="91440" bIns="45720" rtlCol="0">
            <a:normAutofit fontScale="9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latin typeface="Consolas" panose="020B0609020204030204" pitchFamily="49" charset="0"/>
                <a:ea typeface="Verdana" panose="020B0604030504040204" pitchFamily="34" charset="0"/>
              </a:rPr>
              <a:t>p {​</a:t>
            </a:r>
          </a:p>
          <a:p>
            <a:pPr marL="0" indent="0">
              <a:buFont typeface="Euphemia" pitchFamily="34" charset="0"/>
              <a:buNone/>
            </a:pPr>
            <a:r>
              <a:rPr lang="fr-CA" sz="2000" dirty="0">
                <a:latin typeface="Consolas" panose="020B0609020204030204" pitchFamily="49" charset="0"/>
                <a:ea typeface="Verdana" panose="020B0604030504040204" pitchFamily="34" charset="0"/>
              </a:rPr>
              <a:t>    </a:t>
            </a:r>
            <a:r>
              <a:rPr lang="fr-CA" sz="2000" dirty="0" err="1">
                <a:latin typeface="Consolas" panose="020B0609020204030204" pitchFamily="49" charset="0"/>
                <a:ea typeface="Verdana" panose="020B0604030504040204" pitchFamily="34" charset="0"/>
              </a:rPr>
              <a:t>background-color:blue</a:t>
            </a:r>
            <a:r>
              <a:rPr lang="fr-CA" sz="2000" dirty="0">
                <a:latin typeface="Consolas" panose="020B0609020204030204" pitchFamily="49" charset="0"/>
                <a:ea typeface="Verdana" panose="020B0604030504040204" pitchFamily="34" charset="0"/>
              </a:rPr>
              <a:t>; ​</a:t>
            </a:r>
          </a:p>
          <a:p>
            <a:pPr marL="0" indent="0">
              <a:buFont typeface="Euphemia" pitchFamily="34" charset="0"/>
              <a:buNone/>
            </a:pPr>
            <a:r>
              <a:rPr lang="fr-CA" sz="2000" dirty="0">
                <a:latin typeface="Consolas" panose="020B0609020204030204" pitchFamily="49" charset="0"/>
                <a:ea typeface="Verdana" panose="020B0604030504040204" pitchFamily="34" charset="0"/>
              </a:rPr>
              <a:t>}</a:t>
            </a:r>
          </a:p>
        </p:txBody>
      </p:sp>
      <p:sp>
        <p:nvSpPr>
          <p:cNvPr id="5" name="Espace réservé du contenu 2">
            <a:extLst>
              <a:ext uri="{FF2B5EF4-FFF2-40B4-BE49-F238E27FC236}">
                <a16:creationId xmlns:a16="http://schemas.microsoft.com/office/drawing/2014/main" id="{313F5C83-8C4E-748C-284B-F40EEC33DC6E}"/>
              </a:ext>
            </a:extLst>
          </p:cNvPr>
          <p:cNvSpPr txBox="1">
            <a:spLocks/>
          </p:cNvSpPr>
          <p:nvPr/>
        </p:nvSpPr>
        <p:spPr>
          <a:xfrm>
            <a:off x="1593433" y="3158269"/>
            <a:ext cx="9782801" cy="470493"/>
          </a:xfrm>
          <a:prstGeom prst="rect">
            <a:avLst/>
          </a:prstGeom>
          <a:no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400" dirty="0">
                <a:ea typeface="Verdana" panose="020B0604030504040204" pitchFamily="34" charset="0"/>
              </a:rPr>
              <a:t>Et en ayant le fichier style.css (sous le répertoire </a:t>
            </a:r>
            <a:r>
              <a:rPr lang="fr-CA" sz="2400" dirty="0" err="1">
                <a:ea typeface="Verdana" panose="020B0604030504040204" pitchFamily="34" charset="0"/>
              </a:rPr>
              <a:t>css</a:t>
            </a:r>
            <a:r>
              <a:rPr lang="fr-CA" sz="2400" dirty="0">
                <a:ea typeface="Verdana" panose="020B0604030504040204" pitchFamily="34" charset="0"/>
              </a:rPr>
              <a:t>) qui contient :</a:t>
            </a:r>
          </a:p>
        </p:txBody>
      </p:sp>
      <p:sp>
        <p:nvSpPr>
          <p:cNvPr id="6" name="Espace réservé du contenu 2">
            <a:extLst>
              <a:ext uri="{FF2B5EF4-FFF2-40B4-BE49-F238E27FC236}">
                <a16:creationId xmlns:a16="http://schemas.microsoft.com/office/drawing/2014/main" id="{08E0A746-2948-E21A-E88C-02B7E96F5914}"/>
              </a:ext>
            </a:extLst>
          </p:cNvPr>
          <p:cNvSpPr txBox="1">
            <a:spLocks/>
          </p:cNvSpPr>
          <p:nvPr/>
        </p:nvSpPr>
        <p:spPr>
          <a:xfrm>
            <a:off x="1593433" y="1618652"/>
            <a:ext cx="9782801" cy="465942"/>
          </a:xfrm>
          <a:prstGeom prst="rect">
            <a:avLst/>
          </a:prstGeom>
          <a:no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400" dirty="0">
                <a:ea typeface="Verdana" panose="020B0604030504040204" pitchFamily="34" charset="0"/>
              </a:rPr>
              <a:t>En ajoutant dans l’</a:t>
            </a:r>
            <a:r>
              <a:rPr lang="fr-CA" sz="2400" dirty="0">
                <a:solidFill>
                  <a:srgbClr val="0070C0"/>
                </a:solidFill>
                <a:ea typeface="Verdana" panose="020B0604030504040204" pitchFamily="34" charset="0"/>
              </a:rPr>
              <a:t>en-tête</a:t>
            </a:r>
            <a:r>
              <a:rPr lang="fr-CA" sz="2400" dirty="0">
                <a:ea typeface="Verdana" panose="020B0604030504040204" pitchFamily="34" charset="0"/>
              </a:rPr>
              <a:t> du </a:t>
            </a:r>
            <a:r>
              <a:rPr lang="fr-CA" sz="2400" dirty="0">
                <a:solidFill>
                  <a:srgbClr val="0070C0"/>
                </a:solidFill>
                <a:ea typeface="Verdana" panose="020B0604030504040204" pitchFamily="34" charset="0"/>
              </a:rPr>
              <a:t>fichier html</a:t>
            </a:r>
            <a:r>
              <a:rPr lang="fr-CA" sz="2400" dirty="0">
                <a:ea typeface="Verdana" panose="020B0604030504040204" pitchFamily="34" charset="0"/>
              </a:rPr>
              <a:t>:</a:t>
            </a:r>
          </a:p>
        </p:txBody>
      </p:sp>
      <p:pic>
        <p:nvPicPr>
          <p:cNvPr id="4098" name="Picture 2">
            <a:extLst>
              <a:ext uri="{FF2B5EF4-FFF2-40B4-BE49-F238E27FC236}">
                <a16:creationId xmlns:a16="http://schemas.microsoft.com/office/drawing/2014/main" id="{86BD8454-4E12-5653-3C3E-5F6620066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2" y="3642639"/>
            <a:ext cx="5544616" cy="295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35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38044"/>
            <a:ext cx="9782801" cy="1239837"/>
          </a:xfrm>
        </p:spPr>
        <p:txBody>
          <a:bodyPr/>
          <a:lstStyle/>
          <a:p>
            <a:r>
              <a:rPr lang="fr-CA" dirty="0">
                <a:latin typeface="Calibri" panose="020F0502020204030204" pitchFamily="34" charset="0"/>
                <a:cs typeface="Calibri" panose="020F0502020204030204" pitchFamily="34" charset="0"/>
              </a:rPr>
              <a:t>D02B-margin sur les items</a:t>
            </a:r>
          </a:p>
        </p:txBody>
      </p:sp>
      <p:sp>
        <p:nvSpPr>
          <p:cNvPr id="7" name="Espace réservé du contenu 6">
            <a:extLst>
              <a:ext uri="{FF2B5EF4-FFF2-40B4-BE49-F238E27FC236}">
                <a16:creationId xmlns:a16="http://schemas.microsoft.com/office/drawing/2014/main" id="{B33F9F61-03EC-C20A-0CB3-D9506C18791C}"/>
              </a:ext>
            </a:extLst>
          </p:cNvPr>
          <p:cNvSpPr>
            <a:spLocks noGrp="1"/>
          </p:cNvSpPr>
          <p:nvPr>
            <p:ph idx="1"/>
          </p:nvPr>
        </p:nvSpPr>
        <p:spPr>
          <a:xfrm>
            <a:off x="1593436" y="1628800"/>
            <a:ext cx="9782801" cy="504056"/>
          </a:xfrm>
        </p:spPr>
        <p:txBody>
          <a:bodyPr>
            <a:normAutofit/>
          </a:bodyPr>
          <a:lstStyle/>
          <a:p>
            <a:pPr marL="0" indent="0">
              <a:buNone/>
            </a:pPr>
            <a:r>
              <a:rPr lang="fr-CA" dirty="0"/>
              <a:t>Ajoutez du </a:t>
            </a:r>
            <a:r>
              <a:rPr lang="fr-CA" dirty="0" err="1">
                <a:solidFill>
                  <a:schemeClr val="accent4">
                    <a:lumMod val="75000"/>
                  </a:schemeClr>
                </a:solidFill>
              </a:rPr>
              <a:t>margin</a:t>
            </a:r>
            <a:r>
              <a:rPr lang="fr-CA" dirty="0"/>
              <a:t> </a:t>
            </a:r>
            <a:r>
              <a:rPr lang="fr-CA" u="sng" dirty="0"/>
              <a:t>aux items</a:t>
            </a:r>
            <a:r>
              <a:rPr lang="fr-CA" dirty="0"/>
              <a:t>:</a:t>
            </a:r>
          </a:p>
        </p:txBody>
      </p:sp>
      <p:sp>
        <p:nvSpPr>
          <p:cNvPr id="3" name="Espace réservé du contenu 2">
            <a:extLst>
              <a:ext uri="{FF2B5EF4-FFF2-40B4-BE49-F238E27FC236}">
                <a16:creationId xmlns:a16="http://schemas.microsoft.com/office/drawing/2014/main" id="{54FF01D0-7B3E-5801-7958-D3F49F47C082}"/>
              </a:ext>
            </a:extLst>
          </p:cNvPr>
          <p:cNvSpPr txBox="1">
            <a:spLocks/>
          </p:cNvSpPr>
          <p:nvPr/>
        </p:nvSpPr>
        <p:spPr>
          <a:xfrm>
            <a:off x="1593437" y="2132856"/>
            <a:ext cx="4644992" cy="3207586"/>
          </a:xfrm>
          <a:prstGeom prst="rect">
            <a:avLst/>
          </a:prstGeom>
          <a:solidFill>
            <a:schemeClr val="bg1">
              <a:lumMod val="95000"/>
            </a:schemeClr>
          </a:solidFill>
        </p:spPr>
        <p:txBody>
          <a:bodyPr vert="horz" lIns="91440" tIns="45720" rIns="91440" bIns="45720" rtlCol="0">
            <a:normAutofit fontScale="8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.item {</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a:t>
            </a:r>
            <a:r>
              <a:rPr lang="fr-CA" sz="2000" dirty="0" err="1">
                <a:latin typeface="Consolas" panose="020B0609020204030204" pitchFamily="49" charset="0"/>
                <a:ea typeface="Verdana" panose="020B0604030504040204" pitchFamily="34" charset="0"/>
              </a:rPr>
              <a:t>width</a:t>
            </a:r>
            <a:r>
              <a:rPr lang="fr-CA" sz="2000" dirty="0">
                <a:latin typeface="Consolas" panose="020B0609020204030204" pitchFamily="49" charset="0"/>
                <a:ea typeface="Verdana" panose="020B0604030504040204" pitchFamily="34" charset="0"/>
              </a:rPr>
              <a:t>: 150px;</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a:t>
            </a:r>
            <a:r>
              <a:rPr lang="fr-CA" sz="2000" dirty="0" err="1">
                <a:latin typeface="Consolas" panose="020B0609020204030204" pitchFamily="49" charset="0"/>
                <a:ea typeface="Verdana" panose="020B0604030504040204" pitchFamily="34" charset="0"/>
              </a:rPr>
              <a:t>height</a:t>
            </a:r>
            <a:r>
              <a:rPr lang="fr-CA" sz="2000" dirty="0">
                <a:latin typeface="Consolas" panose="020B0609020204030204" pitchFamily="49" charset="0"/>
                <a:ea typeface="Verdana" panose="020B0604030504040204" pitchFamily="34" charset="0"/>
              </a:rPr>
              <a:t>: 150px;</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border: orange 5px </a:t>
            </a:r>
            <a:r>
              <a:rPr lang="fr-CA" sz="2000" dirty="0" err="1">
                <a:latin typeface="Consolas" panose="020B0609020204030204" pitchFamily="49" charset="0"/>
                <a:ea typeface="Verdana" panose="020B0604030504040204" pitchFamily="34" charset="0"/>
              </a:rPr>
              <a:t>solid</a:t>
            </a:r>
            <a:r>
              <a:rPr lang="fr-CA" sz="20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background-</a:t>
            </a:r>
            <a:r>
              <a:rPr lang="fr-CA" sz="2000" dirty="0" err="1">
                <a:latin typeface="Consolas" panose="020B0609020204030204" pitchFamily="49" charset="0"/>
                <a:ea typeface="Verdana" panose="020B0604030504040204" pitchFamily="34" charset="0"/>
              </a:rPr>
              <a:t>color</a:t>
            </a:r>
            <a:r>
              <a:rPr lang="fr-CA" sz="2000" dirty="0">
                <a:latin typeface="Consolas" panose="020B0609020204030204" pitchFamily="49" charset="0"/>
                <a:ea typeface="Verdana" panose="020B0604030504040204" pitchFamily="34" charset="0"/>
              </a:rPr>
              <a:t>: #FFFFDD;</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font: 1.5rem </a:t>
            </a:r>
            <a:r>
              <a:rPr lang="fr-CA" sz="2000" dirty="0" err="1">
                <a:latin typeface="Consolas" panose="020B0609020204030204" pitchFamily="49" charset="0"/>
                <a:ea typeface="Verdana" panose="020B0604030504040204" pitchFamily="34" charset="0"/>
              </a:rPr>
              <a:t>bold</a:t>
            </a:r>
            <a:r>
              <a:rPr lang="fr-CA" sz="2000" dirty="0">
                <a:latin typeface="Consolas" panose="020B0609020204030204" pitchFamily="49" charset="0"/>
                <a:ea typeface="Verdana" panose="020B0604030504040204" pitchFamily="34" charset="0"/>
              </a:rPr>
              <a:t> Arial, sans-</a:t>
            </a:r>
            <a:r>
              <a:rPr lang="fr-CA" sz="2000" dirty="0" err="1">
                <a:latin typeface="Consolas" panose="020B0609020204030204" pitchFamily="49" charset="0"/>
                <a:ea typeface="Verdana" panose="020B0604030504040204" pitchFamily="34" charset="0"/>
              </a:rPr>
              <a:t>serif</a:t>
            </a:r>
            <a:r>
              <a:rPr lang="fr-CA" sz="20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a:t>
            </a:r>
            <a:r>
              <a:rPr lang="fr-CA" sz="2000" dirty="0" err="1">
                <a:latin typeface="Consolas" panose="020B0609020204030204" pitchFamily="49" charset="0"/>
                <a:ea typeface="Verdana" panose="020B0604030504040204" pitchFamily="34" charset="0"/>
              </a:rPr>
              <a:t>color</a:t>
            </a:r>
            <a:r>
              <a:rPr lang="fr-CA" sz="2000" dirty="0">
                <a:latin typeface="Consolas" panose="020B0609020204030204" pitchFamily="49" charset="0"/>
                <a:ea typeface="Verdana" panose="020B0604030504040204" pitchFamily="34" charset="0"/>
              </a:rPr>
              <a:t>: </a:t>
            </a:r>
            <a:r>
              <a:rPr lang="fr-CA" sz="2000" dirty="0" err="1">
                <a:latin typeface="Consolas" panose="020B0609020204030204" pitchFamily="49" charset="0"/>
                <a:ea typeface="Verdana" panose="020B0604030504040204" pitchFamily="34" charset="0"/>
              </a:rPr>
              <a:t>darkorange</a:t>
            </a:r>
            <a:r>
              <a:rPr lang="fr-CA" sz="20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line-</a:t>
            </a:r>
            <a:r>
              <a:rPr lang="fr-CA" sz="2000" dirty="0" err="1">
                <a:latin typeface="Consolas" panose="020B0609020204030204" pitchFamily="49" charset="0"/>
                <a:ea typeface="Verdana" panose="020B0604030504040204" pitchFamily="34" charset="0"/>
              </a:rPr>
              <a:t>height</a:t>
            </a:r>
            <a:r>
              <a:rPr lang="fr-CA" sz="2000" dirty="0">
                <a:latin typeface="Consolas" panose="020B0609020204030204" pitchFamily="49" charset="0"/>
                <a:ea typeface="Verdana" panose="020B0604030504040204" pitchFamily="34" charset="0"/>
              </a:rPr>
              <a:t>: 150px;</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a:t>
            </a:r>
            <a:r>
              <a:rPr lang="fr-CA" sz="2000" dirty="0" err="1">
                <a:latin typeface="Consolas" panose="020B0609020204030204" pitchFamily="49" charset="0"/>
                <a:ea typeface="Verdana" panose="020B0604030504040204" pitchFamily="34" charset="0"/>
              </a:rPr>
              <a:t>text-align</a:t>
            </a:r>
            <a:r>
              <a:rPr lang="fr-CA" sz="2000" dirty="0">
                <a:latin typeface="Consolas" panose="020B0609020204030204" pitchFamily="49" charset="0"/>
                <a:ea typeface="Verdana" panose="020B0604030504040204" pitchFamily="34" charset="0"/>
              </a:rPr>
              <a:t>: center;</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a:t>
            </a:r>
            <a:r>
              <a:rPr lang="fr-CA" sz="2000" dirty="0" err="1">
                <a:solidFill>
                  <a:srgbClr val="FF0000"/>
                </a:solidFill>
                <a:latin typeface="Consolas" panose="020B0609020204030204" pitchFamily="49" charset="0"/>
                <a:ea typeface="Verdana" panose="020B0604030504040204" pitchFamily="34" charset="0"/>
              </a:rPr>
              <a:t>margin</a:t>
            </a:r>
            <a:r>
              <a:rPr lang="fr-CA" sz="2000" dirty="0">
                <a:solidFill>
                  <a:srgbClr val="FF0000"/>
                </a:solidFill>
                <a:latin typeface="Consolas" panose="020B0609020204030204" pitchFamily="49" charset="0"/>
                <a:ea typeface="Verdana" panose="020B0604030504040204" pitchFamily="34" charset="0"/>
              </a:rPr>
              <a:t>: 10px;</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a:t>
            </a:r>
          </a:p>
        </p:txBody>
      </p:sp>
      <p:sp>
        <p:nvSpPr>
          <p:cNvPr id="6" name="Espace réservé du contenu 6">
            <a:extLst>
              <a:ext uri="{FF2B5EF4-FFF2-40B4-BE49-F238E27FC236}">
                <a16:creationId xmlns:a16="http://schemas.microsoft.com/office/drawing/2014/main" id="{81CEACAE-CBBF-EB84-AA0B-CD5B06026854}"/>
              </a:ext>
            </a:extLst>
          </p:cNvPr>
          <p:cNvSpPr txBox="1">
            <a:spLocks/>
          </p:cNvSpPr>
          <p:nvPr/>
        </p:nvSpPr>
        <p:spPr>
          <a:xfrm>
            <a:off x="1593436" y="5340442"/>
            <a:ext cx="9782801" cy="111395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a:t>Remarquez ici que l’espace est plus grand entre les items qu’en haut et en bas des items.</a:t>
            </a:r>
          </a:p>
        </p:txBody>
      </p:sp>
      <p:pic>
        <p:nvPicPr>
          <p:cNvPr id="8" name="Image 7">
            <a:extLst>
              <a:ext uri="{FF2B5EF4-FFF2-40B4-BE49-F238E27FC236}">
                <a16:creationId xmlns:a16="http://schemas.microsoft.com/office/drawing/2014/main" id="{BA510FD1-FEBA-886E-77FE-A1BEBD01A8FE}"/>
              </a:ext>
            </a:extLst>
          </p:cNvPr>
          <p:cNvPicPr>
            <a:picLocks noChangeAspect="1"/>
          </p:cNvPicPr>
          <p:nvPr/>
        </p:nvPicPr>
        <p:blipFill>
          <a:blip r:embed="rId3"/>
          <a:stretch>
            <a:fillRect/>
          </a:stretch>
        </p:blipFill>
        <p:spPr>
          <a:xfrm>
            <a:off x="6484836" y="2718463"/>
            <a:ext cx="5167537" cy="1421073"/>
          </a:xfrm>
          <a:prstGeom prst="rect">
            <a:avLst/>
          </a:prstGeom>
        </p:spPr>
      </p:pic>
    </p:spTree>
    <p:extLst>
      <p:ext uri="{BB962C8B-B14F-4D97-AF65-F5344CB8AC3E}">
        <p14:creationId xmlns:p14="http://schemas.microsoft.com/office/powerpoint/2010/main" val="293073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38044"/>
            <a:ext cx="9782801" cy="1239837"/>
          </a:xfrm>
        </p:spPr>
        <p:txBody>
          <a:bodyPr/>
          <a:lstStyle/>
          <a:p>
            <a:r>
              <a:rPr lang="fr-CA" dirty="0">
                <a:latin typeface="Calibri" panose="020F0502020204030204" pitchFamily="34" charset="0"/>
                <a:cs typeface="Calibri" panose="020F0502020204030204" pitchFamily="34" charset="0"/>
              </a:rPr>
              <a:t>D02B-padding sur le conteneur</a:t>
            </a:r>
          </a:p>
        </p:txBody>
      </p:sp>
      <p:sp>
        <p:nvSpPr>
          <p:cNvPr id="7" name="Espace réservé du contenu 6">
            <a:extLst>
              <a:ext uri="{FF2B5EF4-FFF2-40B4-BE49-F238E27FC236}">
                <a16:creationId xmlns:a16="http://schemas.microsoft.com/office/drawing/2014/main" id="{B33F9F61-03EC-C20A-0CB3-D9506C18791C}"/>
              </a:ext>
            </a:extLst>
          </p:cNvPr>
          <p:cNvSpPr>
            <a:spLocks noGrp="1"/>
          </p:cNvSpPr>
          <p:nvPr>
            <p:ph idx="1"/>
          </p:nvPr>
        </p:nvSpPr>
        <p:spPr>
          <a:xfrm>
            <a:off x="1593436" y="1628800"/>
            <a:ext cx="9782801" cy="504056"/>
          </a:xfrm>
        </p:spPr>
        <p:txBody>
          <a:bodyPr>
            <a:normAutofit/>
          </a:bodyPr>
          <a:lstStyle/>
          <a:p>
            <a:pPr marL="0" indent="0">
              <a:buNone/>
            </a:pPr>
            <a:r>
              <a:rPr lang="fr-CA" dirty="0"/>
              <a:t>Ajoutez du </a:t>
            </a:r>
            <a:r>
              <a:rPr lang="fr-CA" dirty="0" err="1">
                <a:solidFill>
                  <a:schemeClr val="accent4">
                    <a:lumMod val="75000"/>
                  </a:schemeClr>
                </a:solidFill>
              </a:rPr>
              <a:t>padding</a:t>
            </a:r>
            <a:r>
              <a:rPr lang="fr-CA" dirty="0"/>
              <a:t> </a:t>
            </a:r>
            <a:r>
              <a:rPr lang="fr-CA" u="sng" dirty="0"/>
              <a:t>au conteneur</a:t>
            </a:r>
            <a:r>
              <a:rPr lang="fr-CA" dirty="0"/>
              <a:t>:</a:t>
            </a:r>
          </a:p>
        </p:txBody>
      </p:sp>
      <p:sp>
        <p:nvSpPr>
          <p:cNvPr id="3" name="Espace réservé du contenu 2">
            <a:extLst>
              <a:ext uri="{FF2B5EF4-FFF2-40B4-BE49-F238E27FC236}">
                <a16:creationId xmlns:a16="http://schemas.microsoft.com/office/drawing/2014/main" id="{54FF01D0-7B3E-5801-7958-D3F49F47C082}"/>
              </a:ext>
            </a:extLst>
          </p:cNvPr>
          <p:cNvSpPr txBox="1">
            <a:spLocks/>
          </p:cNvSpPr>
          <p:nvPr/>
        </p:nvSpPr>
        <p:spPr>
          <a:xfrm>
            <a:off x="1593437" y="2132856"/>
            <a:ext cx="4644992" cy="2630461"/>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.conteneur {</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border: gray 20px </a:t>
            </a:r>
            <a:r>
              <a:rPr lang="fr-CA" sz="2000" dirty="0" err="1">
                <a:latin typeface="Consolas" panose="020B0609020204030204" pitchFamily="49" charset="0"/>
                <a:ea typeface="Verdana" panose="020B0604030504040204" pitchFamily="34" charset="0"/>
              </a:rPr>
              <a:t>solid</a:t>
            </a:r>
            <a:r>
              <a:rPr lang="fr-CA" sz="20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background-</a:t>
            </a:r>
            <a:r>
              <a:rPr lang="fr-CA" sz="2000" dirty="0" err="1">
                <a:latin typeface="Consolas" panose="020B0609020204030204" pitchFamily="49" charset="0"/>
                <a:ea typeface="Verdana" panose="020B0604030504040204" pitchFamily="34" charset="0"/>
              </a:rPr>
              <a:t>color</a:t>
            </a:r>
            <a:r>
              <a:rPr lang="fr-CA" sz="2000" dirty="0">
                <a:latin typeface="Consolas" panose="020B0609020204030204" pitchFamily="49" charset="0"/>
                <a:ea typeface="Verdana" panose="020B0604030504040204" pitchFamily="34" charset="0"/>
              </a:rPr>
              <a:t>: #FFFFFF;</a:t>
            </a:r>
          </a:p>
          <a:p>
            <a:pPr marL="0" indent="0">
              <a:spcBef>
                <a:spcPts val="600"/>
              </a:spcBef>
              <a:buFont typeface="Euphemia" pitchFamily="34" charset="0"/>
              <a:buNone/>
            </a:pPr>
            <a:r>
              <a:rPr lang="fr-CA" sz="2000" dirty="0">
                <a:solidFill>
                  <a:srgbClr val="FF0000"/>
                </a:solidFill>
                <a:latin typeface="Consolas" panose="020B0609020204030204" pitchFamily="49" charset="0"/>
                <a:ea typeface="Verdana" panose="020B0604030504040204" pitchFamily="34" charset="0"/>
              </a:rPr>
              <a:t>    </a:t>
            </a:r>
            <a:r>
              <a:rPr lang="fr-CA" sz="2000" dirty="0">
                <a:latin typeface="Consolas" panose="020B0609020204030204" pitchFamily="49" charset="0"/>
                <a:ea typeface="Verdana" panose="020B0604030504040204" pitchFamily="34" charset="0"/>
              </a:rPr>
              <a:t>display: </a:t>
            </a:r>
            <a:r>
              <a:rPr lang="fr-CA" sz="2000" dirty="0" err="1">
                <a:latin typeface="Consolas" panose="020B0609020204030204" pitchFamily="49" charset="0"/>
                <a:ea typeface="Verdana" panose="020B0604030504040204" pitchFamily="34" charset="0"/>
              </a:rPr>
              <a:t>flex</a:t>
            </a:r>
            <a:r>
              <a:rPr lang="fr-CA" sz="2000"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a:t>
            </a:r>
            <a:r>
              <a:rPr lang="fr-CA" sz="2000" dirty="0" err="1">
                <a:latin typeface="Consolas" panose="020B0609020204030204" pitchFamily="49" charset="0"/>
                <a:ea typeface="Verdana" panose="020B0604030504040204" pitchFamily="34" charset="0"/>
              </a:rPr>
              <a:t>justify</a:t>
            </a:r>
            <a:r>
              <a:rPr lang="fr-CA" sz="2000" dirty="0">
                <a:latin typeface="Consolas" panose="020B0609020204030204" pitchFamily="49" charset="0"/>
                <a:ea typeface="Verdana" panose="020B0604030504040204" pitchFamily="34" charset="0"/>
              </a:rPr>
              <a:t>-content: center;</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    </a:t>
            </a:r>
            <a:r>
              <a:rPr lang="fr-CA" sz="2000" dirty="0" err="1">
                <a:solidFill>
                  <a:srgbClr val="FF0000"/>
                </a:solidFill>
                <a:latin typeface="Consolas" panose="020B0609020204030204" pitchFamily="49" charset="0"/>
                <a:ea typeface="Verdana" panose="020B0604030504040204" pitchFamily="34" charset="0"/>
              </a:rPr>
              <a:t>padding</a:t>
            </a:r>
            <a:r>
              <a:rPr lang="fr-CA" sz="2000" dirty="0">
                <a:solidFill>
                  <a:srgbClr val="FF0000"/>
                </a:solidFill>
                <a:latin typeface="Consolas" panose="020B0609020204030204" pitchFamily="49" charset="0"/>
                <a:ea typeface="Verdana" panose="020B0604030504040204" pitchFamily="34" charset="0"/>
              </a:rPr>
              <a:t>: 10px;</a:t>
            </a:r>
          </a:p>
          <a:p>
            <a:pPr marL="0" indent="0">
              <a:spcBef>
                <a:spcPts val="600"/>
              </a:spcBef>
              <a:buFont typeface="Euphemia" pitchFamily="34" charset="0"/>
              <a:buNone/>
            </a:pPr>
            <a:r>
              <a:rPr lang="fr-CA" sz="2000" dirty="0">
                <a:latin typeface="Consolas" panose="020B0609020204030204" pitchFamily="49" charset="0"/>
                <a:ea typeface="Verdana" panose="020B0604030504040204" pitchFamily="34" charset="0"/>
              </a:rPr>
              <a:t>}</a:t>
            </a:r>
          </a:p>
        </p:txBody>
      </p:sp>
      <p:sp>
        <p:nvSpPr>
          <p:cNvPr id="6" name="Espace réservé du contenu 6">
            <a:extLst>
              <a:ext uri="{FF2B5EF4-FFF2-40B4-BE49-F238E27FC236}">
                <a16:creationId xmlns:a16="http://schemas.microsoft.com/office/drawing/2014/main" id="{81CEACAE-CBBF-EB84-AA0B-CD5B06026854}"/>
              </a:ext>
            </a:extLst>
          </p:cNvPr>
          <p:cNvSpPr txBox="1">
            <a:spLocks/>
          </p:cNvSpPr>
          <p:nvPr/>
        </p:nvSpPr>
        <p:spPr>
          <a:xfrm>
            <a:off x="1593436" y="5051350"/>
            <a:ext cx="9782801" cy="111395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a:t>Dans notre exemple, on a créé un espace égal entre les items ainsi qu’en haut et en bas des items.</a:t>
            </a:r>
          </a:p>
        </p:txBody>
      </p:sp>
      <p:pic>
        <p:nvPicPr>
          <p:cNvPr id="8" name="Image 7">
            <a:extLst>
              <a:ext uri="{FF2B5EF4-FFF2-40B4-BE49-F238E27FC236}">
                <a16:creationId xmlns:a16="http://schemas.microsoft.com/office/drawing/2014/main" id="{206FB291-0305-591B-1F79-71CE0805AADE}"/>
              </a:ext>
            </a:extLst>
          </p:cNvPr>
          <p:cNvPicPr>
            <a:picLocks noChangeAspect="1"/>
          </p:cNvPicPr>
          <p:nvPr/>
        </p:nvPicPr>
        <p:blipFill>
          <a:blip r:embed="rId3"/>
          <a:stretch>
            <a:fillRect/>
          </a:stretch>
        </p:blipFill>
        <p:spPr>
          <a:xfrm>
            <a:off x="6484836" y="2655871"/>
            <a:ext cx="5154192" cy="1546258"/>
          </a:xfrm>
          <a:prstGeom prst="rect">
            <a:avLst/>
          </a:prstGeom>
        </p:spPr>
      </p:pic>
    </p:spTree>
    <p:extLst>
      <p:ext uri="{BB962C8B-B14F-4D97-AF65-F5344CB8AC3E}">
        <p14:creationId xmlns:p14="http://schemas.microsoft.com/office/powerpoint/2010/main" val="390211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38044"/>
            <a:ext cx="9782801" cy="1239837"/>
          </a:xfrm>
        </p:spPr>
        <p:txBody>
          <a:bodyPr/>
          <a:lstStyle/>
          <a:p>
            <a:r>
              <a:rPr lang="fr-CA" dirty="0">
                <a:latin typeface="Calibri" panose="020F0502020204030204" pitchFamily="34" charset="0"/>
                <a:cs typeface="Calibri" panose="020F0502020204030204" pitchFamily="34" charset="0"/>
              </a:rPr>
              <a:t>L02C-Laboratoire </a:t>
            </a:r>
            <a:r>
              <a:rPr lang="fr-CA" dirty="0" err="1">
                <a:latin typeface="Calibri" panose="020F0502020204030204" pitchFamily="34" charset="0"/>
                <a:cs typeface="Calibri" panose="020F0502020204030204" pitchFamily="34" charset="0"/>
              </a:rPr>
              <a:t>FlexBox</a:t>
            </a:r>
            <a:endParaRPr lang="fr-CA" dirty="0">
              <a:latin typeface="Calibri" panose="020F0502020204030204" pitchFamily="34" charset="0"/>
              <a:cs typeface="Calibri" panose="020F0502020204030204" pitchFamily="34" charset="0"/>
            </a:endParaRPr>
          </a:p>
        </p:txBody>
      </p:sp>
      <p:sp>
        <p:nvSpPr>
          <p:cNvPr id="7" name="Espace réservé du contenu 6">
            <a:extLst>
              <a:ext uri="{FF2B5EF4-FFF2-40B4-BE49-F238E27FC236}">
                <a16:creationId xmlns:a16="http://schemas.microsoft.com/office/drawing/2014/main" id="{B33F9F61-03EC-C20A-0CB3-D9506C18791C}"/>
              </a:ext>
            </a:extLst>
          </p:cNvPr>
          <p:cNvSpPr>
            <a:spLocks noGrp="1"/>
          </p:cNvSpPr>
          <p:nvPr>
            <p:ph idx="1"/>
          </p:nvPr>
        </p:nvSpPr>
        <p:spPr>
          <a:xfrm>
            <a:off x="1593436" y="1628800"/>
            <a:ext cx="9782801" cy="4543400"/>
          </a:xfrm>
        </p:spPr>
        <p:txBody>
          <a:bodyPr/>
          <a:lstStyle/>
          <a:p>
            <a:pPr marL="0" indent="0">
              <a:buNone/>
            </a:pPr>
            <a:r>
              <a:rPr lang="fr-CA" dirty="0"/>
              <a:t>Réalisez le laboratoire L02C-FlexBox.</a:t>
            </a:r>
          </a:p>
        </p:txBody>
      </p:sp>
    </p:spTree>
    <p:extLst>
      <p:ext uri="{BB962C8B-B14F-4D97-AF65-F5344CB8AC3E}">
        <p14:creationId xmlns:p14="http://schemas.microsoft.com/office/powerpoint/2010/main" val="35095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Les unités</a:t>
            </a:r>
            <a:endParaRPr lang="fr-FR" sz="4800" i="1" dirty="0">
              <a:latin typeface="Arial Rounded MT Bold" panose="020F0704030504030204" pitchFamily="34" charset="0"/>
            </a:endParaRP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401456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Les couleurs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4421088"/>
          </a:xfrm>
        </p:spPr>
        <p:txBody>
          <a:bodyPr>
            <a:normAutofit/>
          </a:bodyPr>
          <a:lstStyle/>
          <a:p>
            <a:pPr marL="0" indent="0">
              <a:buNone/>
            </a:pPr>
            <a:r>
              <a:rPr lang="fr-CA" dirty="0">
                <a:ea typeface="Verdana" panose="020B0604030504040204" pitchFamily="34" charset="0"/>
              </a:rPr>
              <a:t>RGB = rouge – vert – bleu de 1 à 255 chaque</a:t>
            </a:r>
          </a:p>
          <a:p>
            <a:r>
              <a:rPr lang="fr-CA" dirty="0">
                <a:ea typeface="Verdana" panose="020B0604030504040204" pitchFamily="34" charset="0"/>
              </a:rPr>
              <a:t>Nommées​</a:t>
            </a:r>
          </a:p>
          <a:p>
            <a:pPr lvl="1"/>
            <a:r>
              <a:rPr lang="fr-CA" dirty="0">
                <a:ea typeface="Verdana" panose="020B0604030504040204" pitchFamily="34" charset="0"/>
              </a:rPr>
              <a:t>h1 {</a:t>
            </a:r>
            <a:r>
              <a:rPr lang="fr-CA" dirty="0" err="1">
                <a:ea typeface="Verdana" panose="020B0604030504040204" pitchFamily="34" charset="0"/>
              </a:rPr>
              <a:t>color</a:t>
            </a:r>
            <a:r>
              <a:rPr lang="fr-CA" dirty="0">
                <a:ea typeface="Verdana" panose="020B0604030504040204" pitchFamily="34" charset="0"/>
              </a:rPr>
              <a:t>: </a:t>
            </a:r>
            <a:r>
              <a:rPr lang="fr-CA" dirty="0" err="1">
                <a:ea typeface="Verdana" panose="020B0604030504040204" pitchFamily="34" charset="0"/>
              </a:rPr>
              <a:t>navy</a:t>
            </a:r>
            <a:r>
              <a:rPr lang="fr-CA" dirty="0">
                <a:ea typeface="Verdana" panose="020B0604030504040204" pitchFamily="34" charset="0"/>
              </a:rPr>
              <a:t>;}​</a:t>
            </a:r>
          </a:p>
          <a:p>
            <a:r>
              <a:rPr lang="fr-CA" dirty="0">
                <a:ea typeface="Verdana" panose="020B0604030504040204" pitchFamily="34" charset="0"/>
              </a:rPr>
              <a:t>En pourcentage​</a:t>
            </a:r>
          </a:p>
          <a:p>
            <a:pPr lvl="1"/>
            <a:r>
              <a:rPr lang="fr-CA" dirty="0">
                <a:ea typeface="Verdana" panose="020B0604030504040204" pitchFamily="34" charset="0"/>
              </a:rPr>
              <a:t>h1 {</a:t>
            </a:r>
            <a:r>
              <a:rPr lang="fr-CA" dirty="0" err="1">
                <a:ea typeface="Verdana" panose="020B0604030504040204" pitchFamily="34" charset="0"/>
              </a:rPr>
              <a:t>color</a:t>
            </a:r>
            <a:r>
              <a:rPr lang="fr-CA" dirty="0">
                <a:ea typeface="Verdana" panose="020B0604030504040204" pitchFamily="34" charset="0"/>
              </a:rPr>
              <a:t>: </a:t>
            </a:r>
            <a:r>
              <a:rPr lang="fr-CA" dirty="0" err="1">
                <a:ea typeface="Verdana" panose="020B0604030504040204" pitchFamily="34" charset="0"/>
              </a:rPr>
              <a:t>rgb</a:t>
            </a:r>
            <a:r>
              <a:rPr lang="fr-CA" dirty="0">
                <a:ea typeface="Verdana" panose="020B0604030504040204" pitchFamily="34" charset="0"/>
              </a:rPr>
              <a:t>(25%,66%,40%);}​</a:t>
            </a:r>
          </a:p>
          <a:p>
            <a:r>
              <a:rPr lang="fr-CA" dirty="0">
                <a:ea typeface="Verdana" panose="020B0604030504040204" pitchFamily="34" charset="0"/>
              </a:rPr>
              <a:t>En décimal​</a:t>
            </a:r>
          </a:p>
          <a:p>
            <a:pPr lvl="1"/>
            <a:r>
              <a:rPr lang="fr-CA" dirty="0">
                <a:ea typeface="Verdana" panose="020B0604030504040204" pitchFamily="34" charset="0"/>
              </a:rPr>
              <a:t>h1 {</a:t>
            </a:r>
            <a:r>
              <a:rPr lang="fr-CA" dirty="0" err="1">
                <a:ea typeface="Verdana" panose="020B0604030504040204" pitchFamily="34" charset="0"/>
              </a:rPr>
              <a:t>color</a:t>
            </a:r>
            <a:r>
              <a:rPr lang="fr-CA" dirty="0">
                <a:ea typeface="Verdana" panose="020B0604030504040204" pitchFamily="34" charset="0"/>
              </a:rPr>
              <a:t>: </a:t>
            </a:r>
            <a:r>
              <a:rPr lang="fr-CA" dirty="0" err="1">
                <a:ea typeface="Verdana" panose="020B0604030504040204" pitchFamily="34" charset="0"/>
              </a:rPr>
              <a:t>rgb</a:t>
            </a:r>
            <a:r>
              <a:rPr lang="fr-CA" dirty="0">
                <a:ea typeface="Verdana" panose="020B0604030504040204" pitchFamily="34" charset="0"/>
              </a:rPr>
              <a:t>(255,255,0);}​</a:t>
            </a:r>
          </a:p>
          <a:p>
            <a:r>
              <a:rPr lang="fr-CA" dirty="0">
                <a:ea typeface="Verdana" panose="020B0604030504040204" pitchFamily="34" charset="0"/>
              </a:rPr>
              <a:t>En hexadécimal​</a:t>
            </a:r>
          </a:p>
          <a:p>
            <a:pPr lvl="1"/>
            <a:r>
              <a:rPr lang="fr-CA" dirty="0">
                <a:ea typeface="Verdana" panose="020B0604030504040204" pitchFamily="34" charset="0"/>
              </a:rPr>
              <a:t>h1 {</a:t>
            </a:r>
            <a:r>
              <a:rPr lang="fr-CA" dirty="0" err="1">
                <a:ea typeface="Verdana" panose="020B0604030504040204" pitchFamily="34" charset="0"/>
              </a:rPr>
              <a:t>color</a:t>
            </a:r>
            <a:r>
              <a:rPr lang="fr-CA" dirty="0">
                <a:ea typeface="Verdana" panose="020B0604030504040204" pitchFamily="34" charset="0"/>
              </a:rPr>
              <a:t>: #FF6600;}</a:t>
            </a:r>
          </a:p>
        </p:txBody>
      </p:sp>
    </p:spTree>
    <p:extLst>
      <p:ext uri="{BB962C8B-B14F-4D97-AF65-F5344CB8AC3E}">
        <p14:creationId xmlns:p14="http://schemas.microsoft.com/office/powerpoint/2010/main" val="308304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Les unités de grandeur</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5445224"/>
            <a:ext cx="9782801" cy="648072"/>
          </a:xfrm>
        </p:spPr>
        <p:txBody>
          <a:bodyPr>
            <a:normAutofit/>
          </a:bodyPr>
          <a:lstStyle/>
          <a:p>
            <a:pPr marL="0" indent="0">
              <a:buNone/>
            </a:pPr>
            <a:r>
              <a:rPr lang="fr-CA" dirty="0" err="1">
                <a:ea typeface="Verdana" panose="020B0604030504040204" pitchFamily="34" charset="0"/>
              </a:rPr>
              <a:t>viewport</a:t>
            </a:r>
            <a:r>
              <a:rPr lang="fr-CA" dirty="0">
                <a:ea typeface="Verdana" panose="020B0604030504040204" pitchFamily="34" charset="0"/>
              </a:rPr>
              <a:t>​: dimensions de la fenêtre affichable du navigateur</a:t>
            </a:r>
          </a:p>
        </p:txBody>
      </p:sp>
      <p:graphicFrame>
        <p:nvGraphicFramePr>
          <p:cNvPr id="6" name="Tableau 5">
            <a:extLst>
              <a:ext uri="{FF2B5EF4-FFF2-40B4-BE49-F238E27FC236}">
                <a16:creationId xmlns:a16="http://schemas.microsoft.com/office/drawing/2014/main" id="{1587D606-299E-A10A-7ACD-10C018997D37}"/>
              </a:ext>
            </a:extLst>
          </p:cNvPr>
          <p:cNvGraphicFramePr>
            <a:graphicFrameLocks noGrp="1"/>
          </p:cNvGraphicFramePr>
          <p:nvPr>
            <p:extLst>
              <p:ext uri="{D42A27DB-BD31-4B8C-83A1-F6EECF244321}">
                <p14:modId xmlns:p14="http://schemas.microsoft.com/office/powerpoint/2010/main" val="4111691524"/>
              </p:ext>
            </p:extLst>
          </p:nvPr>
        </p:nvGraphicFramePr>
        <p:xfrm>
          <a:off x="2890056" y="1556792"/>
          <a:ext cx="7020780" cy="3456385"/>
        </p:xfrm>
        <a:graphic>
          <a:graphicData uri="http://schemas.openxmlformats.org/drawingml/2006/table">
            <a:tbl>
              <a:tblPr/>
              <a:tblGrid>
                <a:gridCol w="1692188">
                  <a:extLst>
                    <a:ext uri="{9D8B030D-6E8A-4147-A177-3AD203B41FA5}">
                      <a16:colId xmlns:a16="http://schemas.microsoft.com/office/drawing/2014/main" val="7951663"/>
                    </a:ext>
                  </a:extLst>
                </a:gridCol>
                <a:gridCol w="5328592">
                  <a:extLst>
                    <a:ext uri="{9D8B030D-6E8A-4147-A177-3AD203B41FA5}">
                      <a16:colId xmlns:a16="http://schemas.microsoft.com/office/drawing/2014/main" val="3497954836"/>
                    </a:ext>
                  </a:extLst>
                </a:gridCol>
              </a:tblGrid>
              <a:tr h="439423">
                <a:tc gridSpan="2">
                  <a:txBody>
                    <a:bodyPr/>
                    <a:lstStyle/>
                    <a:p>
                      <a:pPr algn="l" fontAlgn="base"/>
                      <a:r>
                        <a:rPr lang="fr-CA" sz="1800" b="1" i="0" dirty="0">
                          <a:solidFill>
                            <a:srgbClr val="FFFFFF"/>
                          </a:solidFill>
                          <a:effectLst/>
                          <a:latin typeface="Calibri" panose="020F0502020204030204" pitchFamily="34" charset="0"/>
                        </a:rPr>
                        <a:t>Unités relatives​</a:t>
                      </a:r>
                      <a:endParaRPr lang="fr-CA" b="1" i="0" dirty="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0000"/>
                    </a:solidFill>
                  </a:tcPr>
                </a:tc>
                <a:tc hMerge="1">
                  <a:txBody>
                    <a:bodyPr/>
                    <a:lstStyle/>
                    <a:p>
                      <a:endParaRPr lang="fr-CA"/>
                    </a:p>
                  </a:txBody>
                  <a:tcPr/>
                </a:tc>
                <a:extLst>
                  <a:ext uri="{0D108BD9-81ED-4DB2-BD59-A6C34878D82A}">
                    <a16:rowId xmlns:a16="http://schemas.microsoft.com/office/drawing/2014/main" val="860024667"/>
                  </a:ext>
                </a:extLst>
              </a:tr>
              <a:tr h="439423">
                <a:tc>
                  <a:txBody>
                    <a:bodyPr/>
                    <a:lstStyle/>
                    <a:p>
                      <a:pPr algn="l" fontAlgn="base"/>
                      <a:r>
                        <a:rPr lang="fr-CA" sz="1800" b="0" i="0">
                          <a:solidFill>
                            <a:srgbClr val="000000"/>
                          </a:solidFill>
                          <a:effectLst/>
                          <a:latin typeface="Calibri" panose="020F0502020204030204" pitchFamily="34" charset="0"/>
                        </a:rPr>
                        <a:t>px​</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tc>
                  <a:txBody>
                    <a:bodyPr/>
                    <a:lstStyle/>
                    <a:p>
                      <a:pPr algn="l" fontAlgn="base"/>
                      <a:r>
                        <a:rPr lang="fr-CA" sz="1800" b="0" i="0">
                          <a:solidFill>
                            <a:srgbClr val="000000"/>
                          </a:solidFill>
                          <a:effectLst/>
                          <a:latin typeface="Calibri" panose="020F0502020204030204" pitchFamily="34" charset="0"/>
                        </a:rPr>
                        <a:t>un pixel à l’écran​</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14411697"/>
                  </a:ext>
                </a:extLst>
              </a:tr>
              <a:tr h="439423">
                <a:tc>
                  <a:txBody>
                    <a:bodyPr/>
                    <a:lstStyle/>
                    <a:p>
                      <a:pPr algn="l" fontAlgn="base"/>
                      <a:r>
                        <a:rPr lang="fr-CA" sz="1800" b="0" i="0">
                          <a:solidFill>
                            <a:srgbClr val="000000"/>
                          </a:solidFill>
                          <a:effectLst/>
                          <a:latin typeface="Calibri" panose="020F0502020204030204" pitchFamily="34" charset="0"/>
                        </a:rPr>
                        <a:t>em​</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tc>
                  <a:txBody>
                    <a:bodyPr/>
                    <a:lstStyle/>
                    <a:p>
                      <a:pPr algn="l" fontAlgn="base"/>
                      <a:r>
                        <a:rPr lang="fr-CA" sz="1800" b="0" i="0">
                          <a:solidFill>
                            <a:srgbClr val="000000"/>
                          </a:solidFill>
                          <a:effectLst/>
                          <a:latin typeface="Calibri" panose="020F0502020204030204" pitchFamily="34" charset="0"/>
                        </a:rPr>
                        <a:t>relative à la taille de police courante​</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563975329"/>
                  </a:ext>
                </a:extLst>
              </a:tr>
              <a:tr h="439423">
                <a:tc>
                  <a:txBody>
                    <a:bodyPr/>
                    <a:lstStyle/>
                    <a:p>
                      <a:pPr algn="l" fontAlgn="base"/>
                      <a:r>
                        <a:rPr lang="fr-CA" sz="1800" b="0" i="0">
                          <a:solidFill>
                            <a:srgbClr val="000000"/>
                          </a:solidFill>
                          <a:effectLst/>
                          <a:latin typeface="Calibri" panose="020F0502020204030204" pitchFamily="34" charset="0"/>
                        </a:rPr>
                        <a:t>rem​</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tc>
                  <a:txBody>
                    <a:bodyPr/>
                    <a:lstStyle/>
                    <a:p>
                      <a:pPr algn="l" fontAlgn="base"/>
                      <a:r>
                        <a:rPr lang="fr-CA" sz="1800" b="0" i="0">
                          <a:solidFill>
                            <a:srgbClr val="000000"/>
                          </a:solidFill>
                          <a:effectLst/>
                          <a:latin typeface="Calibri" panose="020F0502020204030204" pitchFamily="34" charset="0"/>
                        </a:rPr>
                        <a:t>relative à la taille de police de la racine​</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412916362"/>
                  </a:ext>
                </a:extLst>
              </a:tr>
              <a:tr h="439423">
                <a:tc>
                  <a:txBody>
                    <a:bodyPr/>
                    <a:lstStyle/>
                    <a:p>
                      <a:pPr algn="l" fontAlgn="base"/>
                      <a:r>
                        <a:rPr lang="fr-CA" sz="1800" b="0" i="0">
                          <a:solidFill>
                            <a:srgbClr val="000000"/>
                          </a:solidFill>
                          <a:effectLst/>
                          <a:latin typeface="Calibri" panose="020F0502020204030204" pitchFamily="34" charset="0"/>
                        </a:rPr>
                        <a:t>%​</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tc>
                  <a:txBody>
                    <a:bodyPr/>
                    <a:lstStyle/>
                    <a:p>
                      <a:pPr algn="l" fontAlgn="base"/>
                      <a:r>
                        <a:rPr lang="fr-CA" sz="1800" b="0" i="0">
                          <a:solidFill>
                            <a:srgbClr val="000000"/>
                          </a:solidFill>
                          <a:effectLst/>
                          <a:latin typeface="Calibri" panose="020F0502020204030204" pitchFamily="34" charset="0"/>
                        </a:rPr>
                        <a:t>proportion relative au parent​</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276100800"/>
                  </a:ext>
                </a:extLst>
              </a:tr>
              <a:tr h="490279">
                <a:tc>
                  <a:txBody>
                    <a:bodyPr/>
                    <a:lstStyle/>
                    <a:p>
                      <a:pPr algn="l" fontAlgn="base"/>
                      <a:r>
                        <a:rPr lang="fr-CA" sz="1800" b="0" i="0">
                          <a:solidFill>
                            <a:srgbClr val="000000"/>
                          </a:solidFill>
                          <a:effectLst/>
                          <a:latin typeface="Calibri" panose="020F0502020204030204" pitchFamily="34" charset="0"/>
                        </a:rPr>
                        <a:t>vw &amp; vh​</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tc>
                  <a:txBody>
                    <a:bodyPr/>
                    <a:lstStyle/>
                    <a:p>
                      <a:pPr algn="l" fontAlgn="base"/>
                      <a:r>
                        <a:rPr lang="fr-CA" sz="1800" b="0" i="0" dirty="0">
                          <a:solidFill>
                            <a:srgbClr val="000000"/>
                          </a:solidFill>
                          <a:effectLst/>
                          <a:latin typeface="Calibri" panose="020F0502020204030204" pitchFamily="34" charset="0"/>
                        </a:rPr>
                        <a:t>% du </a:t>
                      </a:r>
                      <a:r>
                        <a:rPr lang="fr-CA" sz="1800" b="0" i="1" dirty="0" err="1">
                          <a:solidFill>
                            <a:srgbClr val="000000"/>
                          </a:solidFill>
                          <a:effectLst/>
                          <a:latin typeface="Calibri" panose="020F0502020204030204" pitchFamily="34" charset="0"/>
                        </a:rPr>
                        <a:t>viewport</a:t>
                      </a:r>
                      <a:r>
                        <a:rPr lang="fr-CA" sz="1800" b="0" i="0" dirty="0">
                          <a:solidFill>
                            <a:srgbClr val="000000"/>
                          </a:solidFill>
                          <a:effectLst/>
                          <a:latin typeface="Calibri" panose="020F0502020204030204" pitchFamily="34" charset="0"/>
                        </a:rPr>
                        <a:t> (1vw = 1% de la largeur du </a:t>
                      </a:r>
                      <a:r>
                        <a:rPr lang="fr-CA" sz="1800" b="0" i="0" dirty="0" err="1">
                          <a:solidFill>
                            <a:srgbClr val="000000"/>
                          </a:solidFill>
                          <a:effectLst/>
                          <a:latin typeface="Calibri" panose="020F0502020204030204" pitchFamily="34" charset="0"/>
                        </a:rPr>
                        <a:t>viewport</a:t>
                      </a:r>
                      <a:r>
                        <a:rPr lang="fr-CA" sz="1800" b="0" i="0" dirty="0">
                          <a:solidFill>
                            <a:srgbClr val="000000"/>
                          </a:solidFill>
                          <a:effectLst/>
                          <a:latin typeface="Calibri" panose="020F0502020204030204" pitchFamily="34" charset="0"/>
                        </a:rPr>
                        <a:t>)​</a:t>
                      </a:r>
                      <a:endParaRPr lang="fr-CA" b="0" i="0" dirty="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747020909"/>
                  </a:ext>
                </a:extLst>
              </a:tr>
              <a:tr h="768991">
                <a:tc>
                  <a:txBody>
                    <a:bodyPr/>
                    <a:lstStyle/>
                    <a:p>
                      <a:pPr algn="l" fontAlgn="base"/>
                      <a:r>
                        <a:rPr lang="fr-CA" sz="1800" b="0" i="0">
                          <a:solidFill>
                            <a:srgbClr val="000000"/>
                          </a:solidFill>
                          <a:effectLst/>
                          <a:latin typeface="Calibri" panose="020F0502020204030204" pitchFamily="34" charset="0"/>
                        </a:rPr>
                        <a:t>vmin &amp; vmax​</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tc>
                  <a:txBody>
                    <a:bodyPr/>
                    <a:lstStyle/>
                    <a:p>
                      <a:pPr algn="l" fontAlgn="base"/>
                      <a:r>
                        <a:rPr lang="fr-CA" sz="1800" b="0" i="0" dirty="0">
                          <a:solidFill>
                            <a:srgbClr val="000000"/>
                          </a:solidFill>
                          <a:effectLst/>
                          <a:latin typeface="Calibri" panose="020F0502020204030204" pitchFamily="34" charset="0"/>
                        </a:rPr>
                        <a:t>% du </a:t>
                      </a:r>
                      <a:r>
                        <a:rPr lang="fr-CA" sz="1800" b="0" i="1" dirty="0" err="1">
                          <a:solidFill>
                            <a:srgbClr val="000000"/>
                          </a:solidFill>
                          <a:effectLst/>
                          <a:latin typeface="Calibri" panose="020F0502020204030204" pitchFamily="34" charset="0"/>
                        </a:rPr>
                        <a:t>viewport</a:t>
                      </a:r>
                      <a:r>
                        <a:rPr lang="fr-CA" sz="1800" b="0" i="0" dirty="0">
                          <a:solidFill>
                            <a:srgbClr val="000000"/>
                          </a:solidFill>
                          <a:effectLst/>
                          <a:latin typeface="Calibri" panose="020F0502020204030204" pitchFamily="34" charset="0"/>
                        </a:rPr>
                        <a:t> (1vmin = 1% du min entre hauteur et largeur)​</a:t>
                      </a:r>
                      <a:endParaRPr lang="fr-CA" b="0" i="0" dirty="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640643412"/>
                  </a:ext>
                </a:extLst>
              </a:tr>
            </a:tbl>
          </a:graphicData>
        </a:graphic>
      </p:graphicFrame>
    </p:spTree>
    <p:extLst>
      <p:ext uri="{BB962C8B-B14F-4D97-AF65-F5344CB8AC3E}">
        <p14:creationId xmlns:p14="http://schemas.microsoft.com/office/powerpoint/2010/main" val="14148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Les unités de grandeur – unités absolues</a:t>
            </a:r>
          </a:p>
        </p:txBody>
      </p:sp>
      <p:graphicFrame>
        <p:nvGraphicFramePr>
          <p:cNvPr id="7" name="Tableau 6">
            <a:extLst>
              <a:ext uri="{FF2B5EF4-FFF2-40B4-BE49-F238E27FC236}">
                <a16:creationId xmlns:a16="http://schemas.microsoft.com/office/drawing/2014/main" id="{E4FA9839-A368-D586-CA80-E079F0F7C162}"/>
              </a:ext>
            </a:extLst>
          </p:cNvPr>
          <p:cNvGraphicFramePr>
            <a:graphicFrameLocks noGrp="1"/>
          </p:cNvGraphicFramePr>
          <p:nvPr>
            <p:extLst>
              <p:ext uri="{D42A27DB-BD31-4B8C-83A1-F6EECF244321}">
                <p14:modId xmlns:p14="http://schemas.microsoft.com/office/powerpoint/2010/main" val="3601752986"/>
              </p:ext>
            </p:extLst>
          </p:nvPr>
        </p:nvGraphicFramePr>
        <p:xfrm>
          <a:off x="3080702" y="2148840"/>
          <a:ext cx="6027420" cy="2560320"/>
        </p:xfrm>
        <a:graphic>
          <a:graphicData uri="http://schemas.openxmlformats.org/drawingml/2006/table">
            <a:tbl>
              <a:tblPr/>
              <a:tblGrid>
                <a:gridCol w="1493520">
                  <a:extLst>
                    <a:ext uri="{9D8B030D-6E8A-4147-A177-3AD203B41FA5}">
                      <a16:colId xmlns:a16="http://schemas.microsoft.com/office/drawing/2014/main" val="630070418"/>
                    </a:ext>
                  </a:extLst>
                </a:gridCol>
                <a:gridCol w="4533900">
                  <a:extLst>
                    <a:ext uri="{9D8B030D-6E8A-4147-A177-3AD203B41FA5}">
                      <a16:colId xmlns:a16="http://schemas.microsoft.com/office/drawing/2014/main" val="423321973"/>
                    </a:ext>
                  </a:extLst>
                </a:gridCol>
              </a:tblGrid>
              <a:tr h="289560">
                <a:tc gridSpan="2">
                  <a:txBody>
                    <a:bodyPr/>
                    <a:lstStyle/>
                    <a:p>
                      <a:pPr algn="l" fontAlgn="base"/>
                      <a:r>
                        <a:rPr lang="fr-CA" sz="1800" b="1" i="0">
                          <a:solidFill>
                            <a:srgbClr val="FFFFFF"/>
                          </a:solidFill>
                          <a:effectLst/>
                          <a:latin typeface="Calibri" panose="020F0502020204030204" pitchFamily="34" charset="0"/>
                        </a:rPr>
                        <a:t>Unités absolues​</a:t>
                      </a:r>
                      <a:endParaRPr lang="fr-CA" b="1" i="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0000"/>
                    </a:solidFill>
                  </a:tcPr>
                </a:tc>
                <a:tc hMerge="1">
                  <a:txBody>
                    <a:bodyPr/>
                    <a:lstStyle/>
                    <a:p>
                      <a:endParaRPr lang="fr-CA"/>
                    </a:p>
                  </a:txBody>
                  <a:tcPr/>
                </a:tc>
                <a:extLst>
                  <a:ext uri="{0D108BD9-81ED-4DB2-BD59-A6C34878D82A}">
                    <a16:rowId xmlns:a16="http://schemas.microsoft.com/office/drawing/2014/main" val="3896752009"/>
                  </a:ext>
                </a:extLst>
              </a:tr>
              <a:tr h="289560">
                <a:tc>
                  <a:txBody>
                    <a:bodyPr/>
                    <a:lstStyle/>
                    <a:p>
                      <a:pPr algn="l" fontAlgn="base"/>
                      <a:r>
                        <a:rPr lang="fr-CA" sz="1800" b="0" i="0">
                          <a:solidFill>
                            <a:srgbClr val="000000"/>
                          </a:solidFill>
                          <a:effectLst/>
                          <a:latin typeface="Calibri" panose="020F0502020204030204" pitchFamily="34" charset="0"/>
                        </a:rPr>
                        <a:t>cm​</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tc>
                  <a:txBody>
                    <a:bodyPr/>
                    <a:lstStyle/>
                    <a:p>
                      <a:pPr algn="l" fontAlgn="auto"/>
                      <a:r>
                        <a:rPr lang="fr-CA" sz="1800" b="0" i="0">
                          <a:solidFill>
                            <a:srgbClr val="000000"/>
                          </a:solidFill>
                          <a:effectLst/>
                          <a:latin typeface="Calibri" panose="020F0502020204030204" pitchFamily="34" charset="0"/>
                        </a:rPr>
                        <a:t>​</a:t>
                      </a: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110176896"/>
                  </a:ext>
                </a:extLst>
              </a:tr>
              <a:tr h="289560">
                <a:tc>
                  <a:txBody>
                    <a:bodyPr/>
                    <a:lstStyle/>
                    <a:p>
                      <a:pPr algn="l" fontAlgn="base"/>
                      <a:r>
                        <a:rPr lang="fr-CA" sz="1800" b="0" i="0">
                          <a:solidFill>
                            <a:srgbClr val="000000"/>
                          </a:solidFill>
                          <a:effectLst/>
                          <a:latin typeface="Calibri" panose="020F0502020204030204" pitchFamily="34" charset="0"/>
                        </a:rPr>
                        <a:t>mm​</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tc>
                  <a:txBody>
                    <a:bodyPr/>
                    <a:lstStyle/>
                    <a:p>
                      <a:pPr algn="l" fontAlgn="auto"/>
                      <a:r>
                        <a:rPr lang="fr-CA" sz="1800" b="0" i="0">
                          <a:solidFill>
                            <a:srgbClr val="000000"/>
                          </a:solidFill>
                          <a:effectLst/>
                          <a:latin typeface="Calibri" panose="020F0502020204030204" pitchFamily="34" charset="0"/>
                        </a:rPr>
                        <a:t>​</a:t>
                      </a: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813218939"/>
                  </a:ext>
                </a:extLst>
              </a:tr>
              <a:tr h="289560">
                <a:tc>
                  <a:txBody>
                    <a:bodyPr/>
                    <a:lstStyle/>
                    <a:p>
                      <a:pPr algn="l" fontAlgn="base"/>
                      <a:r>
                        <a:rPr lang="fr-CA" sz="1800" b="0" i="0">
                          <a:solidFill>
                            <a:srgbClr val="000000"/>
                          </a:solidFill>
                          <a:effectLst/>
                          <a:latin typeface="Calibri" panose="020F0502020204030204" pitchFamily="34" charset="0"/>
                        </a:rPr>
                        <a:t>in​</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tc>
                  <a:txBody>
                    <a:bodyPr/>
                    <a:lstStyle/>
                    <a:p>
                      <a:pPr algn="l" fontAlgn="base"/>
                      <a:r>
                        <a:rPr lang="it-IT" sz="1800" b="0" i="0">
                          <a:solidFill>
                            <a:srgbClr val="000000"/>
                          </a:solidFill>
                          <a:effectLst/>
                          <a:latin typeface="Calibri" panose="020F0502020204030204" pitchFamily="34" charset="0"/>
                        </a:rPr>
                        <a:t>un pouce (</a:t>
                      </a:r>
                      <a:r>
                        <a:rPr lang="it-IT" sz="1800" b="0" i="1">
                          <a:solidFill>
                            <a:srgbClr val="000000"/>
                          </a:solidFill>
                          <a:effectLst/>
                          <a:latin typeface="Calibri" panose="020F0502020204030204" pitchFamily="34" charset="0"/>
                        </a:rPr>
                        <a:t>inch</a:t>
                      </a:r>
                      <a:r>
                        <a:rPr lang="it-IT" sz="1800" b="0" i="0">
                          <a:solidFill>
                            <a:srgbClr val="000000"/>
                          </a:solidFill>
                          <a:effectLst/>
                          <a:latin typeface="Calibri" panose="020F0502020204030204" pitchFamily="34" charset="0"/>
                        </a:rPr>
                        <a:t>) = 2.54 cm​</a:t>
                      </a:r>
                      <a:endParaRPr lang="it-IT"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360062086"/>
                  </a:ext>
                </a:extLst>
              </a:tr>
              <a:tr h="289560">
                <a:tc>
                  <a:txBody>
                    <a:bodyPr/>
                    <a:lstStyle/>
                    <a:p>
                      <a:pPr algn="l" fontAlgn="base"/>
                      <a:r>
                        <a:rPr lang="fr-CA" sz="1800" b="0" i="0">
                          <a:solidFill>
                            <a:srgbClr val="000000"/>
                          </a:solidFill>
                          <a:effectLst/>
                          <a:latin typeface="Calibri" panose="020F0502020204030204" pitchFamily="34" charset="0"/>
                        </a:rPr>
                        <a:t>px​</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tc>
                  <a:txBody>
                    <a:bodyPr/>
                    <a:lstStyle/>
                    <a:p>
                      <a:pPr algn="l" fontAlgn="base"/>
                      <a:r>
                        <a:rPr lang="fr-CA" sz="1800" b="0" i="0">
                          <a:solidFill>
                            <a:srgbClr val="000000"/>
                          </a:solidFill>
                          <a:effectLst/>
                          <a:latin typeface="Calibri" panose="020F0502020204030204" pitchFamily="34" charset="0"/>
                        </a:rPr>
                        <a:t>1 pixel à l’écran (low-dpi) ou 1/96 in (high-dpi)​</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18569641"/>
                  </a:ext>
                </a:extLst>
              </a:tr>
              <a:tr h="289560">
                <a:tc>
                  <a:txBody>
                    <a:bodyPr/>
                    <a:lstStyle/>
                    <a:p>
                      <a:pPr algn="l" fontAlgn="base"/>
                      <a:r>
                        <a:rPr lang="fr-CA" sz="1800" b="0" i="0">
                          <a:solidFill>
                            <a:srgbClr val="000000"/>
                          </a:solidFill>
                          <a:effectLst/>
                          <a:latin typeface="Calibri" panose="020F0502020204030204" pitchFamily="34" charset="0"/>
                        </a:rPr>
                        <a:t>pt (point)​</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tc>
                  <a:txBody>
                    <a:bodyPr/>
                    <a:lstStyle/>
                    <a:p>
                      <a:pPr algn="l" fontAlgn="base"/>
                      <a:r>
                        <a:rPr lang="fr-CA" sz="1800" b="0" i="0">
                          <a:solidFill>
                            <a:srgbClr val="000000"/>
                          </a:solidFill>
                          <a:effectLst/>
                          <a:latin typeface="Calibri" panose="020F0502020204030204" pitchFamily="34" charset="0"/>
                        </a:rPr>
                        <a:t>1/72 in​</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984670235"/>
                  </a:ext>
                </a:extLst>
              </a:tr>
              <a:tr h="289560">
                <a:tc>
                  <a:txBody>
                    <a:bodyPr/>
                    <a:lstStyle/>
                    <a:p>
                      <a:pPr algn="l" fontAlgn="base"/>
                      <a:r>
                        <a:rPr lang="fr-CA" sz="1800" b="0" i="0">
                          <a:solidFill>
                            <a:srgbClr val="000000"/>
                          </a:solidFill>
                          <a:effectLst/>
                          <a:latin typeface="Calibri" panose="020F0502020204030204" pitchFamily="34" charset="0"/>
                        </a:rPr>
                        <a:t>picas​</a:t>
                      </a:r>
                      <a:endParaRPr lang="fr-CA"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tc>
                  <a:txBody>
                    <a:bodyPr/>
                    <a:lstStyle/>
                    <a:p>
                      <a:pPr algn="l" fontAlgn="base"/>
                      <a:r>
                        <a:rPr lang="fr-CA" sz="1800" b="0" i="0" dirty="0">
                          <a:solidFill>
                            <a:srgbClr val="000000"/>
                          </a:solidFill>
                          <a:effectLst/>
                          <a:latin typeface="Calibri" panose="020F0502020204030204" pitchFamily="34" charset="0"/>
                        </a:rPr>
                        <a:t>12 pt​</a:t>
                      </a:r>
                      <a:endParaRPr lang="fr-CA" b="0" i="0" dirty="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614668390"/>
                  </a:ext>
                </a:extLst>
              </a:tr>
            </a:tbl>
          </a:graphicData>
        </a:graphic>
      </p:graphicFrame>
    </p:spTree>
    <p:extLst>
      <p:ext uri="{BB962C8B-B14F-4D97-AF65-F5344CB8AC3E}">
        <p14:creationId xmlns:p14="http://schemas.microsoft.com/office/powerpoint/2010/main" val="250673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Les pourcentages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676672"/>
          </a:xfrm>
        </p:spPr>
        <p:txBody>
          <a:bodyPr>
            <a:normAutofit/>
          </a:bodyPr>
          <a:lstStyle/>
          <a:p>
            <a:pPr marL="0" indent="0">
              <a:buNone/>
            </a:pPr>
            <a:r>
              <a:rPr lang="fr-CA" dirty="0">
                <a:ea typeface="Verdana" panose="020B0604030504040204" pitchFamily="34" charset="0"/>
              </a:rPr>
              <a:t>Exemple</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93435" y="2276872"/>
            <a:ext cx="3852905" cy="1152128"/>
          </a:xfrm>
          <a:prstGeom prst="rect">
            <a:avLst/>
          </a:prstGeom>
          <a:solidFill>
            <a:schemeClr val="bg1">
              <a:lumMod val="95000"/>
            </a:schemeClr>
          </a:solidFill>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dirty="0">
                <a:ea typeface="Verdana" panose="020B0604030504040204" pitchFamily="34" charset="0"/>
              </a:rPr>
              <a:t>&lt;div style="border:1px </a:t>
            </a:r>
            <a:r>
              <a:rPr lang="fr-CA" dirty="0" err="1">
                <a:ea typeface="Verdana" panose="020B0604030504040204" pitchFamily="34" charset="0"/>
              </a:rPr>
              <a:t>solid</a:t>
            </a:r>
            <a:r>
              <a:rPr lang="fr-CA" dirty="0">
                <a:ea typeface="Verdana" panose="020B0604030504040204" pitchFamily="34" charset="0"/>
              </a:rPr>
              <a:t> </a:t>
            </a:r>
            <a:r>
              <a:rPr lang="fr-CA" dirty="0" err="1">
                <a:ea typeface="Verdana" panose="020B0604030504040204" pitchFamily="34" charset="0"/>
              </a:rPr>
              <a:t>red</a:t>
            </a:r>
            <a:r>
              <a:rPr lang="fr-CA" dirty="0">
                <a:ea typeface="Verdana" panose="020B0604030504040204" pitchFamily="34" charset="0"/>
              </a:rPr>
              <a:t>;"&gt;​</a:t>
            </a:r>
          </a:p>
          <a:p>
            <a:pPr marL="0" indent="0">
              <a:spcBef>
                <a:spcPts val="600"/>
              </a:spcBef>
              <a:buFont typeface="Euphemia" pitchFamily="34" charset="0"/>
              <a:buNone/>
            </a:pPr>
            <a:r>
              <a:rPr lang="fr-CA" dirty="0">
                <a:ea typeface="Verdana" panose="020B0604030504040204" pitchFamily="34" charset="0"/>
              </a:rPr>
              <a:t>    Je suis un bloc​</a:t>
            </a:r>
          </a:p>
          <a:p>
            <a:pPr marL="0" indent="0">
              <a:spcBef>
                <a:spcPts val="600"/>
              </a:spcBef>
              <a:buFont typeface="Euphemia" pitchFamily="34" charset="0"/>
              <a:buNone/>
            </a:pPr>
            <a:r>
              <a:rPr lang="fr-CA" dirty="0">
                <a:ea typeface="Verdana" panose="020B0604030504040204" pitchFamily="34" charset="0"/>
              </a:rPr>
              <a:t>&lt;/div&gt;</a:t>
            </a:r>
            <a:endParaRPr lang="en-US"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0D0F736F-87A9-ADFB-8D36-9B811B244419}"/>
              </a:ext>
            </a:extLst>
          </p:cNvPr>
          <p:cNvSpPr txBox="1">
            <a:spLocks/>
          </p:cNvSpPr>
          <p:nvPr/>
        </p:nvSpPr>
        <p:spPr>
          <a:xfrm>
            <a:off x="1593434" y="4437112"/>
            <a:ext cx="3852905" cy="1008112"/>
          </a:xfrm>
          <a:prstGeom prst="rect">
            <a:avLst/>
          </a:prstGeom>
          <a:solidFill>
            <a:schemeClr val="bg1">
              <a:lumMod val="95000"/>
            </a:schemeClr>
          </a:solidFill>
        </p:spPr>
        <p:txBody>
          <a:bodyPr vert="horz" lIns="91440" tIns="45720" rIns="91440" bIns="45720" rtlCol="0">
            <a:normAutofit fontScale="5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dirty="0">
                <a:ea typeface="Verdana" panose="020B0604030504040204" pitchFamily="34" charset="0"/>
              </a:rPr>
              <a:t>&lt;div style="border:1px </a:t>
            </a:r>
            <a:r>
              <a:rPr lang="fr-CA" dirty="0" err="1">
                <a:ea typeface="Verdana" panose="020B0604030504040204" pitchFamily="34" charset="0"/>
              </a:rPr>
              <a:t>solid</a:t>
            </a:r>
            <a:r>
              <a:rPr lang="fr-CA" dirty="0">
                <a:ea typeface="Verdana" panose="020B0604030504040204" pitchFamily="34" charset="0"/>
              </a:rPr>
              <a:t> red;width:50%"&gt;​</a:t>
            </a:r>
          </a:p>
          <a:p>
            <a:pPr marL="0" indent="0">
              <a:spcBef>
                <a:spcPts val="600"/>
              </a:spcBef>
              <a:buFont typeface="Euphemia" pitchFamily="34" charset="0"/>
              <a:buNone/>
            </a:pPr>
            <a:r>
              <a:rPr lang="fr-CA" dirty="0">
                <a:ea typeface="Verdana" panose="020B0604030504040204" pitchFamily="34" charset="0"/>
              </a:rPr>
              <a:t>    Je suis un bloc​</a:t>
            </a:r>
          </a:p>
          <a:p>
            <a:pPr marL="0" indent="0">
              <a:spcBef>
                <a:spcPts val="600"/>
              </a:spcBef>
              <a:buFont typeface="Euphemia" pitchFamily="34" charset="0"/>
              <a:buNone/>
            </a:pPr>
            <a:r>
              <a:rPr lang="fr-CA" dirty="0">
                <a:ea typeface="Verdana" panose="020B0604030504040204" pitchFamily="34" charset="0"/>
              </a:rPr>
              <a:t>&lt;/div&gt;</a:t>
            </a:r>
            <a:endParaRPr lang="en-US" dirty="0">
              <a:ea typeface="Verdana" panose="020B0604030504040204" pitchFamily="34" charset="0"/>
            </a:endParaRPr>
          </a:p>
        </p:txBody>
      </p:sp>
      <p:pic>
        <p:nvPicPr>
          <p:cNvPr id="15362" name="Picture 2">
            <a:extLst>
              <a:ext uri="{FF2B5EF4-FFF2-40B4-BE49-F238E27FC236}">
                <a16:creationId xmlns:a16="http://schemas.microsoft.com/office/drawing/2014/main" id="{9F76E476-51F8-6342-5E37-735116F8C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835" y="1905198"/>
            <a:ext cx="425767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1CDDAE2A-014D-3D51-82D6-08E7DEEF4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835" y="4026768"/>
            <a:ext cx="432435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a:extLst>
              <a:ext uri="{FF2B5EF4-FFF2-40B4-BE49-F238E27FC236}">
                <a16:creationId xmlns:a16="http://schemas.microsoft.com/office/drawing/2014/main" id="{3CE86119-8122-1CB5-D67E-2752C32FBA8D}"/>
              </a:ext>
            </a:extLst>
          </p:cNvPr>
          <p:cNvSpPr txBox="1">
            <a:spLocks/>
          </p:cNvSpPr>
          <p:nvPr/>
        </p:nvSpPr>
        <p:spPr>
          <a:xfrm>
            <a:off x="1593435" y="5806330"/>
            <a:ext cx="9782801" cy="676672"/>
          </a:xfrm>
          <a:prstGeom prst="rect">
            <a:avLst/>
          </a:prstGeom>
        </p:spPr>
        <p:txBody>
          <a:bodyPr vert="horz" lIns="91440" tIns="45720" rIns="91440" bIns="45720" rtlCol="0">
            <a:normAutofit fontScale="9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a:ea typeface="Verdana" panose="020B0604030504040204" pitchFamily="34" charset="0"/>
              </a:rPr>
              <a:t>Un </a:t>
            </a:r>
            <a:r>
              <a:rPr lang="fr-CA" dirty="0" err="1">
                <a:ea typeface="Verdana" panose="020B0604030504040204" pitchFamily="34" charset="0"/>
              </a:rPr>
              <a:t>width</a:t>
            </a:r>
            <a:r>
              <a:rPr lang="fr-CA" dirty="0">
                <a:ea typeface="Verdana" panose="020B0604030504040204" pitchFamily="34" charset="0"/>
              </a:rPr>
              <a:t> de 100% tentera d’occuper tout l’espace libre.  C’est une des méthodes pour aligner des éléments de page.</a:t>
            </a:r>
          </a:p>
        </p:txBody>
      </p:sp>
    </p:spTree>
    <p:extLst>
      <p:ext uri="{BB962C8B-B14F-4D97-AF65-F5344CB8AC3E}">
        <p14:creationId xmlns:p14="http://schemas.microsoft.com/office/powerpoint/2010/main" val="19863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Les URL</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4421088"/>
          </a:xfrm>
        </p:spPr>
        <p:txBody>
          <a:bodyPr>
            <a:normAutofit/>
          </a:bodyPr>
          <a:lstStyle/>
          <a:p>
            <a:r>
              <a:rPr lang="fr-CA" dirty="0">
                <a:ea typeface="Verdana" panose="020B0604030504040204" pitchFamily="34" charset="0"/>
              </a:rPr>
              <a:t>Absolu​</a:t>
            </a:r>
          </a:p>
          <a:p>
            <a:pPr lvl="1"/>
            <a:r>
              <a:rPr lang="fr-CA" dirty="0">
                <a:ea typeface="Verdana" panose="020B0604030504040204" pitchFamily="34" charset="0"/>
              </a:rPr>
              <a:t>http://www.perdu.com​</a:t>
            </a:r>
          </a:p>
          <a:p>
            <a:r>
              <a:rPr lang="fr-CA" dirty="0">
                <a:ea typeface="Verdana" panose="020B0604030504040204" pitchFamily="34" charset="0"/>
              </a:rPr>
              <a:t>Relatif​</a:t>
            </a:r>
          </a:p>
          <a:p>
            <a:pPr lvl="1"/>
            <a:r>
              <a:rPr lang="fr-CA" dirty="0">
                <a:ea typeface="Verdana" panose="020B0604030504040204" pitchFamily="34" charset="0"/>
              </a:rPr>
              <a:t>/images/logo.jpg​</a:t>
            </a:r>
          </a:p>
          <a:p>
            <a:pPr lvl="1"/>
            <a:r>
              <a:rPr lang="fr-CA" dirty="0">
                <a:ea typeface="Verdana" panose="020B0604030504040204" pitchFamily="34" charset="0"/>
              </a:rPr>
              <a:t>../images/acme.gif​</a:t>
            </a:r>
          </a:p>
          <a:p>
            <a:pPr lvl="1"/>
            <a:r>
              <a:rPr lang="fr-CA" dirty="0">
                <a:ea typeface="Verdana" panose="020B0604030504040204" pitchFamily="34" charset="0"/>
              </a:rPr>
              <a:t>acme.png​</a:t>
            </a:r>
          </a:p>
          <a:p>
            <a:pPr lvl="1"/>
            <a:r>
              <a:rPr lang="fr-CA" dirty="0" err="1">
                <a:ea typeface="Verdana" panose="020B0604030504040204" pitchFamily="34" charset="0"/>
              </a:rPr>
              <a:t>css</a:t>
            </a:r>
            <a:r>
              <a:rPr lang="fr-CA" dirty="0">
                <a:ea typeface="Verdana" panose="020B0604030504040204" pitchFamily="34" charset="0"/>
              </a:rPr>
              <a:t>/style.css</a:t>
            </a:r>
          </a:p>
        </p:txBody>
      </p:sp>
    </p:spTree>
    <p:extLst>
      <p:ext uri="{BB962C8B-B14F-4D97-AF65-F5344CB8AC3E}">
        <p14:creationId xmlns:p14="http://schemas.microsoft.com/office/powerpoint/2010/main" val="41252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Gestion de hauteur vs largeur</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4421088"/>
          </a:xfrm>
        </p:spPr>
        <p:txBody>
          <a:bodyPr>
            <a:normAutofit/>
          </a:bodyPr>
          <a:lstStyle/>
          <a:p>
            <a:pPr marL="0" indent="0">
              <a:buNone/>
            </a:pPr>
            <a:r>
              <a:rPr lang="fr-CA" dirty="0">
                <a:ea typeface="Verdana" panose="020B0604030504040204" pitchFamily="34" charset="0"/>
              </a:rPr>
              <a:t>La navigation de pages web est conçue pour occuper une largeur complète d’écran (idéalement pas de défilement horizontal) et défiler verticalement.</a:t>
            </a:r>
          </a:p>
          <a:p>
            <a:pPr marL="0" indent="0">
              <a:buNone/>
            </a:pPr>
            <a:r>
              <a:rPr lang="fr-CA" dirty="0">
                <a:ea typeface="Verdana" panose="020B0604030504040204" pitchFamily="34" charset="0"/>
              </a:rPr>
              <a:t>Pour cette raison, les comportements des éléments ne sont pas tous les même en hauteur et en largeur.</a:t>
            </a:r>
          </a:p>
          <a:p>
            <a:pPr marL="0" indent="0">
              <a:buNone/>
            </a:pPr>
            <a:r>
              <a:rPr lang="fr-CA" dirty="0">
                <a:ea typeface="Verdana" panose="020B0604030504040204" pitchFamily="34" charset="0"/>
              </a:rPr>
              <a:t>En largeur: 100% est 100% de la largeur du conteneur de l’élément affichable disponible.</a:t>
            </a:r>
          </a:p>
          <a:p>
            <a:pPr marL="0" indent="0">
              <a:buNone/>
            </a:pPr>
            <a:r>
              <a:rPr lang="fr-CA" dirty="0">
                <a:ea typeface="Verdana" panose="020B0604030504040204" pitchFamily="34" charset="0"/>
              </a:rPr>
              <a:t>En hauteur: 100% est 100% du contenu de la boite.</a:t>
            </a:r>
          </a:p>
        </p:txBody>
      </p:sp>
    </p:spTree>
    <p:extLst>
      <p:ext uri="{BB962C8B-B14F-4D97-AF65-F5344CB8AC3E}">
        <p14:creationId xmlns:p14="http://schemas.microsoft.com/office/powerpoint/2010/main" val="302693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9896399" cy="2654064"/>
          </a:xfrm>
        </p:spPr>
        <p:txBody>
          <a:bodyPr rtlCol="0">
            <a:normAutofit/>
          </a:bodyPr>
          <a:lstStyle/>
          <a:p>
            <a:pPr rtl="0"/>
            <a:r>
              <a:rPr lang="fr-FR" dirty="0">
                <a:latin typeface="Arial Rounded MT Bold" panose="020F0704030504030204" pitchFamily="34" charset="0"/>
              </a:rPr>
              <a:t>Les sélecteurs - Introduction</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299881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Les % avec </a:t>
            </a:r>
            <a:r>
              <a:rPr lang="fr-FR" sz="4800" dirty="0" err="1">
                <a:latin typeface="Arial Rounded MT Bold" panose="020F0704030504030204" pitchFamily="34" charset="0"/>
              </a:rPr>
              <a:t>height</a:t>
            </a:r>
            <a:r>
              <a:rPr lang="fr-FR" sz="4800" dirty="0">
                <a:latin typeface="Arial Rounded MT Bold" panose="020F0704030504030204" pitchFamily="34" charset="0"/>
              </a:rPr>
              <a:t> et </a:t>
            </a:r>
            <a:r>
              <a:rPr lang="fr-FR" sz="4800" dirty="0" err="1">
                <a:latin typeface="Arial Rounded MT Bold" panose="020F0704030504030204" pitchFamily="34" charset="0"/>
              </a:rPr>
              <a:t>width</a:t>
            </a:r>
            <a:endParaRPr lang="fr-FR" sz="4800" i="1" dirty="0">
              <a:latin typeface="Arial Rounded MT Bold" panose="020F0704030504030204" pitchFamily="34" charset="0"/>
            </a:endParaRP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323083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Gestion de hauteur vs largeur</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4421088"/>
          </a:xfrm>
        </p:spPr>
        <p:txBody>
          <a:bodyPr>
            <a:normAutofit/>
          </a:bodyPr>
          <a:lstStyle/>
          <a:p>
            <a:pPr marL="0" indent="0">
              <a:buNone/>
            </a:pPr>
            <a:r>
              <a:rPr lang="fr-CA" dirty="0">
                <a:ea typeface="Verdana" panose="020B0604030504040204" pitchFamily="34" charset="0"/>
              </a:rPr>
              <a:t>% avec </a:t>
            </a:r>
            <a:r>
              <a:rPr lang="fr-CA" dirty="0" err="1">
                <a:ea typeface="Verdana" panose="020B0604030504040204" pitchFamily="34" charset="0"/>
              </a:rPr>
              <a:t>heigth</a:t>
            </a:r>
            <a:r>
              <a:rPr lang="fr-CA" dirty="0">
                <a:ea typeface="Verdana" panose="020B0604030504040204" pitchFamily="34" charset="0"/>
              </a:rPr>
              <a:t> et </a:t>
            </a:r>
            <a:r>
              <a:rPr lang="fr-CA" dirty="0" err="1">
                <a:ea typeface="Verdana" panose="020B0604030504040204" pitchFamily="34" charset="0"/>
              </a:rPr>
              <a:t>width</a:t>
            </a:r>
            <a:r>
              <a:rPr lang="fr-CA" dirty="0">
                <a:ea typeface="Verdana" panose="020B0604030504040204" pitchFamily="34" charset="0"/>
              </a:rPr>
              <a:t> est un % </a:t>
            </a:r>
            <a:r>
              <a:rPr lang="fr-CA" u="sng" dirty="0">
                <a:ea typeface="Verdana" panose="020B0604030504040204" pitchFamily="34" charset="0"/>
              </a:rPr>
              <a:t>du conteneur parent</a:t>
            </a:r>
            <a:r>
              <a:rPr lang="fr-CA" dirty="0">
                <a:ea typeface="Verdana" panose="020B0604030504040204" pitchFamily="34" charset="0"/>
              </a:rPr>
              <a:t>.</a:t>
            </a:r>
          </a:p>
          <a:p>
            <a:pPr lvl="1"/>
            <a:r>
              <a:rPr lang="fr-CA" dirty="0">
                <a:ea typeface="Verdana" panose="020B0604030504040204" pitchFamily="34" charset="0"/>
              </a:rPr>
              <a:t>Quelle est la largeur d’un div, d’un p, d’un </a:t>
            </a:r>
            <a:r>
              <a:rPr lang="fr-CA" dirty="0" err="1">
                <a:ea typeface="Verdana" panose="020B0604030504040204" pitchFamily="34" charset="0"/>
              </a:rPr>
              <a:t>ul</a:t>
            </a:r>
            <a:r>
              <a:rPr lang="fr-CA" dirty="0">
                <a:ea typeface="Verdana" panose="020B0604030504040204" pitchFamily="34" charset="0"/>
              </a:rPr>
              <a:t>, d’une table?</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Puisqu’à la verticale, toute hauteur d’élément est son contenu, </a:t>
            </a:r>
            <a:r>
              <a:rPr lang="fr-CA" dirty="0" err="1">
                <a:ea typeface="Verdana" panose="020B0604030504040204" pitchFamily="34" charset="0"/>
              </a:rPr>
              <a:t>height</a:t>
            </a:r>
            <a:r>
              <a:rPr lang="fr-CA" dirty="0">
                <a:ea typeface="Verdana" panose="020B0604030504040204" pitchFamily="34" charset="0"/>
              </a:rPr>
              <a:t> avec un % n’aura d’utilité que si le conteneur parent a une hauteur en valeur absolue.</a:t>
            </a: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111132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Propriété display</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4421088"/>
          </a:xfrm>
        </p:spPr>
        <p:txBody>
          <a:bodyPr>
            <a:normAutofit fontScale="55000" lnSpcReduction="20000"/>
          </a:bodyPr>
          <a:lstStyle/>
          <a:p>
            <a:pPr marL="0" indent="0">
              <a:buNone/>
            </a:pPr>
            <a:r>
              <a:rPr lang="fr-CA" dirty="0">
                <a:ea typeface="Verdana" panose="020B0604030504040204" pitchFamily="34" charset="0"/>
              </a:rPr>
              <a:t>Puis qu’un élément </a:t>
            </a:r>
            <a:r>
              <a:rPr lang="fr-CA" dirty="0" err="1">
                <a:ea typeface="Verdana" panose="020B0604030504040204" pitchFamily="34" charset="0"/>
              </a:rPr>
              <a:t>inline</a:t>
            </a:r>
            <a:r>
              <a:rPr lang="fr-CA" dirty="0">
                <a:ea typeface="Verdana" panose="020B0604030504040204" pitchFamily="34" charset="0"/>
              </a:rPr>
              <a:t> ne supporte pas </a:t>
            </a:r>
            <a:r>
              <a:rPr lang="fr-CA" dirty="0" err="1">
                <a:ea typeface="Verdana" panose="020B0604030504040204" pitchFamily="34" charset="0"/>
              </a:rPr>
              <a:t>height</a:t>
            </a:r>
            <a:r>
              <a:rPr lang="fr-CA" dirty="0">
                <a:ea typeface="Verdana" panose="020B0604030504040204" pitchFamily="34" charset="0"/>
              </a:rPr>
              <a:t> ou </a:t>
            </a:r>
            <a:r>
              <a:rPr lang="fr-CA" dirty="0" err="1">
                <a:ea typeface="Verdana" panose="020B0604030504040204" pitchFamily="34" charset="0"/>
              </a:rPr>
              <a:t>width</a:t>
            </a:r>
            <a:r>
              <a:rPr lang="fr-CA" dirty="0">
                <a:ea typeface="Verdana" panose="020B0604030504040204" pitchFamily="34" charset="0"/>
              </a:rPr>
              <a:t>, on peut utiliser la propriété display pour en changer le comportement:</a:t>
            </a:r>
          </a:p>
          <a:p>
            <a:r>
              <a:rPr lang="fr-CA" dirty="0">
                <a:ea typeface="Verdana" panose="020B0604030504040204" pitchFamily="34" charset="0"/>
              </a:rPr>
              <a:t>display: </a:t>
            </a:r>
            <a:r>
              <a:rPr lang="fr-CA" dirty="0" err="1">
                <a:ea typeface="Verdana" panose="020B0604030504040204" pitchFamily="34" charset="0"/>
              </a:rPr>
              <a:t>inline</a:t>
            </a:r>
            <a:r>
              <a:rPr lang="fr-CA" dirty="0">
                <a:ea typeface="Verdana" panose="020B0604030504040204" pitchFamily="34" charset="0"/>
              </a:rPr>
              <a:t>;</a:t>
            </a:r>
          </a:p>
          <a:p>
            <a:r>
              <a:rPr lang="fr-CA" dirty="0">
                <a:ea typeface="Verdana" panose="020B0604030504040204" pitchFamily="34" charset="0"/>
              </a:rPr>
              <a:t>display: block;</a:t>
            </a:r>
          </a:p>
          <a:p>
            <a:r>
              <a:rPr lang="fr-CA" dirty="0">
                <a:ea typeface="Verdana" panose="020B0604030504040204" pitchFamily="34" charset="0"/>
              </a:rPr>
              <a:t>display: </a:t>
            </a:r>
            <a:r>
              <a:rPr lang="fr-CA" dirty="0" err="1">
                <a:ea typeface="Verdana" panose="020B0604030504040204" pitchFamily="34" charset="0"/>
              </a:rPr>
              <a:t>inline</a:t>
            </a:r>
            <a:r>
              <a:rPr lang="fr-CA" dirty="0">
                <a:ea typeface="Verdana" panose="020B0604030504040204" pitchFamily="34" charset="0"/>
              </a:rPr>
              <a:t>-block;</a:t>
            </a:r>
          </a:p>
          <a:p>
            <a:r>
              <a:rPr lang="fr-CA" dirty="0">
                <a:ea typeface="Verdana" panose="020B0604030504040204" pitchFamily="34" charset="0"/>
              </a:rPr>
              <a:t>display: none;</a:t>
            </a:r>
          </a:p>
          <a:p>
            <a:r>
              <a:rPr lang="fr-CA" dirty="0">
                <a:ea typeface="Verdana" panose="020B0604030504040204" pitchFamily="34" charset="0"/>
              </a:rPr>
              <a:t>. . .</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Display none permet de cacher </a:t>
            </a:r>
            <a:r>
              <a:rPr lang="fr-CA" dirty="0" err="1">
                <a:ea typeface="Verdana" panose="020B0604030504040204" pitchFamily="34" charset="0"/>
              </a:rPr>
              <a:t>complètemet</a:t>
            </a:r>
            <a:r>
              <a:rPr lang="fr-CA" dirty="0">
                <a:ea typeface="Verdana" panose="020B0604030504040204" pitchFamily="34" charset="0"/>
              </a:rPr>
              <a:t> un élément de l’affichage.  Le flow est interprété comme si cet élément n’existait pas.</a:t>
            </a:r>
          </a:p>
          <a:p>
            <a:pPr marL="0" indent="0">
              <a:buNone/>
            </a:pPr>
            <a:r>
              <a:rPr lang="fr-CA" dirty="0" err="1">
                <a:ea typeface="Verdana" panose="020B0604030504040204" pitchFamily="34" charset="0"/>
              </a:rPr>
              <a:t>inline</a:t>
            </a:r>
            <a:r>
              <a:rPr lang="fr-CA" dirty="0">
                <a:ea typeface="Verdana" panose="020B0604030504040204" pitchFamily="34" charset="0"/>
              </a:rPr>
              <a:t>-block est une propriété très utile, elle permet d’appliquer les propriétés </a:t>
            </a:r>
            <a:r>
              <a:rPr lang="fr-CA" dirty="0" err="1">
                <a:ea typeface="Verdana" panose="020B0604030504040204" pitchFamily="34" charset="0"/>
              </a:rPr>
              <a:t>height</a:t>
            </a:r>
            <a:r>
              <a:rPr lang="fr-CA" dirty="0">
                <a:ea typeface="Verdana" panose="020B0604030504040204" pitchFamily="34" charset="0"/>
              </a:rPr>
              <a:t> et </a:t>
            </a:r>
            <a:r>
              <a:rPr lang="fr-CA" dirty="0" err="1">
                <a:ea typeface="Verdana" panose="020B0604030504040204" pitchFamily="34" charset="0"/>
              </a:rPr>
              <a:t>width</a:t>
            </a:r>
            <a:r>
              <a:rPr lang="fr-CA" dirty="0">
                <a:ea typeface="Verdana" panose="020B0604030504040204" pitchFamily="34" charset="0"/>
              </a:rPr>
              <a:t> aux éléments tout en gardant le comportement </a:t>
            </a:r>
            <a:r>
              <a:rPr lang="fr-CA" dirty="0" err="1">
                <a:ea typeface="Verdana" panose="020B0604030504040204" pitchFamily="34" charset="0"/>
              </a:rPr>
              <a:t>inline</a:t>
            </a:r>
            <a:r>
              <a:rPr lang="fr-CA" dirty="0">
                <a:ea typeface="Verdana" panose="020B0604030504040204" pitchFamily="34" charset="0"/>
              </a:rPr>
              <a:t> que les éléments peuvent être plusieurs placés sur une même ligne, les uns à côté des autres.</a:t>
            </a:r>
          </a:p>
          <a:p>
            <a:pPr marL="0" indent="0">
              <a:buNone/>
            </a:pPr>
            <a:endParaRPr lang="fr-CA" dirty="0">
              <a:ea typeface="Verdana" panose="020B0604030504040204" pitchFamily="34" charset="0"/>
            </a:endParaRPr>
          </a:p>
          <a:p>
            <a:pPr marL="0" indent="0">
              <a:buNone/>
            </a:pPr>
            <a:r>
              <a:rPr lang="fr-CA" dirty="0">
                <a:ea typeface="Verdana" panose="020B0604030504040204" pitchFamily="34" charset="0"/>
              </a:rPr>
              <a:t>Noter que lorsqu’on place un élément </a:t>
            </a:r>
            <a:r>
              <a:rPr lang="fr-CA" dirty="0" err="1">
                <a:ea typeface="Verdana" panose="020B0604030504040204" pitchFamily="34" charset="0"/>
              </a:rPr>
              <a:t>inline</a:t>
            </a:r>
            <a:r>
              <a:rPr lang="fr-CA" dirty="0">
                <a:ea typeface="Verdana" panose="020B0604030504040204" pitchFamily="34" charset="0"/>
              </a:rPr>
              <a:t> à l’intérieur d’un autre élément, dans certains cas spécifiques, ceux-ci changent de type.</a:t>
            </a:r>
          </a:p>
        </p:txBody>
      </p:sp>
    </p:spTree>
    <p:extLst>
      <p:ext uri="{BB962C8B-B14F-4D97-AF65-F5344CB8AC3E}">
        <p14:creationId xmlns:p14="http://schemas.microsoft.com/office/powerpoint/2010/main" val="378237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Les sélecteurs de classes</a:t>
            </a:r>
            <a:endParaRPr lang="fr-FR" sz="4800" i="1" dirty="0">
              <a:latin typeface="Arial Rounded MT Bold" panose="020F0704030504030204" pitchFamily="34" charset="0"/>
            </a:endParaRP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58941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Sélection par classe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676672"/>
          </a:xfrm>
        </p:spPr>
        <p:txBody>
          <a:bodyPr>
            <a:normAutofit/>
          </a:bodyPr>
          <a:lstStyle/>
          <a:p>
            <a:pPr marL="514350" indent="-514350">
              <a:buFont typeface="+mj-lt"/>
              <a:buAutoNum type="arabicPeriod"/>
            </a:pPr>
            <a:r>
              <a:rPr lang="fr-CA" dirty="0">
                <a:ea typeface="Verdana" panose="020B0604030504040204" pitchFamily="34" charset="0"/>
              </a:rPr>
              <a:t>Utiliser l'attribut </a:t>
            </a:r>
            <a:r>
              <a:rPr lang="fr-CA" dirty="0">
                <a:solidFill>
                  <a:schemeClr val="accent4">
                    <a:lumMod val="75000"/>
                  </a:schemeClr>
                </a:solidFill>
                <a:ea typeface="Verdana" panose="020B0604030504040204" pitchFamily="34" charset="0"/>
              </a:rPr>
              <a:t>class= </a:t>
            </a:r>
            <a:r>
              <a:rPr lang="fr-CA" dirty="0">
                <a:ea typeface="Verdana" panose="020B0604030504040204" pitchFamily="34" charset="0"/>
              </a:rPr>
              <a:t>de HTML</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99528" y="2204864"/>
            <a:ext cx="4714876" cy="936104"/>
          </a:xfrm>
          <a:prstGeom prst="rect">
            <a:avLst/>
          </a:prstGeom>
          <a:solidFill>
            <a:schemeClr val="bg1">
              <a:lumMod val="95000"/>
            </a:schemeClr>
          </a:solidFill>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&lt;p </a:t>
            </a:r>
            <a:r>
              <a:rPr lang="fr-CA" dirty="0">
                <a:highlight>
                  <a:srgbClr val="00FF00"/>
                </a:highlight>
                <a:latin typeface="Consolas" panose="020B0609020204030204" pitchFamily="49" charset="0"/>
                <a:ea typeface="Verdana" panose="020B0604030504040204" pitchFamily="34" charset="0"/>
              </a:rPr>
              <a:t>class</a:t>
            </a:r>
            <a:r>
              <a:rPr lang="fr-CA" dirty="0">
                <a:latin typeface="Consolas" panose="020B0609020204030204" pitchFamily="49" charset="0"/>
                <a:ea typeface="Verdana" panose="020B0604030504040204" pitchFamily="34" charset="0"/>
              </a:rPr>
              <a:t>="</a:t>
            </a:r>
            <a:r>
              <a:rPr lang="fr-CA" dirty="0">
                <a:highlight>
                  <a:srgbClr val="FFFF00"/>
                </a:highlight>
                <a:latin typeface="Consolas" panose="020B0609020204030204" pitchFamily="49" charset="0"/>
                <a:ea typeface="Verdana" panose="020B0604030504040204" pitchFamily="34" charset="0"/>
              </a:rPr>
              <a:t>attention</a:t>
            </a:r>
            <a:r>
              <a:rPr lang="fr-CA" dirty="0">
                <a:latin typeface="Consolas" panose="020B0609020204030204" pitchFamily="49" charset="0"/>
                <a:ea typeface="Verdana" panose="020B0604030504040204" pitchFamily="34" charset="0"/>
              </a:rPr>
              <a:t>"&gt; ​</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    texte du paragraphe ​</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&lt;/p&gt;</a:t>
            </a:r>
            <a:endParaRPr lang="en-US" dirty="0">
              <a:latin typeface="Consolas" panose="020B0609020204030204" pitchFamily="49" charset="0"/>
              <a:ea typeface="Verdana" panose="020B0604030504040204" pitchFamily="34" charset="0"/>
            </a:endParaRPr>
          </a:p>
        </p:txBody>
      </p:sp>
      <p:sp>
        <p:nvSpPr>
          <p:cNvPr id="4" name="Espace réservé du contenu 2">
            <a:extLst>
              <a:ext uri="{FF2B5EF4-FFF2-40B4-BE49-F238E27FC236}">
                <a16:creationId xmlns:a16="http://schemas.microsoft.com/office/drawing/2014/main" id="{0BC144FD-2E38-FE36-3FE5-7E434827F8FA}"/>
              </a:ext>
            </a:extLst>
          </p:cNvPr>
          <p:cNvSpPr txBox="1">
            <a:spLocks/>
          </p:cNvSpPr>
          <p:nvPr/>
        </p:nvSpPr>
        <p:spPr>
          <a:xfrm>
            <a:off x="1585632" y="3705750"/>
            <a:ext cx="9782801" cy="67667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514350" indent="-514350">
              <a:buFont typeface="+mj-lt"/>
              <a:buAutoNum type="arabicPeriod" startAt="2"/>
            </a:pPr>
            <a:r>
              <a:rPr lang="fr-CA" dirty="0">
                <a:ea typeface="Verdana" panose="020B0604030504040204" pitchFamily="34" charset="0"/>
              </a:rPr>
              <a:t>Sélectionner la classe en CSS</a:t>
            </a:r>
          </a:p>
        </p:txBody>
      </p:sp>
      <p:sp>
        <p:nvSpPr>
          <p:cNvPr id="7" name="Espace réservé du contenu 2">
            <a:extLst>
              <a:ext uri="{FF2B5EF4-FFF2-40B4-BE49-F238E27FC236}">
                <a16:creationId xmlns:a16="http://schemas.microsoft.com/office/drawing/2014/main" id="{3B0DCB7E-6305-D30E-B91E-BE46170890F7}"/>
              </a:ext>
            </a:extLst>
          </p:cNvPr>
          <p:cNvSpPr txBox="1">
            <a:spLocks/>
          </p:cNvSpPr>
          <p:nvPr/>
        </p:nvSpPr>
        <p:spPr>
          <a:xfrm>
            <a:off x="1600625" y="4300359"/>
            <a:ext cx="5286972" cy="347583"/>
          </a:xfrm>
          <a:prstGeom prst="rect">
            <a:avLst/>
          </a:prstGeom>
          <a:solidFill>
            <a:schemeClr val="bg1">
              <a:lumMod val="95000"/>
            </a:schemeClr>
          </a:solidFill>
        </p:spPr>
        <p:txBody>
          <a:bodyPr vert="horz" lIns="91440" tIns="45720" rIns="91440" bIns="45720" rtlCol="0">
            <a:normAutofit fontScale="77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highlight>
                  <a:srgbClr val="00FF00"/>
                </a:highlight>
                <a:latin typeface="Consolas" panose="020B0609020204030204" pitchFamily="49" charset="0"/>
                <a:ea typeface="Verdana" panose="020B0604030504040204" pitchFamily="34" charset="0"/>
              </a:rPr>
              <a:t>.</a:t>
            </a:r>
            <a:r>
              <a:rPr lang="en-US" dirty="0">
                <a:highlight>
                  <a:srgbClr val="FFFF00"/>
                </a:highlight>
                <a:latin typeface="Consolas" panose="020B0609020204030204" pitchFamily="49" charset="0"/>
                <a:ea typeface="Verdana" panose="020B0604030504040204" pitchFamily="34" charset="0"/>
              </a:rPr>
              <a:t>attention</a:t>
            </a:r>
            <a:r>
              <a:rPr lang="en-US" dirty="0">
                <a:latin typeface="Consolas" panose="020B0609020204030204" pitchFamily="49" charset="0"/>
                <a:ea typeface="Verdana" panose="020B0604030504040204" pitchFamily="34" charset="0"/>
              </a:rPr>
              <a:t> {font-weight: bold;}</a:t>
            </a:r>
          </a:p>
        </p:txBody>
      </p:sp>
      <p:sp>
        <p:nvSpPr>
          <p:cNvPr id="8" name="Espace réservé du contenu 2">
            <a:extLst>
              <a:ext uri="{FF2B5EF4-FFF2-40B4-BE49-F238E27FC236}">
                <a16:creationId xmlns:a16="http://schemas.microsoft.com/office/drawing/2014/main" id="{5D63652F-73E1-4856-D9F5-D737731F4219}"/>
              </a:ext>
            </a:extLst>
          </p:cNvPr>
          <p:cNvSpPr txBox="1">
            <a:spLocks/>
          </p:cNvSpPr>
          <p:nvPr/>
        </p:nvSpPr>
        <p:spPr>
          <a:xfrm>
            <a:off x="1593478" y="5090744"/>
            <a:ext cx="9782801" cy="973951"/>
          </a:xfrm>
          <a:prstGeom prst="rect">
            <a:avLst/>
          </a:prstGeom>
        </p:spPr>
        <p:txBody>
          <a:bodyPr vert="horz" lIns="91440" tIns="45720" rIns="91440" bIns="45720" rtlCol="0">
            <a:normAutofit fontScale="92500" lnSpcReduction="1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fr-CA" dirty="0">
                <a:ea typeface="Verdana" panose="020B0604030504040204" pitchFamily="34" charset="0"/>
              </a:rPr>
              <a:t>Tous les éléments ayant cette classe sont affectés.</a:t>
            </a:r>
          </a:p>
          <a:p>
            <a:r>
              <a:rPr lang="fr-CA" dirty="0">
                <a:ea typeface="Verdana" panose="020B0604030504040204" pitchFamily="34" charset="0"/>
              </a:rPr>
              <a:t>Le sélecteur est le nom de la classe est précédé par un point</a:t>
            </a:r>
          </a:p>
        </p:txBody>
      </p:sp>
    </p:spTree>
    <p:extLst>
      <p:ext uri="{BB962C8B-B14F-4D97-AF65-F5344CB8AC3E}">
        <p14:creationId xmlns:p14="http://schemas.microsoft.com/office/powerpoint/2010/main" val="135047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Sélection par l’attribut id</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820688"/>
          </a:xfrm>
        </p:spPr>
        <p:txBody>
          <a:bodyPr>
            <a:normAutofit fontScale="77500" lnSpcReduction="20000"/>
          </a:bodyPr>
          <a:lstStyle/>
          <a:p>
            <a:pPr marL="0" indent="0">
              <a:buNone/>
            </a:pPr>
            <a:r>
              <a:rPr lang="fr-CA" dirty="0">
                <a:ea typeface="Verdana" panose="020B0604030504040204" pitchFamily="34" charset="0"/>
              </a:rPr>
              <a:t>Utilisé pour pointer spécifiquement puisque l’attribut id est unique dans la page.</a:t>
            </a:r>
          </a:p>
          <a:p>
            <a:pPr marL="0" indent="0">
              <a:buNone/>
            </a:pPr>
            <a:r>
              <a:rPr lang="fr-CA" dirty="0">
                <a:ea typeface="Verdana" panose="020B0604030504040204" pitchFamily="34" charset="0"/>
              </a:rPr>
              <a:t>Donc, il ne faut pas avoir:</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93435" y="2977129"/>
            <a:ext cx="4714876" cy="936104"/>
          </a:xfrm>
          <a:prstGeom prst="rect">
            <a:avLst/>
          </a:prstGeom>
          <a:solidFill>
            <a:schemeClr val="bg1">
              <a:lumMod val="95000"/>
            </a:schemeClr>
          </a:solidFill>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&lt;div id="division1"&gt;Lorem&lt;/div&gt;​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&lt;div id="division1"&gt;ipsum&lt;/div&gt;</a:t>
            </a:r>
          </a:p>
        </p:txBody>
      </p:sp>
    </p:spTree>
    <p:extLst>
      <p:ext uri="{BB962C8B-B14F-4D97-AF65-F5344CB8AC3E}">
        <p14:creationId xmlns:p14="http://schemas.microsoft.com/office/powerpoint/2010/main" val="17363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Sélection par l’attribut id</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676672"/>
          </a:xfrm>
        </p:spPr>
        <p:txBody>
          <a:bodyPr>
            <a:normAutofit/>
          </a:bodyPr>
          <a:lstStyle/>
          <a:p>
            <a:pPr marL="514350" indent="-514350">
              <a:buFont typeface="+mj-lt"/>
              <a:buAutoNum type="arabicPeriod"/>
            </a:pPr>
            <a:r>
              <a:rPr lang="fr-CA" dirty="0">
                <a:ea typeface="Verdana" panose="020B0604030504040204" pitchFamily="34" charset="0"/>
              </a:rPr>
              <a:t>Utiliser l'attribut </a:t>
            </a:r>
            <a:r>
              <a:rPr lang="fr-CA" dirty="0">
                <a:solidFill>
                  <a:schemeClr val="accent4">
                    <a:lumMod val="75000"/>
                  </a:schemeClr>
                </a:solidFill>
                <a:ea typeface="Verdana" panose="020B0604030504040204" pitchFamily="34" charset="0"/>
              </a:rPr>
              <a:t>id= </a:t>
            </a:r>
            <a:r>
              <a:rPr lang="fr-CA" dirty="0">
                <a:ea typeface="Verdana" panose="020B0604030504040204" pitchFamily="34" charset="0"/>
              </a:rPr>
              <a:t>de HTML</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99528" y="2204864"/>
            <a:ext cx="4714876" cy="936104"/>
          </a:xfrm>
          <a:prstGeom prst="rect">
            <a:avLst/>
          </a:prstGeom>
          <a:solidFill>
            <a:schemeClr val="bg1">
              <a:lumMod val="95000"/>
            </a:schemeClr>
          </a:solidFill>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&lt;p </a:t>
            </a:r>
            <a:r>
              <a:rPr lang="fr-CA" dirty="0">
                <a:highlight>
                  <a:srgbClr val="00FF00"/>
                </a:highlight>
                <a:latin typeface="Consolas" panose="020B0609020204030204" pitchFamily="49" charset="0"/>
                <a:ea typeface="Verdana" panose="020B0604030504040204" pitchFamily="34" charset="0"/>
              </a:rPr>
              <a:t>id</a:t>
            </a:r>
            <a:r>
              <a:rPr lang="fr-CA" dirty="0">
                <a:latin typeface="Consolas" panose="020B0609020204030204" pitchFamily="49" charset="0"/>
                <a:ea typeface="Verdana" panose="020B0604030504040204" pitchFamily="34" charset="0"/>
              </a:rPr>
              <a:t>="</a:t>
            </a:r>
            <a:r>
              <a:rPr lang="fr-CA" dirty="0">
                <a:highlight>
                  <a:srgbClr val="FFFF00"/>
                </a:highlight>
                <a:latin typeface="Consolas" panose="020B0609020204030204" pitchFamily="49" charset="0"/>
                <a:ea typeface="Verdana" panose="020B0604030504040204" pitchFamily="34" charset="0"/>
              </a:rPr>
              <a:t>attention</a:t>
            </a:r>
            <a:r>
              <a:rPr lang="fr-CA" dirty="0">
                <a:latin typeface="Consolas" panose="020B0609020204030204" pitchFamily="49" charset="0"/>
                <a:ea typeface="Verdana" panose="020B0604030504040204" pitchFamily="34" charset="0"/>
              </a:rPr>
              <a:t>"&gt; ​</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    texte du paragraphe ​</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&lt;/p&gt;</a:t>
            </a:r>
            <a:endParaRPr lang="en-US" dirty="0">
              <a:latin typeface="Consolas" panose="020B0609020204030204" pitchFamily="49" charset="0"/>
              <a:ea typeface="Verdana" panose="020B0604030504040204" pitchFamily="34" charset="0"/>
            </a:endParaRPr>
          </a:p>
        </p:txBody>
      </p:sp>
      <p:sp>
        <p:nvSpPr>
          <p:cNvPr id="4" name="Espace réservé du contenu 2">
            <a:extLst>
              <a:ext uri="{FF2B5EF4-FFF2-40B4-BE49-F238E27FC236}">
                <a16:creationId xmlns:a16="http://schemas.microsoft.com/office/drawing/2014/main" id="{0BC144FD-2E38-FE36-3FE5-7E434827F8FA}"/>
              </a:ext>
            </a:extLst>
          </p:cNvPr>
          <p:cNvSpPr txBox="1">
            <a:spLocks/>
          </p:cNvSpPr>
          <p:nvPr/>
        </p:nvSpPr>
        <p:spPr>
          <a:xfrm>
            <a:off x="1585632" y="3705750"/>
            <a:ext cx="9782801" cy="67667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514350" indent="-514350">
              <a:buFont typeface="+mj-lt"/>
              <a:buAutoNum type="arabicPeriod" startAt="2"/>
            </a:pPr>
            <a:r>
              <a:rPr lang="fr-CA" dirty="0">
                <a:ea typeface="Verdana" panose="020B0604030504040204" pitchFamily="34" charset="0"/>
              </a:rPr>
              <a:t>Sélectionner la classe en CSS</a:t>
            </a:r>
          </a:p>
        </p:txBody>
      </p:sp>
      <p:sp>
        <p:nvSpPr>
          <p:cNvPr id="7" name="Espace réservé du contenu 2">
            <a:extLst>
              <a:ext uri="{FF2B5EF4-FFF2-40B4-BE49-F238E27FC236}">
                <a16:creationId xmlns:a16="http://schemas.microsoft.com/office/drawing/2014/main" id="{3B0DCB7E-6305-D30E-B91E-BE46170890F7}"/>
              </a:ext>
            </a:extLst>
          </p:cNvPr>
          <p:cNvSpPr txBox="1">
            <a:spLocks/>
          </p:cNvSpPr>
          <p:nvPr/>
        </p:nvSpPr>
        <p:spPr>
          <a:xfrm>
            <a:off x="1485900" y="4231509"/>
            <a:ext cx="5286972" cy="347583"/>
          </a:xfrm>
          <a:prstGeom prst="rect">
            <a:avLst/>
          </a:prstGeom>
          <a:solidFill>
            <a:schemeClr val="bg1">
              <a:lumMod val="95000"/>
            </a:schemeClr>
          </a:solidFill>
        </p:spPr>
        <p:txBody>
          <a:bodyPr vert="horz" lIns="91440" tIns="45720" rIns="91440" bIns="45720" rtlCol="0">
            <a:normAutofit fontScale="77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highlight>
                  <a:srgbClr val="00FF00"/>
                </a:highlight>
                <a:latin typeface="Consolas" panose="020B0609020204030204" pitchFamily="49" charset="0"/>
                <a:ea typeface="Verdana" panose="020B0604030504040204" pitchFamily="34" charset="0"/>
              </a:rPr>
              <a:t>#</a:t>
            </a:r>
            <a:r>
              <a:rPr lang="en-US" dirty="0">
                <a:highlight>
                  <a:srgbClr val="FFFF00"/>
                </a:highlight>
                <a:latin typeface="Consolas" panose="020B0609020204030204" pitchFamily="49" charset="0"/>
                <a:ea typeface="Verdana" panose="020B0604030504040204" pitchFamily="34" charset="0"/>
              </a:rPr>
              <a:t>attention</a:t>
            </a:r>
            <a:r>
              <a:rPr lang="en-US" dirty="0">
                <a:latin typeface="Consolas" panose="020B0609020204030204" pitchFamily="49" charset="0"/>
                <a:ea typeface="Verdana" panose="020B0604030504040204" pitchFamily="34" charset="0"/>
              </a:rPr>
              <a:t> {font-weight: bold;}</a:t>
            </a:r>
          </a:p>
        </p:txBody>
      </p:sp>
      <p:sp>
        <p:nvSpPr>
          <p:cNvPr id="8" name="Espace réservé du contenu 2">
            <a:extLst>
              <a:ext uri="{FF2B5EF4-FFF2-40B4-BE49-F238E27FC236}">
                <a16:creationId xmlns:a16="http://schemas.microsoft.com/office/drawing/2014/main" id="{5D63652F-73E1-4856-D9F5-D737731F4219}"/>
              </a:ext>
            </a:extLst>
          </p:cNvPr>
          <p:cNvSpPr txBox="1">
            <a:spLocks/>
          </p:cNvSpPr>
          <p:nvPr/>
        </p:nvSpPr>
        <p:spPr>
          <a:xfrm>
            <a:off x="1593478" y="5090745"/>
            <a:ext cx="9782801" cy="57050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fr-CA" dirty="0">
                <a:ea typeface="Verdana" panose="020B0604030504040204" pitchFamily="34" charset="0"/>
              </a:rPr>
              <a:t>Le nom d’ID est précédé d'un dièse (#) </a:t>
            </a:r>
          </a:p>
        </p:txBody>
      </p:sp>
    </p:spTree>
    <p:extLst>
      <p:ext uri="{BB962C8B-B14F-4D97-AF65-F5344CB8AC3E}">
        <p14:creationId xmlns:p14="http://schemas.microsoft.com/office/powerpoint/2010/main" val="16381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2" y="1600201"/>
            <a:ext cx="10040416" cy="2654064"/>
          </a:xfrm>
        </p:spPr>
        <p:txBody>
          <a:bodyPr rtlCol="0">
            <a:normAutofit/>
          </a:bodyPr>
          <a:lstStyle/>
          <a:p>
            <a:pPr rtl="0"/>
            <a:r>
              <a:rPr lang="fr-FR" sz="4800" dirty="0">
                <a:latin typeface="Arial Rounded MT Bold" panose="020F0704030504030204" pitchFamily="34" charset="0"/>
              </a:rPr>
              <a:t>Combinaisons de sélecteurs</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26130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Groupements de sélecteurs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676672"/>
          </a:xfrm>
        </p:spPr>
        <p:txBody>
          <a:bodyPr>
            <a:normAutofit fontScale="92500" lnSpcReduction="20000"/>
          </a:bodyPr>
          <a:lstStyle/>
          <a:p>
            <a:pPr marL="0" indent="0">
              <a:buNone/>
            </a:pPr>
            <a:r>
              <a:rPr lang="fr-CA" dirty="0">
                <a:ea typeface="Verdana" panose="020B0604030504040204" pitchFamily="34" charset="0"/>
              </a:rPr>
              <a:t>Il est possible de grouper un ensemble de sélecteurs afin d’en partager un certain style.  Séparés par une virgule.</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69408" y="2553486"/>
            <a:ext cx="4714876" cy="1523586"/>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h1,div,p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a:t>
            </a:r>
            <a:r>
              <a:rPr lang="en-US" dirty="0" err="1">
                <a:latin typeface="Consolas" panose="020B0609020204030204" pitchFamily="49" charset="0"/>
                <a:ea typeface="Verdana" panose="020B0604030504040204" pitchFamily="34" charset="0"/>
              </a:rPr>
              <a:t>color:purple</a:t>
            </a:r>
            <a:r>
              <a:rPr lang="en-US"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a:t>
            </a:r>
          </a:p>
        </p:txBody>
      </p:sp>
      <p:sp>
        <p:nvSpPr>
          <p:cNvPr id="8" name="Espace réservé du contenu 2">
            <a:extLst>
              <a:ext uri="{FF2B5EF4-FFF2-40B4-BE49-F238E27FC236}">
                <a16:creationId xmlns:a16="http://schemas.microsoft.com/office/drawing/2014/main" id="{5D63652F-73E1-4856-D9F5-D737731F4219}"/>
              </a:ext>
            </a:extLst>
          </p:cNvPr>
          <p:cNvSpPr txBox="1">
            <a:spLocks/>
          </p:cNvSpPr>
          <p:nvPr/>
        </p:nvSpPr>
        <p:spPr>
          <a:xfrm>
            <a:off x="1593478" y="5090745"/>
            <a:ext cx="9782801" cy="1002551"/>
          </a:xfrm>
          <a:prstGeom prst="rect">
            <a:avLst/>
          </a:prstGeom>
        </p:spPr>
        <p:txBody>
          <a:bodyPr vert="horz" lIns="91440" tIns="45720" rIns="91440" bIns="45720" rtlCol="0">
            <a:normAutofit fontScale="77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fr-CA" dirty="0">
                <a:ea typeface="Verdana" panose="020B0604030504040204" pitchFamily="34" charset="0"/>
              </a:rPr>
              <a:t>Les sélecteurs séparés par une virgule signifient </a:t>
            </a:r>
            <a:r>
              <a:rPr lang="fr-CA" dirty="0">
                <a:solidFill>
                  <a:srgbClr val="0070C0"/>
                </a:solidFill>
                <a:ea typeface="Verdana" panose="020B0604030504040204" pitchFamily="34" charset="0"/>
              </a:rPr>
              <a:t>ET</a:t>
            </a:r>
            <a:r>
              <a:rPr lang="fr-CA" dirty="0">
                <a:ea typeface="Verdana" panose="020B0604030504040204" pitchFamily="34" charset="0"/>
              </a:rPr>
              <a:t>.</a:t>
            </a:r>
          </a:p>
          <a:p>
            <a:r>
              <a:rPr lang="fr-CA" dirty="0">
                <a:ea typeface="Verdana" panose="020B0604030504040204" pitchFamily="34" charset="0"/>
              </a:rPr>
              <a:t>Dans l’exemple, appliquer la couleur </a:t>
            </a:r>
            <a:r>
              <a:rPr lang="fr-CA" dirty="0" err="1">
                <a:ea typeface="Verdana" panose="020B0604030504040204" pitchFamily="34" charset="0"/>
              </a:rPr>
              <a:t>purple</a:t>
            </a:r>
            <a:r>
              <a:rPr lang="fr-CA" dirty="0">
                <a:ea typeface="Verdana" panose="020B0604030504040204" pitchFamily="34" charset="0"/>
              </a:rPr>
              <a:t> au texte de tous les </a:t>
            </a:r>
            <a:r>
              <a:rPr lang="fr-CA" dirty="0">
                <a:solidFill>
                  <a:schemeClr val="accent4">
                    <a:lumMod val="75000"/>
                  </a:schemeClr>
                </a:solidFill>
                <a:ea typeface="Verdana" panose="020B0604030504040204" pitchFamily="34" charset="0"/>
              </a:rPr>
              <a:t>h1</a:t>
            </a:r>
            <a:r>
              <a:rPr lang="fr-CA" dirty="0">
                <a:ea typeface="Verdana" panose="020B0604030504040204" pitchFamily="34" charset="0"/>
              </a:rPr>
              <a:t> </a:t>
            </a:r>
            <a:r>
              <a:rPr lang="fr-CA" dirty="0">
                <a:solidFill>
                  <a:srgbClr val="0070C0"/>
                </a:solidFill>
                <a:ea typeface="Verdana" panose="020B0604030504040204" pitchFamily="34" charset="0"/>
              </a:rPr>
              <a:t>ET</a:t>
            </a:r>
            <a:r>
              <a:rPr lang="fr-CA" dirty="0">
                <a:ea typeface="Verdana" panose="020B0604030504040204" pitchFamily="34" charset="0"/>
              </a:rPr>
              <a:t> tous les </a:t>
            </a:r>
            <a:r>
              <a:rPr lang="fr-CA" dirty="0">
                <a:solidFill>
                  <a:schemeClr val="accent4">
                    <a:lumMod val="75000"/>
                  </a:schemeClr>
                </a:solidFill>
                <a:ea typeface="Verdana" panose="020B0604030504040204" pitchFamily="34" charset="0"/>
              </a:rPr>
              <a:t>div</a:t>
            </a:r>
            <a:r>
              <a:rPr lang="fr-CA" dirty="0">
                <a:ea typeface="Verdana" panose="020B0604030504040204" pitchFamily="34" charset="0"/>
              </a:rPr>
              <a:t> </a:t>
            </a:r>
            <a:r>
              <a:rPr lang="fr-CA" dirty="0">
                <a:solidFill>
                  <a:srgbClr val="0070C0"/>
                </a:solidFill>
                <a:ea typeface="Verdana" panose="020B0604030504040204" pitchFamily="34" charset="0"/>
              </a:rPr>
              <a:t>ET</a:t>
            </a:r>
            <a:r>
              <a:rPr lang="fr-CA" dirty="0">
                <a:ea typeface="Verdana" panose="020B0604030504040204" pitchFamily="34" charset="0"/>
              </a:rPr>
              <a:t> tous les </a:t>
            </a:r>
            <a:r>
              <a:rPr lang="fr-CA" dirty="0">
                <a:solidFill>
                  <a:schemeClr val="accent4">
                    <a:lumMod val="75000"/>
                  </a:schemeClr>
                </a:solidFill>
                <a:ea typeface="Verdana" panose="020B0604030504040204" pitchFamily="34" charset="0"/>
              </a:rPr>
              <a:t>p</a:t>
            </a:r>
          </a:p>
        </p:txBody>
      </p:sp>
    </p:spTree>
    <p:extLst>
      <p:ext uri="{BB962C8B-B14F-4D97-AF65-F5344CB8AC3E}">
        <p14:creationId xmlns:p14="http://schemas.microsoft.com/office/powerpoint/2010/main" val="347505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Sélecteurs contextuels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5" y="1600200"/>
            <a:ext cx="9782801" cy="676672"/>
          </a:xfrm>
        </p:spPr>
        <p:txBody>
          <a:bodyPr>
            <a:normAutofit fontScale="85000" lnSpcReduction="20000"/>
          </a:bodyPr>
          <a:lstStyle/>
          <a:p>
            <a:pPr marL="0" indent="0">
              <a:buNone/>
            </a:pPr>
            <a:r>
              <a:rPr lang="fr-CA" dirty="0">
                <a:ea typeface="Verdana" panose="020B0604030504040204" pitchFamily="34" charset="0"/>
              </a:rPr>
              <a:t>Il est possible d’identifier un sélecteur qui fait partie d’un autre sélecteur (imbriqué).</a:t>
            </a:r>
          </a:p>
        </p:txBody>
      </p:sp>
      <p:sp>
        <p:nvSpPr>
          <p:cNvPr id="6" name="Espace réservé du contenu 2">
            <a:extLst>
              <a:ext uri="{FF2B5EF4-FFF2-40B4-BE49-F238E27FC236}">
                <a16:creationId xmlns:a16="http://schemas.microsoft.com/office/drawing/2014/main" id="{70BD242A-8DD8-8426-AABD-E91C20A4936F}"/>
              </a:ext>
            </a:extLst>
          </p:cNvPr>
          <p:cNvSpPr txBox="1">
            <a:spLocks/>
          </p:cNvSpPr>
          <p:nvPr/>
        </p:nvSpPr>
        <p:spPr>
          <a:xfrm>
            <a:off x="1569408" y="2553486"/>
            <a:ext cx="4714876" cy="1523586"/>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div p {​</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a:t>
            </a:r>
            <a:r>
              <a:rPr lang="en-US" dirty="0" err="1">
                <a:latin typeface="Consolas" panose="020B0609020204030204" pitchFamily="49" charset="0"/>
                <a:ea typeface="Verdana" panose="020B0604030504040204" pitchFamily="34" charset="0"/>
              </a:rPr>
              <a:t>font-weight:bold</a:t>
            </a:r>
            <a:r>
              <a:rPr lang="en-US"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a:t>
            </a:r>
          </a:p>
        </p:txBody>
      </p:sp>
      <p:sp>
        <p:nvSpPr>
          <p:cNvPr id="8" name="Espace réservé du contenu 2">
            <a:extLst>
              <a:ext uri="{FF2B5EF4-FFF2-40B4-BE49-F238E27FC236}">
                <a16:creationId xmlns:a16="http://schemas.microsoft.com/office/drawing/2014/main" id="{5D63652F-73E1-4856-D9F5-D737731F4219}"/>
              </a:ext>
            </a:extLst>
          </p:cNvPr>
          <p:cNvSpPr txBox="1">
            <a:spLocks/>
          </p:cNvSpPr>
          <p:nvPr/>
        </p:nvSpPr>
        <p:spPr>
          <a:xfrm>
            <a:off x="1593478" y="5090745"/>
            <a:ext cx="9782801" cy="1002551"/>
          </a:xfrm>
          <a:prstGeom prst="rect">
            <a:avLst/>
          </a:prstGeom>
        </p:spPr>
        <p:txBody>
          <a:bodyPr vert="horz" lIns="91440" tIns="45720" rIns="91440" bIns="45720" rtlCol="0">
            <a:normAutofit fontScale="77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fr-CA" dirty="0">
                <a:ea typeface="Verdana" panose="020B0604030504040204" pitchFamily="34" charset="0"/>
              </a:rPr>
              <a:t>Les sélecteurs séparés par un espace indiquent qu’ils sont </a:t>
            </a:r>
            <a:r>
              <a:rPr lang="fr-CA" b="1" dirty="0">
                <a:ea typeface="Verdana" panose="020B0604030504040204" pitchFamily="34" charset="0"/>
              </a:rPr>
              <a:t>imbriqués</a:t>
            </a:r>
            <a:r>
              <a:rPr lang="fr-CA" dirty="0">
                <a:ea typeface="Verdana" panose="020B0604030504040204" pitchFamily="34" charset="0"/>
              </a:rPr>
              <a:t> l’un dans l’autre.</a:t>
            </a:r>
          </a:p>
          <a:p>
            <a:r>
              <a:rPr lang="fr-CA" dirty="0">
                <a:ea typeface="Verdana" panose="020B0604030504040204" pitchFamily="34" charset="0"/>
              </a:rPr>
              <a:t>Dans l’exemple, mettre le texte en gras pour tous les </a:t>
            </a:r>
            <a:r>
              <a:rPr lang="fr-CA" dirty="0">
                <a:solidFill>
                  <a:schemeClr val="accent4">
                    <a:lumMod val="75000"/>
                  </a:schemeClr>
                </a:solidFill>
                <a:ea typeface="Verdana" panose="020B0604030504040204" pitchFamily="34" charset="0"/>
              </a:rPr>
              <a:t>p</a:t>
            </a:r>
            <a:r>
              <a:rPr lang="fr-CA" dirty="0">
                <a:ea typeface="Verdana" panose="020B0604030504040204" pitchFamily="34" charset="0"/>
              </a:rPr>
              <a:t> qui sont </a:t>
            </a:r>
            <a:r>
              <a:rPr lang="fr-CA" u="sng" dirty="0">
                <a:ea typeface="Verdana" panose="020B0604030504040204" pitchFamily="34" charset="0"/>
              </a:rPr>
              <a:t>dans</a:t>
            </a:r>
            <a:r>
              <a:rPr lang="fr-CA" dirty="0">
                <a:ea typeface="Verdana" panose="020B0604030504040204" pitchFamily="34" charset="0"/>
              </a:rPr>
              <a:t> un </a:t>
            </a:r>
            <a:r>
              <a:rPr lang="fr-CA" dirty="0">
                <a:solidFill>
                  <a:schemeClr val="accent4">
                    <a:lumMod val="75000"/>
                  </a:schemeClr>
                </a:solidFill>
                <a:ea typeface="Verdana" panose="020B0604030504040204" pitchFamily="34" charset="0"/>
              </a:rPr>
              <a:t>div</a:t>
            </a:r>
            <a:r>
              <a:rPr lang="fr-CA" dirty="0">
                <a:ea typeface="Verdana" panose="020B0604030504040204" pitchFamily="34" charset="0"/>
              </a:rPr>
              <a:t>.</a:t>
            </a:r>
            <a:endParaRPr lang="fr-CA" dirty="0">
              <a:solidFill>
                <a:schemeClr val="accent4">
                  <a:lumMod val="75000"/>
                </a:schemeClr>
              </a:solidFill>
              <a:ea typeface="Verdana" panose="020B0604030504040204" pitchFamily="34" charset="0"/>
            </a:endParaRPr>
          </a:p>
        </p:txBody>
      </p:sp>
    </p:spTree>
    <p:extLst>
      <p:ext uri="{BB962C8B-B14F-4D97-AF65-F5344CB8AC3E}">
        <p14:creationId xmlns:p14="http://schemas.microsoft.com/office/powerpoint/2010/main" val="225269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ématiques 16 x 9">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67_TF02787947.potx" id="{0FDA475E-9A45-48CF-9C1D-C27318078FA3}" vid="{DF07EB73-A761-4761-AC95-CBCEE74D05CF}"/>
    </a:ext>
  </a:extLst>
</a:theme>
</file>

<file path=ppt/theme/theme2.xml><?xml version="1.0" encoding="utf-8"?>
<a:theme xmlns:a="http://schemas.openxmlformats.org/drawingml/2006/main" name="Thèm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67900</TotalTime>
  <Words>7734</Words>
  <Application>Microsoft Office PowerPoint</Application>
  <PresentationFormat>Personnalisé</PresentationFormat>
  <Paragraphs>1225</Paragraphs>
  <Slides>129</Slides>
  <Notes>129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129</vt:i4>
      </vt:variant>
    </vt:vector>
  </HeadingPairs>
  <TitlesOfParts>
    <vt:vector size="138" baseType="lpstr">
      <vt:lpstr>Arial</vt:lpstr>
      <vt:lpstr>Arial Black</vt:lpstr>
      <vt:lpstr>Arial Rounded MT Bold</vt:lpstr>
      <vt:lpstr>Calibri</vt:lpstr>
      <vt:lpstr>Consolas</vt:lpstr>
      <vt:lpstr>Euphemia</vt:lpstr>
      <vt:lpstr>Times New Roman</vt:lpstr>
      <vt:lpstr>Verdana</vt:lpstr>
      <vt:lpstr>Mathématiques 16 x 9</vt:lpstr>
      <vt:lpstr>MODULE 02 CSS – les feuilles de styles   </vt:lpstr>
      <vt:lpstr>Introduction au CSS</vt:lpstr>
      <vt:lpstr>À quoi ça sert?</vt:lpstr>
      <vt:lpstr>CSS 2 vs CSS 3</vt:lpstr>
      <vt:lpstr>3 façons de définir des styles </vt:lpstr>
      <vt:lpstr>Dans la balise – Inline CSS</vt:lpstr>
      <vt:lpstr>Dans l’en-tête (Internal CSS)</vt:lpstr>
      <vt:lpstr>Dans un fichier – External CSS</vt:lpstr>
      <vt:lpstr>Les sélecteurs - Introduction</vt:lpstr>
      <vt:lpstr>Forme d’un sélecteur</vt:lpstr>
      <vt:lpstr>Sélecteurs simples – sélecteurs nommés</vt:lpstr>
      <vt:lpstr>Groupements de sélecteurs</vt:lpstr>
      <vt:lpstr>Intro à la mise en page</vt:lpstr>
      <vt:lpstr>La mise en page de base</vt:lpstr>
      <vt:lpstr>Éléments « block » et « inline »</vt:lpstr>
      <vt:lpstr>Élément de type « block »</vt:lpstr>
      <vt:lpstr>Élément de type « inline »</vt:lpstr>
      <vt:lpstr>« block » ou « inline », pourquoi c’est important?</vt:lpstr>
      <vt:lpstr>Introduction au flow</vt:lpstr>
      <vt:lpstr>Flow  HTML – comportement par défaut</vt:lpstr>
      <vt:lpstr>Flow  HTML – comportement par défaut - exemple</vt:lpstr>
      <vt:lpstr>Flow  HTML – changer le comportement par défaut </vt:lpstr>
      <vt:lpstr>Le modèle en boite (box model )</vt:lpstr>
      <vt:lpstr>Box model - définition</vt:lpstr>
      <vt:lpstr>Les propriétés margin</vt:lpstr>
      <vt:lpstr>Les propriétés padding</vt:lpstr>
      <vt:lpstr>Propriétés border-style, border-color et border-width</vt:lpstr>
      <vt:lpstr>Propriété border, forme raccourcie par côté</vt:lpstr>
      <vt:lpstr>Laboratoire L02A – Introduction au CSS</vt:lpstr>
      <vt:lpstr>Le dimensionnement</vt:lpstr>
      <vt:lpstr>Les propriétés width et height</vt:lpstr>
      <vt:lpstr>La propriété width</vt:lpstr>
      <vt:lpstr>La propriété height</vt:lpstr>
      <vt:lpstr>La propriété overflow</vt:lpstr>
      <vt:lpstr>La propriété overflow (suite)</vt:lpstr>
      <vt:lpstr>L’alignement</vt:lpstr>
      <vt:lpstr>La propriété text-align</vt:lpstr>
      <vt:lpstr>Aligner la page</vt:lpstr>
      <vt:lpstr>Aligner un élément dans un autre</vt:lpstr>
      <vt:lpstr>Propriétés de déplacement, transformations et animations</vt:lpstr>
      <vt:lpstr>Propriété opacity</vt:lpstr>
      <vt:lpstr>Propriété opacity – exemple 1</vt:lpstr>
      <vt:lpstr>Propriété opacity – exemple 2</vt:lpstr>
      <vt:lpstr>Propriété transform</vt:lpstr>
      <vt:lpstr>Propriété transform: translate</vt:lpstr>
      <vt:lpstr>Propriété transform: rotate</vt:lpstr>
      <vt:lpstr>Propriété transform: scale</vt:lpstr>
      <vt:lpstr>Propriété transform: skew</vt:lpstr>
      <vt:lpstr>Application des propriétés transform</vt:lpstr>
      <vt:lpstr>Propriété transition</vt:lpstr>
      <vt:lpstr>Propriété transition-property</vt:lpstr>
      <vt:lpstr>Propriété transition-duration</vt:lpstr>
      <vt:lpstr>Propriété transition-timing-function</vt:lpstr>
      <vt:lpstr>Propriété transition-delay</vt:lpstr>
      <vt:lpstr>Propriété transition – exemple 1</vt:lpstr>
      <vt:lpstr>Propriété transition – exemple 2</vt:lpstr>
      <vt:lpstr>Propriété transition – exemple 3</vt:lpstr>
      <vt:lpstr>Propriété transition – exemple 4</vt:lpstr>
      <vt:lpstr>Propriété animation</vt:lpstr>
      <vt:lpstr>Propriété @keyframes avec %</vt:lpstr>
      <vt:lpstr>Propriétés de animation-</vt:lpstr>
      <vt:lpstr>Propriété animation-direction</vt:lpstr>
      <vt:lpstr>Propriété animation-fill-mode</vt:lpstr>
      <vt:lpstr>L02B-Laboratoire CSS  Spécial</vt:lpstr>
      <vt:lpstr>Positionnement et Disposition</vt:lpstr>
      <vt:lpstr>Options de positionnement</vt:lpstr>
      <vt:lpstr>FlexBox</vt:lpstr>
      <vt:lpstr>Introduction à FlexBox</vt:lpstr>
      <vt:lpstr>FlexBox – Fonctionnement général</vt:lpstr>
      <vt:lpstr>FlexBox – Fonctionnement général</vt:lpstr>
      <vt:lpstr>Valeurs de justify-content (1)</vt:lpstr>
      <vt:lpstr>Valeurs de justify-content (2)</vt:lpstr>
      <vt:lpstr>Flex – espacement vertical</vt:lpstr>
      <vt:lpstr>Flex – utilisation de margin</vt:lpstr>
      <vt:lpstr>D02B-Démo FlexBox</vt:lpstr>
      <vt:lpstr>D02B-Page de départ</vt:lpstr>
      <vt:lpstr>D02B-Ajout de flex</vt:lpstr>
      <vt:lpstr>D02B-justify-content</vt:lpstr>
      <vt:lpstr>D02B-Dispositions horizontales</vt:lpstr>
      <vt:lpstr>D02B-margin sur les items</vt:lpstr>
      <vt:lpstr>D02B-padding sur le conteneur</vt:lpstr>
      <vt:lpstr>L02C-Laboratoire FlexBox</vt:lpstr>
      <vt:lpstr>Les unités</vt:lpstr>
      <vt:lpstr>Les couleurs</vt:lpstr>
      <vt:lpstr>Les unités de grandeur</vt:lpstr>
      <vt:lpstr>Les unités de grandeur – unités absolues</vt:lpstr>
      <vt:lpstr>Les pourcentages</vt:lpstr>
      <vt:lpstr>Les URL</vt:lpstr>
      <vt:lpstr>Gestion de hauteur vs largeur</vt:lpstr>
      <vt:lpstr>Les % avec height et width</vt:lpstr>
      <vt:lpstr>Gestion de hauteur vs largeur</vt:lpstr>
      <vt:lpstr>Propriété display</vt:lpstr>
      <vt:lpstr>Les sélecteurs de classes</vt:lpstr>
      <vt:lpstr>Sélection par classe</vt:lpstr>
      <vt:lpstr>Sélection par l’attribut id</vt:lpstr>
      <vt:lpstr>Sélection par l’attribut id</vt:lpstr>
      <vt:lpstr>Combinaisons de sélecteurs</vt:lpstr>
      <vt:lpstr>Groupements de sélecteurs</vt:lpstr>
      <vt:lpstr>Sélecteurs contextuels</vt:lpstr>
      <vt:lpstr>Combinaisons avec des classes</vt:lpstr>
      <vt:lpstr>Sous-classes</vt:lpstr>
      <vt:lpstr>Plusieurs classes pour une seule balise</vt:lpstr>
      <vt:lpstr>Le CSS externe</vt:lpstr>
      <vt:lpstr>CSS externe – syntaxe – balise link</vt:lpstr>
      <vt:lpstr>Laboratoire L02D – CSS externe et mise en page</vt:lpstr>
      <vt:lpstr>Images d’arrière-plan</vt:lpstr>
      <vt:lpstr>Propriété background-image</vt:lpstr>
      <vt:lpstr>Propriété background-repeat</vt:lpstr>
      <vt:lpstr>Propriété background-position</vt:lpstr>
      <vt:lpstr>Propriété background-position (suite)</vt:lpstr>
      <vt:lpstr>Propriété background-size</vt:lpstr>
      <vt:lpstr>Propriété background-attachment</vt:lpstr>
      <vt:lpstr>Collapsing margin</vt:lpstr>
      <vt:lpstr>Formatage d’hyperliens</vt:lpstr>
      <vt:lpstr>Le style des hyperliens</vt:lpstr>
      <vt:lpstr>Le style des hyperliens - exemple</vt:lpstr>
      <vt:lpstr>Laboratoire L02E – Texte et images</vt:lpstr>
      <vt:lpstr>Spécificité (priorité des sélecteurs)</vt:lpstr>
      <vt:lpstr>Spécificité</vt:lpstr>
      <vt:lpstr>Spécificité - exemple</vt:lpstr>
      <vt:lpstr>Déclaration « !important »</vt:lpstr>
      <vt:lpstr>Cascade</vt:lpstr>
      <vt:lpstr>Éléments sémantiques et design</vt:lpstr>
      <vt:lpstr>Conception de sites</vt:lpstr>
      <vt:lpstr>Éléments sémantiques</vt:lpstr>
      <vt:lpstr>Éléments sémantiques - exemples</vt:lpstr>
      <vt:lpstr>Éléments sémantiques - disposition</vt:lpstr>
      <vt:lpstr>Laboratoire L02F – Sémantique et spécificité</vt:lpstr>
      <vt:lpstr>Travail Pratique 2 (TP2)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Webster Patrick</dc:creator>
  <cp:lastModifiedBy>Webster Patrick</cp:lastModifiedBy>
  <cp:revision>102</cp:revision>
  <dcterms:created xsi:type="dcterms:W3CDTF">2023-11-17T00:09:52Z</dcterms:created>
  <dcterms:modified xsi:type="dcterms:W3CDTF">2026-02-01T23:57:28Z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