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8"/>
  </p:notesMasterIdLst>
  <p:handoutMasterIdLst>
    <p:handoutMasterId r:id="rId119"/>
  </p:handoutMasterIdLst>
  <p:sldIdLst>
    <p:sldId id="256" r:id="rId2"/>
    <p:sldId id="273" r:id="rId3"/>
    <p:sldId id="274" r:id="rId4"/>
    <p:sldId id="294" r:id="rId5"/>
    <p:sldId id="295" r:id="rId6"/>
    <p:sldId id="361" r:id="rId7"/>
    <p:sldId id="362" r:id="rId8"/>
    <p:sldId id="360" r:id="rId9"/>
    <p:sldId id="364" r:id="rId10"/>
    <p:sldId id="363" r:id="rId11"/>
    <p:sldId id="276" r:id="rId12"/>
    <p:sldId id="290" r:id="rId13"/>
    <p:sldId id="289" r:id="rId14"/>
    <p:sldId id="298" r:id="rId15"/>
    <p:sldId id="336" r:id="rId16"/>
    <p:sldId id="299" r:id="rId17"/>
    <p:sldId id="301" r:id="rId18"/>
    <p:sldId id="302" r:id="rId19"/>
    <p:sldId id="349" r:id="rId20"/>
    <p:sldId id="365" r:id="rId21"/>
    <p:sldId id="357" r:id="rId22"/>
    <p:sldId id="303" r:id="rId23"/>
    <p:sldId id="291" r:id="rId24"/>
    <p:sldId id="304" r:id="rId25"/>
    <p:sldId id="305" r:id="rId26"/>
    <p:sldId id="306" r:id="rId27"/>
    <p:sldId id="350" r:id="rId28"/>
    <p:sldId id="307" r:id="rId29"/>
    <p:sldId id="308" r:id="rId30"/>
    <p:sldId id="309" r:id="rId31"/>
    <p:sldId id="311" r:id="rId32"/>
    <p:sldId id="312" r:id="rId33"/>
    <p:sldId id="313" r:id="rId34"/>
    <p:sldId id="314" r:id="rId35"/>
    <p:sldId id="368" r:id="rId36"/>
    <p:sldId id="310" r:id="rId37"/>
    <p:sldId id="300" r:id="rId38"/>
    <p:sldId id="369" r:id="rId39"/>
    <p:sldId id="317" r:id="rId40"/>
    <p:sldId id="315" r:id="rId41"/>
    <p:sldId id="321" r:id="rId42"/>
    <p:sldId id="352" r:id="rId43"/>
    <p:sldId id="351" r:id="rId44"/>
    <p:sldId id="320" r:id="rId45"/>
    <p:sldId id="322" r:id="rId46"/>
    <p:sldId id="318" r:id="rId47"/>
    <p:sldId id="323" r:id="rId48"/>
    <p:sldId id="319" r:id="rId49"/>
    <p:sldId id="324" r:id="rId50"/>
    <p:sldId id="398" r:id="rId51"/>
    <p:sldId id="346" r:id="rId52"/>
    <p:sldId id="325" r:id="rId53"/>
    <p:sldId id="326" r:id="rId54"/>
    <p:sldId id="327" r:id="rId55"/>
    <p:sldId id="328" r:id="rId56"/>
    <p:sldId id="329" r:id="rId57"/>
    <p:sldId id="330" r:id="rId58"/>
    <p:sldId id="331" r:id="rId59"/>
    <p:sldId id="335" r:id="rId60"/>
    <p:sldId id="353" r:id="rId61"/>
    <p:sldId id="400" r:id="rId62"/>
    <p:sldId id="292" r:id="rId63"/>
    <p:sldId id="399" r:id="rId64"/>
    <p:sldId id="347" r:id="rId65"/>
    <p:sldId id="343" r:id="rId66"/>
    <p:sldId id="344" r:id="rId67"/>
    <p:sldId id="345" r:id="rId68"/>
    <p:sldId id="337" r:id="rId69"/>
    <p:sldId id="338" r:id="rId70"/>
    <p:sldId id="339" r:id="rId71"/>
    <p:sldId id="340" r:id="rId72"/>
    <p:sldId id="341" r:id="rId73"/>
    <p:sldId id="342" r:id="rId74"/>
    <p:sldId id="354" r:id="rId75"/>
    <p:sldId id="355" r:id="rId76"/>
    <p:sldId id="356" r:id="rId77"/>
    <p:sldId id="401" r:id="rId78"/>
    <p:sldId id="348" r:id="rId79"/>
    <p:sldId id="366" r:id="rId80"/>
    <p:sldId id="332" r:id="rId81"/>
    <p:sldId id="371" r:id="rId82"/>
    <p:sldId id="334" r:id="rId83"/>
    <p:sldId id="373" r:id="rId84"/>
    <p:sldId id="374" r:id="rId85"/>
    <p:sldId id="375" r:id="rId86"/>
    <p:sldId id="376" r:id="rId87"/>
    <p:sldId id="370" r:id="rId88"/>
    <p:sldId id="397" r:id="rId89"/>
    <p:sldId id="333" r:id="rId90"/>
    <p:sldId id="372" r:id="rId91"/>
    <p:sldId id="377" r:id="rId92"/>
    <p:sldId id="378" r:id="rId93"/>
    <p:sldId id="379" r:id="rId94"/>
    <p:sldId id="394" r:id="rId95"/>
    <p:sldId id="380" r:id="rId96"/>
    <p:sldId id="381" r:id="rId97"/>
    <p:sldId id="382" r:id="rId98"/>
    <p:sldId id="383" r:id="rId99"/>
    <p:sldId id="384" r:id="rId100"/>
    <p:sldId id="395" r:id="rId101"/>
    <p:sldId id="385" r:id="rId102"/>
    <p:sldId id="386" r:id="rId103"/>
    <p:sldId id="388" r:id="rId104"/>
    <p:sldId id="387" r:id="rId105"/>
    <p:sldId id="396" r:id="rId106"/>
    <p:sldId id="389" r:id="rId107"/>
    <p:sldId id="390" r:id="rId108"/>
    <p:sldId id="391" r:id="rId109"/>
    <p:sldId id="393" r:id="rId110"/>
    <p:sldId id="392" r:id="rId111"/>
    <p:sldId id="358" r:id="rId112"/>
    <p:sldId id="359" r:id="rId113"/>
    <p:sldId id="277" r:id="rId114"/>
    <p:sldId id="278" r:id="rId115"/>
    <p:sldId id="288" r:id="rId116"/>
    <p:sldId id="293" r:id="rId117"/>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6556F2-2DB0-4B60-A2F8-159325D0F5EC}" v="1" dt="2024-10-17T15:07:56.226"/>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0982" autoAdjust="0"/>
  </p:normalViewPr>
  <p:slideViewPr>
    <p:cSldViewPr showGuides="1">
      <p:cViewPr varScale="1">
        <p:scale>
          <a:sx n="67" d="100"/>
          <a:sy n="67" d="100"/>
        </p:scale>
        <p:origin x="1253" y="4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6" d="100"/>
          <a:sy n="86" d="100"/>
        </p:scale>
        <p:origin x="38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microsoft.com/office/2016/11/relationships/changesInfo" Target="changesInfos/changesInfo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Webster" userId="2f24b9400e684270" providerId="Windows Live" clId="Web-{EE6556F2-2DB0-4B60-A2F8-159325D0F5EC}"/>
    <pc:docChg chg="modSld">
      <pc:chgData name="Patrick Webster" userId="2f24b9400e684270" providerId="Windows Live" clId="Web-{EE6556F2-2DB0-4B60-A2F8-159325D0F5EC}" dt="2024-10-17T15:07:52.242" v="21"/>
      <pc:docMkLst>
        <pc:docMk/>
      </pc:docMkLst>
      <pc:sldChg chg="modNotes">
        <pc:chgData name="Patrick Webster" userId="2f24b9400e684270" providerId="Windows Live" clId="Web-{EE6556F2-2DB0-4B60-A2F8-159325D0F5EC}" dt="2024-10-17T15:07:52.242" v="21"/>
        <pc:sldMkLst>
          <pc:docMk/>
          <pc:sldMk cId="2166964638"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A761C43-90B0-443C-86EC-3C0DD5DA01AA}" type="datetime1">
              <a:rPr lang="fr-FR" smtClean="0"/>
              <a:t>01/12/2025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fr-FR" smtClean="0"/>
              <a:t>‹N°›</a:t>
            </a:fld>
            <a:endParaRPr lang="fr-FR"/>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fr-FR" noProof="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F69C82B5-293F-43D8-BDBA-2AB8C5A97E24}" type="datetime1">
              <a:rPr lang="fr-FR" noProof="0" smtClean="0"/>
              <a:t>01/12/2025</a:t>
            </a:fld>
            <a:endParaRPr lang="fr-FR" noProof="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fr-FR" noProof="0" smtClean="0"/>
              <a:pPr rtl="0"/>
              <a:t>‹N°›</a:t>
            </a:fld>
            <a:endParaRPr lang="fr-FR" noProof="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a:t>
            </a:fld>
            <a:endParaRPr lang="fr-FR"/>
          </a:p>
        </p:txBody>
      </p:sp>
    </p:spTree>
    <p:extLst>
      <p:ext uri="{BB962C8B-B14F-4D97-AF65-F5344CB8AC3E}">
        <p14:creationId xmlns:p14="http://schemas.microsoft.com/office/powerpoint/2010/main" val="310636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a:t>
            </a:fld>
            <a:endParaRPr lang="fr-FR" noProof="0"/>
          </a:p>
        </p:txBody>
      </p:sp>
    </p:spTree>
    <p:extLst>
      <p:ext uri="{BB962C8B-B14F-4D97-AF65-F5344CB8AC3E}">
        <p14:creationId xmlns:p14="http://schemas.microsoft.com/office/powerpoint/2010/main" val="304977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a:t>
            </a:fld>
            <a:endParaRPr lang="fr-FR"/>
          </a:p>
        </p:txBody>
      </p:sp>
    </p:spTree>
    <p:extLst>
      <p:ext uri="{BB962C8B-B14F-4D97-AF65-F5344CB8AC3E}">
        <p14:creationId xmlns:p14="http://schemas.microsoft.com/office/powerpoint/2010/main" val="1262150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12</a:t>
            </a:fld>
            <a:endParaRPr lang="fr-FR" noProof="0"/>
          </a:p>
        </p:txBody>
      </p:sp>
    </p:spTree>
    <p:extLst>
      <p:ext uri="{BB962C8B-B14F-4D97-AF65-F5344CB8AC3E}">
        <p14:creationId xmlns:p14="http://schemas.microsoft.com/office/powerpoint/2010/main" val="392295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13</a:t>
            </a:fld>
            <a:endParaRPr lang="fr-FR" noProof="0"/>
          </a:p>
        </p:txBody>
      </p:sp>
    </p:spTree>
    <p:extLst>
      <p:ext uri="{BB962C8B-B14F-4D97-AF65-F5344CB8AC3E}">
        <p14:creationId xmlns:p14="http://schemas.microsoft.com/office/powerpoint/2010/main" val="420429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14</a:t>
            </a:fld>
            <a:endParaRPr lang="fr-FR" noProof="0"/>
          </a:p>
        </p:txBody>
      </p:sp>
    </p:spTree>
    <p:extLst>
      <p:ext uri="{BB962C8B-B14F-4D97-AF65-F5344CB8AC3E}">
        <p14:creationId xmlns:p14="http://schemas.microsoft.com/office/powerpoint/2010/main" val="3719217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15</a:t>
            </a:fld>
            <a:endParaRPr lang="fr-FR" noProof="0"/>
          </a:p>
        </p:txBody>
      </p:sp>
    </p:spTree>
    <p:extLst>
      <p:ext uri="{BB962C8B-B14F-4D97-AF65-F5344CB8AC3E}">
        <p14:creationId xmlns:p14="http://schemas.microsoft.com/office/powerpoint/2010/main" val="2260317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16</a:t>
            </a:fld>
            <a:endParaRPr lang="fr-FR" noProof="0"/>
          </a:p>
        </p:txBody>
      </p:sp>
    </p:spTree>
    <p:extLst>
      <p:ext uri="{BB962C8B-B14F-4D97-AF65-F5344CB8AC3E}">
        <p14:creationId xmlns:p14="http://schemas.microsoft.com/office/powerpoint/2010/main" val="114398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17</a:t>
            </a:fld>
            <a:endParaRPr lang="fr-FR" noProof="0"/>
          </a:p>
        </p:txBody>
      </p:sp>
    </p:spTree>
    <p:extLst>
      <p:ext uri="{BB962C8B-B14F-4D97-AF65-F5344CB8AC3E}">
        <p14:creationId xmlns:p14="http://schemas.microsoft.com/office/powerpoint/2010/main" val="1179506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18</a:t>
            </a:fld>
            <a:endParaRPr lang="fr-FR" noProof="0"/>
          </a:p>
        </p:txBody>
      </p:sp>
    </p:spTree>
    <p:extLst>
      <p:ext uri="{BB962C8B-B14F-4D97-AF65-F5344CB8AC3E}">
        <p14:creationId xmlns:p14="http://schemas.microsoft.com/office/powerpoint/2010/main" val="1688514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19</a:t>
            </a:fld>
            <a:endParaRPr lang="fr-FR" noProof="0"/>
          </a:p>
        </p:txBody>
      </p:sp>
    </p:spTree>
    <p:extLst>
      <p:ext uri="{BB962C8B-B14F-4D97-AF65-F5344CB8AC3E}">
        <p14:creationId xmlns:p14="http://schemas.microsoft.com/office/powerpoint/2010/main" val="412613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a:t>
            </a:fld>
            <a:endParaRPr lang="fr-FR"/>
          </a:p>
        </p:txBody>
      </p:sp>
    </p:spTree>
    <p:extLst>
      <p:ext uri="{BB962C8B-B14F-4D97-AF65-F5344CB8AC3E}">
        <p14:creationId xmlns:p14="http://schemas.microsoft.com/office/powerpoint/2010/main" val="3025034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20</a:t>
            </a:fld>
            <a:endParaRPr lang="fr-FR" noProof="0"/>
          </a:p>
        </p:txBody>
      </p:sp>
    </p:spTree>
    <p:extLst>
      <p:ext uri="{BB962C8B-B14F-4D97-AF65-F5344CB8AC3E}">
        <p14:creationId xmlns:p14="http://schemas.microsoft.com/office/powerpoint/2010/main" val="275056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21</a:t>
            </a:fld>
            <a:endParaRPr lang="fr-FR" noProof="0"/>
          </a:p>
        </p:txBody>
      </p:sp>
    </p:spTree>
    <p:extLst>
      <p:ext uri="{BB962C8B-B14F-4D97-AF65-F5344CB8AC3E}">
        <p14:creationId xmlns:p14="http://schemas.microsoft.com/office/powerpoint/2010/main" val="648419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22</a:t>
            </a:fld>
            <a:endParaRPr lang="fr-FR"/>
          </a:p>
        </p:txBody>
      </p:sp>
    </p:spTree>
    <p:extLst>
      <p:ext uri="{BB962C8B-B14F-4D97-AF65-F5344CB8AC3E}">
        <p14:creationId xmlns:p14="http://schemas.microsoft.com/office/powerpoint/2010/main" val="89015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Ouvrir VS Code</a:t>
            </a:r>
          </a:p>
          <a:p>
            <a:r>
              <a:rPr lang="fr-CA" dirty="0"/>
              <a:t>Live server c’est un mini serveur web local pour visualiser le résultat – on ne voit pas la page web juste avec </a:t>
            </a:r>
            <a:r>
              <a:rPr lang="fr-CA" dirty="0" err="1"/>
              <a:t>vscode</a:t>
            </a:r>
            <a:endParaRPr lang="fr-CA" dirty="0"/>
          </a:p>
          <a:p>
            <a:r>
              <a:rPr lang="fr-CA" dirty="0"/>
              <a:t>Extensions: dans Affichage – extensions – plusieurs extensions disponibles pour supporter toutes sortes de langages de programmation</a:t>
            </a:r>
          </a:p>
          <a:p>
            <a:endParaRPr lang="fr-CA"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23</a:t>
            </a:fld>
            <a:endParaRPr lang="fr-FR" noProof="0"/>
          </a:p>
        </p:txBody>
      </p:sp>
    </p:spTree>
    <p:extLst>
      <p:ext uri="{BB962C8B-B14F-4D97-AF65-F5344CB8AC3E}">
        <p14:creationId xmlns:p14="http://schemas.microsoft.com/office/powerpoint/2010/main" val="1765316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24</a:t>
            </a:fld>
            <a:endParaRPr lang="fr-FR" noProof="0"/>
          </a:p>
        </p:txBody>
      </p:sp>
    </p:spTree>
    <p:extLst>
      <p:ext uri="{BB962C8B-B14F-4D97-AF65-F5344CB8AC3E}">
        <p14:creationId xmlns:p14="http://schemas.microsoft.com/office/powerpoint/2010/main" val="361819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25</a:t>
            </a:fld>
            <a:endParaRPr lang="fr-FR" noProof="0"/>
          </a:p>
        </p:txBody>
      </p:sp>
    </p:spTree>
    <p:extLst>
      <p:ext uri="{BB962C8B-B14F-4D97-AF65-F5344CB8AC3E}">
        <p14:creationId xmlns:p14="http://schemas.microsoft.com/office/powerpoint/2010/main" val="1640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26</a:t>
            </a:fld>
            <a:endParaRPr lang="fr-FR" noProof="0"/>
          </a:p>
        </p:txBody>
      </p:sp>
    </p:spTree>
    <p:extLst>
      <p:ext uri="{BB962C8B-B14F-4D97-AF65-F5344CB8AC3E}">
        <p14:creationId xmlns:p14="http://schemas.microsoft.com/office/powerpoint/2010/main" val="1306787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27</a:t>
            </a:fld>
            <a:endParaRPr lang="fr-FR" noProof="0"/>
          </a:p>
        </p:txBody>
      </p:sp>
    </p:spTree>
    <p:extLst>
      <p:ext uri="{BB962C8B-B14F-4D97-AF65-F5344CB8AC3E}">
        <p14:creationId xmlns:p14="http://schemas.microsoft.com/office/powerpoint/2010/main" val="482944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28</a:t>
            </a:fld>
            <a:endParaRPr lang="fr-FR" noProof="0"/>
          </a:p>
        </p:txBody>
      </p:sp>
    </p:spTree>
    <p:extLst>
      <p:ext uri="{BB962C8B-B14F-4D97-AF65-F5344CB8AC3E}">
        <p14:creationId xmlns:p14="http://schemas.microsoft.com/office/powerpoint/2010/main" val="409115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29</a:t>
            </a:fld>
            <a:endParaRPr lang="fr-FR"/>
          </a:p>
        </p:txBody>
      </p:sp>
    </p:spTree>
    <p:extLst>
      <p:ext uri="{BB962C8B-B14F-4D97-AF65-F5344CB8AC3E}">
        <p14:creationId xmlns:p14="http://schemas.microsoft.com/office/powerpoint/2010/main" val="197541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a:t>
            </a:fld>
            <a:endParaRPr lang="fr-FR" noProof="0"/>
          </a:p>
        </p:txBody>
      </p:sp>
    </p:spTree>
    <p:extLst>
      <p:ext uri="{BB962C8B-B14F-4D97-AF65-F5344CB8AC3E}">
        <p14:creationId xmlns:p14="http://schemas.microsoft.com/office/powerpoint/2010/main" val="3040141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BR" dirty="0"/>
              <a:t>On voit 4 éléments d’en-tête dans ce chapitre.</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30</a:t>
            </a:fld>
            <a:endParaRPr lang="fr-FR" noProof="0"/>
          </a:p>
        </p:txBody>
      </p:sp>
    </p:spTree>
    <p:extLst>
      <p:ext uri="{BB962C8B-B14F-4D97-AF65-F5344CB8AC3E}">
        <p14:creationId xmlns:p14="http://schemas.microsoft.com/office/powerpoint/2010/main" val="1191214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31</a:t>
            </a:fld>
            <a:endParaRPr lang="fr-FR" noProof="0"/>
          </a:p>
        </p:txBody>
      </p:sp>
    </p:spTree>
    <p:extLst>
      <p:ext uri="{BB962C8B-B14F-4D97-AF65-F5344CB8AC3E}">
        <p14:creationId xmlns:p14="http://schemas.microsoft.com/office/powerpoint/2010/main" val="442540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32</a:t>
            </a:fld>
            <a:endParaRPr lang="fr-FR" noProof="0"/>
          </a:p>
        </p:txBody>
      </p:sp>
    </p:spTree>
    <p:extLst>
      <p:ext uri="{BB962C8B-B14F-4D97-AF65-F5344CB8AC3E}">
        <p14:creationId xmlns:p14="http://schemas.microsoft.com/office/powerpoint/2010/main" val="2854513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33</a:t>
            </a:fld>
            <a:endParaRPr lang="fr-FR" noProof="0"/>
          </a:p>
        </p:txBody>
      </p:sp>
    </p:spTree>
    <p:extLst>
      <p:ext uri="{BB962C8B-B14F-4D97-AF65-F5344CB8AC3E}">
        <p14:creationId xmlns:p14="http://schemas.microsoft.com/office/powerpoint/2010/main" val="404966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34</a:t>
            </a:fld>
            <a:endParaRPr lang="fr-FR" noProof="0"/>
          </a:p>
        </p:txBody>
      </p:sp>
    </p:spTree>
    <p:extLst>
      <p:ext uri="{BB962C8B-B14F-4D97-AF65-F5344CB8AC3E}">
        <p14:creationId xmlns:p14="http://schemas.microsoft.com/office/powerpoint/2010/main" val="3680622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35</a:t>
            </a:fld>
            <a:endParaRPr lang="fr-FR" noProof="0"/>
          </a:p>
        </p:txBody>
      </p:sp>
    </p:spTree>
    <p:extLst>
      <p:ext uri="{BB962C8B-B14F-4D97-AF65-F5344CB8AC3E}">
        <p14:creationId xmlns:p14="http://schemas.microsoft.com/office/powerpoint/2010/main" val="808587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36</a:t>
            </a:fld>
            <a:endParaRPr lang="fr-FR"/>
          </a:p>
        </p:txBody>
      </p:sp>
    </p:spTree>
    <p:extLst>
      <p:ext uri="{BB962C8B-B14F-4D97-AF65-F5344CB8AC3E}">
        <p14:creationId xmlns:p14="http://schemas.microsoft.com/office/powerpoint/2010/main" val="541458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39</a:t>
            </a:fld>
            <a:endParaRPr lang="fr-FR"/>
          </a:p>
        </p:txBody>
      </p:sp>
    </p:spTree>
    <p:extLst>
      <p:ext uri="{BB962C8B-B14F-4D97-AF65-F5344CB8AC3E}">
        <p14:creationId xmlns:p14="http://schemas.microsoft.com/office/powerpoint/2010/main" val="2878841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43</a:t>
            </a:fld>
            <a:endParaRPr lang="fr-FR" noProof="0"/>
          </a:p>
        </p:txBody>
      </p:sp>
    </p:spTree>
    <p:extLst>
      <p:ext uri="{BB962C8B-B14F-4D97-AF65-F5344CB8AC3E}">
        <p14:creationId xmlns:p14="http://schemas.microsoft.com/office/powerpoint/2010/main" val="4133393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51</a:t>
            </a:fld>
            <a:endParaRPr lang="fr-FR" noProof="0"/>
          </a:p>
        </p:txBody>
      </p:sp>
    </p:spTree>
    <p:extLst>
      <p:ext uri="{BB962C8B-B14F-4D97-AF65-F5344CB8AC3E}">
        <p14:creationId xmlns:p14="http://schemas.microsoft.com/office/powerpoint/2010/main" val="284622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4</a:t>
            </a:fld>
            <a:endParaRPr lang="fr-FR" noProof="0"/>
          </a:p>
        </p:txBody>
      </p:sp>
    </p:spTree>
    <p:extLst>
      <p:ext uri="{BB962C8B-B14F-4D97-AF65-F5344CB8AC3E}">
        <p14:creationId xmlns:p14="http://schemas.microsoft.com/office/powerpoint/2010/main" val="1321237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52</a:t>
            </a:fld>
            <a:endParaRPr lang="fr-FR"/>
          </a:p>
        </p:txBody>
      </p:sp>
    </p:spTree>
    <p:extLst>
      <p:ext uri="{BB962C8B-B14F-4D97-AF65-F5344CB8AC3E}">
        <p14:creationId xmlns:p14="http://schemas.microsoft.com/office/powerpoint/2010/main" val="1096189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On utilisera le ; pour appliquer plusieurs styles à un élément dans les laboratoires et les évaluations.</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55</a:t>
            </a:fld>
            <a:endParaRPr lang="fr-FR" noProof="0"/>
          </a:p>
        </p:txBody>
      </p:sp>
    </p:spTree>
    <p:extLst>
      <p:ext uri="{BB962C8B-B14F-4D97-AF65-F5344CB8AC3E}">
        <p14:creationId xmlns:p14="http://schemas.microsoft.com/office/powerpoint/2010/main" val="1504116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a:cs typeface="Calibri"/>
              </a:rPr>
              <a:t>Utiliser</a:t>
            </a:r>
            <a:r>
              <a:rPr lang="en-US" dirty="0">
                <a:latin typeface="Calibri"/>
                <a:cs typeface="Calibri"/>
              </a:rPr>
              <a:t> les </a:t>
            </a:r>
            <a:r>
              <a:rPr lang="en-US" dirty="0" err="1">
                <a:latin typeface="Calibri"/>
                <a:cs typeface="Calibri"/>
              </a:rPr>
              <a:t>outils</a:t>
            </a:r>
            <a:r>
              <a:rPr lang="en-US" dirty="0">
                <a:latin typeface="Calibri"/>
                <a:cs typeface="Calibri"/>
              </a:rPr>
              <a:t> de </a:t>
            </a:r>
            <a:r>
              <a:rPr lang="en-US" dirty="0" err="1">
                <a:latin typeface="Calibri"/>
                <a:cs typeface="Calibri"/>
              </a:rPr>
              <a:t>développement</a:t>
            </a:r>
            <a:r>
              <a:rPr lang="en-US" dirty="0">
                <a:latin typeface="Calibri"/>
                <a:cs typeface="Calibri"/>
              </a:rPr>
              <a:t> pour plus de </a:t>
            </a:r>
            <a:r>
              <a:rPr lang="en-US" dirty="0" err="1">
                <a:latin typeface="Calibri"/>
                <a:cs typeface="Calibri"/>
              </a:rPr>
              <a:t>détails</a:t>
            </a:r>
            <a:r>
              <a:rPr lang="en-US" dirty="0">
                <a:latin typeface="Calibri"/>
                <a:cs typeface="Calibri"/>
              </a:rPr>
              <a:t>.</a:t>
            </a:r>
          </a:p>
        </p:txBody>
      </p:sp>
      <p:sp>
        <p:nvSpPr>
          <p:cNvPr id="4" name="Slide Number Placeholder 3"/>
          <p:cNvSpPr>
            <a:spLocks noGrp="1"/>
          </p:cNvSpPr>
          <p:nvPr>
            <p:ph type="sldNum" sz="quarter" idx="5"/>
          </p:nvPr>
        </p:nvSpPr>
        <p:spPr/>
        <p:txBody>
          <a:bodyPr/>
          <a:lstStyle/>
          <a:p>
            <a:pPr rtl="0"/>
            <a:fld id="{841221E5-7225-48EB-A4EE-420E7BFCF705}" type="slidenum">
              <a:rPr lang="fr-FR" noProof="0" smtClean="0"/>
              <a:pPr rtl="0"/>
              <a:t>58</a:t>
            </a:fld>
            <a:endParaRPr lang="fr-FR" noProof="0"/>
          </a:p>
        </p:txBody>
      </p:sp>
    </p:spTree>
    <p:extLst>
      <p:ext uri="{BB962C8B-B14F-4D97-AF65-F5344CB8AC3E}">
        <p14:creationId xmlns:p14="http://schemas.microsoft.com/office/powerpoint/2010/main" val="42558282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62</a:t>
            </a:fld>
            <a:endParaRPr lang="fr-FR" noProof="0"/>
          </a:p>
        </p:txBody>
      </p:sp>
    </p:spTree>
    <p:extLst>
      <p:ext uri="{BB962C8B-B14F-4D97-AF65-F5344CB8AC3E}">
        <p14:creationId xmlns:p14="http://schemas.microsoft.com/office/powerpoint/2010/main" val="3633693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63</a:t>
            </a:fld>
            <a:endParaRPr lang="fr-FR" noProof="0"/>
          </a:p>
        </p:txBody>
      </p:sp>
    </p:spTree>
    <p:extLst>
      <p:ext uri="{BB962C8B-B14F-4D97-AF65-F5344CB8AC3E}">
        <p14:creationId xmlns:p14="http://schemas.microsoft.com/office/powerpoint/2010/main" val="1505563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64</a:t>
            </a:fld>
            <a:endParaRPr lang="fr-FR" noProof="0"/>
          </a:p>
        </p:txBody>
      </p:sp>
    </p:spTree>
    <p:extLst>
      <p:ext uri="{BB962C8B-B14F-4D97-AF65-F5344CB8AC3E}">
        <p14:creationId xmlns:p14="http://schemas.microsoft.com/office/powerpoint/2010/main" val="14680114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65</a:t>
            </a:fld>
            <a:endParaRPr lang="fr-FR"/>
          </a:p>
        </p:txBody>
      </p:sp>
    </p:spTree>
    <p:extLst>
      <p:ext uri="{BB962C8B-B14F-4D97-AF65-F5344CB8AC3E}">
        <p14:creationId xmlns:p14="http://schemas.microsoft.com/office/powerpoint/2010/main" val="19179371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68</a:t>
            </a:fld>
            <a:endParaRPr lang="fr-FR"/>
          </a:p>
        </p:txBody>
      </p:sp>
    </p:spTree>
    <p:extLst>
      <p:ext uri="{BB962C8B-B14F-4D97-AF65-F5344CB8AC3E}">
        <p14:creationId xmlns:p14="http://schemas.microsoft.com/office/powerpoint/2010/main" val="1514032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Notez l’utilisation de l’attribut border ici, maintenant obsolète et remplacé par des styles (CSS)</a:t>
            </a:r>
          </a:p>
          <a:p>
            <a:r>
              <a:rPr lang="fr-CA" dirty="0"/>
              <a:t>On applique des attributs de styles aux tableaux dans les laboratoires et il sont aux évaluations.</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70</a:t>
            </a:fld>
            <a:endParaRPr lang="fr-FR" noProof="0"/>
          </a:p>
        </p:txBody>
      </p:sp>
    </p:spTree>
    <p:extLst>
      <p:ext uri="{BB962C8B-B14F-4D97-AF65-F5344CB8AC3E}">
        <p14:creationId xmlns:p14="http://schemas.microsoft.com/office/powerpoint/2010/main" val="2247481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Dans un tableau:</a:t>
            </a:r>
          </a:p>
          <a:p>
            <a:r>
              <a:rPr lang="fr-CA" dirty="0"/>
              <a:t>Chaque rangée doit avoir le même nombre de colonnes, déterminé par la première rangée.</a:t>
            </a:r>
          </a:p>
          <a:p>
            <a:r>
              <a:rPr lang="fr-CA" dirty="0"/>
              <a:t>Chaque colonne doit s’étendre sur le même nombre de rangée.</a:t>
            </a:r>
          </a:p>
          <a:p>
            <a:r>
              <a:rPr lang="fr-CA" dirty="0"/>
              <a:t>Dans l’exemple, </a:t>
            </a:r>
            <a:r>
              <a:rPr lang="fr-CA" dirty="0" err="1"/>
              <a:t>colspan</a:t>
            </a:r>
            <a:r>
              <a:rPr lang="fr-CA" dirty="0"/>
              <a:t> vaut 2 colonnes, ce qui donne un total de 3 colonnes pour la troisième rangée =&gt; conséquent avec la première rangée.</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73</a:t>
            </a:fld>
            <a:endParaRPr lang="fr-FR" noProof="0"/>
          </a:p>
        </p:txBody>
      </p:sp>
    </p:spTree>
    <p:extLst>
      <p:ext uri="{BB962C8B-B14F-4D97-AF65-F5344CB8AC3E}">
        <p14:creationId xmlns:p14="http://schemas.microsoft.com/office/powerpoint/2010/main" val="79012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5</a:t>
            </a:fld>
            <a:endParaRPr lang="fr-FR" noProof="0"/>
          </a:p>
        </p:txBody>
      </p:sp>
    </p:spTree>
    <p:extLst>
      <p:ext uri="{BB962C8B-B14F-4D97-AF65-F5344CB8AC3E}">
        <p14:creationId xmlns:p14="http://schemas.microsoft.com/office/powerpoint/2010/main" val="4888392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74</a:t>
            </a:fld>
            <a:endParaRPr lang="fr-FR"/>
          </a:p>
        </p:txBody>
      </p:sp>
    </p:spTree>
    <p:extLst>
      <p:ext uri="{BB962C8B-B14F-4D97-AF65-F5344CB8AC3E}">
        <p14:creationId xmlns:p14="http://schemas.microsoft.com/office/powerpoint/2010/main" val="13929350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75</a:t>
            </a:fld>
            <a:endParaRPr lang="fr-FR" noProof="0"/>
          </a:p>
        </p:txBody>
      </p:sp>
    </p:spTree>
    <p:extLst>
      <p:ext uri="{BB962C8B-B14F-4D97-AF65-F5344CB8AC3E}">
        <p14:creationId xmlns:p14="http://schemas.microsoft.com/office/powerpoint/2010/main" val="2607193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&amp;</a:t>
            </a:r>
            <a:r>
              <a:rPr lang="fr-CA" dirty="0" err="1"/>
              <a:t>nbsp</a:t>
            </a:r>
            <a:r>
              <a:rPr lang="fr-CA" dirty="0"/>
              <a:t>; peut servir à ajouter plusieurs espaces qui seront affichés, ou à attacher 2 mots ensemble qui seront considérés comme un seul pour un changement de ligne.</a:t>
            </a:r>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76</a:t>
            </a:fld>
            <a:endParaRPr lang="fr-FR" noProof="0"/>
          </a:p>
        </p:txBody>
      </p:sp>
    </p:spTree>
    <p:extLst>
      <p:ext uri="{BB962C8B-B14F-4D97-AF65-F5344CB8AC3E}">
        <p14:creationId xmlns:p14="http://schemas.microsoft.com/office/powerpoint/2010/main" val="24156245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77</a:t>
            </a:fld>
            <a:endParaRPr lang="fr-FR" noProof="0"/>
          </a:p>
        </p:txBody>
      </p:sp>
    </p:spTree>
    <p:extLst>
      <p:ext uri="{BB962C8B-B14F-4D97-AF65-F5344CB8AC3E}">
        <p14:creationId xmlns:p14="http://schemas.microsoft.com/office/powerpoint/2010/main" val="87714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78</a:t>
            </a:fld>
            <a:endParaRPr lang="fr-FR" noProof="0"/>
          </a:p>
        </p:txBody>
      </p:sp>
    </p:spTree>
    <p:extLst>
      <p:ext uri="{BB962C8B-B14F-4D97-AF65-F5344CB8AC3E}">
        <p14:creationId xmlns:p14="http://schemas.microsoft.com/office/powerpoint/2010/main" val="20451724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79</a:t>
            </a:fld>
            <a:endParaRPr lang="fr-FR"/>
          </a:p>
        </p:txBody>
      </p:sp>
    </p:spTree>
    <p:extLst>
      <p:ext uri="{BB962C8B-B14F-4D97-AF65-F5344CB8AC3E}">
        <p14:creationId xmlns:p14="http://schemas.microsoft.com/office/powerpoint/2010/main" val="4258065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87</a:t>
            </a:fld>
            <a:endParaRPr lang="fr-FR"/>
          </a:p>
        </p:txBody>
      </p:sp>
    </p:spTree>
    <p:extLst>
      <p:ext uri="{BB962C8B-B14F-4D97-AF65-F5344CB8AC3E}">
        <p14:creationId xmlns:p14="http://schemas.microsoft.com/office/powerpoint/2010/main" val="4077398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94</a:t>
            </a:fld>
            <a:endParaRPr lang="fr-FR" noProof="0"/>
          </a:p>
        </p:txBody>
      </p:sp>
    </p:spTree>
    <p:extLst>
      <p:ext uri="{BB962C8B-B14F-4D97-AF65-F5344CB8AC3E}">
        <p14:creationId xmlns:p14="http://schemas.microsoft.com/office/powerpoint/2010/main" val="33937874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100</a:t>
            </a:fld>
            <a:endParaRPr lang="fr-FR" noProof="0"/>
          </a:p>
        </p:txBody>
      </p:sp>
    </p:spTree>
    <p:extLst>
      <p:ext uri="{BB962C8B-B14F-4D97-AF65-F5344CB8AC3E}">
        <p14:creationId xmlns:p14="http://schemas.microsoft.com/office/powerpoint/2010/main" val="35007814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101</a:t>
            </a:fld>
            <a:endParaRPr lang="fr-FR"/>
          </a:p>
        </p:txBody>
      </p:sp>
    </p:spTree>
    <p:extLst>
      <p:ext uri="{BB962C8B-B14F-4D97-AF65-F5344CB8AC3E}">
        <p14:creationId xmlns:p14="http://schemas.microsoft.com/office/powerpoint/2010/main" val="13444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6</a:t>
            </a:fld>
            <a:endParaRPr lang="fr-FR" noProof="0"/>
          </a:p>
        </p:txBody>
      </p:sp>
    </p:spTree>
    <p:extLst>
      <p:ext uri="{BB962C8B-B14F-4D97-AF65-F5344CB8AC3E}">
        <p14:creationId xmlns:p14="http://schemas.microsoft.com/office/powerpoint/2010/main" val="2243734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105</a:t>
            </a:fld>
            <a:endParaRPr lang="fr-FR" noProof="0"/>
          </a:p>
        </p:txBody>
      </p:sp>
    </p:spTree>
    <p:extLst>
      <p:ext uri="{BB962C8B-B14F-4D97-AF65-F5344CB8AC3E}">
        <p14:creationId xmlns:p14="http://schemas.microsoft.com/office/powerpoint/2010/main" val="37262156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106</a:t>
            </a:fld>
            <a:endParaRPr lang="fr-FR" noProof="0"/>
          </a:p>
        </p:txBody>
      </p:sp>
    </p:spTree>
    <p:extLst>
      <p:ext uri="{BB962C8B-B14F-4D97-AF65-F5344CB8AC3E}">
        <p14:creationId xmlns:p14="http://schemas.microsoft.com/office/powerpoint/2010/main" val="32540849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107</a:t>
            </a:fld>
            <a:endParaRPr lang="fr-FR" noProof="0"/>
          </a:p>
        </p:txBody>
      </p:sp>
    </p:spTree>
    <p:extLst>
      <p:ext uri="{BB962C8B-B14F-4D97-AF65-F5344CB8AC3E}">
        <p14:creationId xmlns:p14="http://schemas.microsoft.com/office/powerpoint/2010/main" val="26012337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108</a:t>
            </a:fld>
            <a:endParaRPr lang="fr-FR" noProof="0"/>
          </a:p>
        </p:txBody>
      </p:sp>
    </p:spTree>
    <p:extLst>
      <p:ext uri="{BB962C8B-B14F-4D97-AF65-F5344CB8AC3E}">
        <p14:creationId xmlns:p14="http://schemas.microsoft.com/office/powerpoint/2010/main" val="36053423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109</a:t>
            </a:fld>
            <a:endParaRPr lang="fr-FR" noProof="0"/>
          </a:p>
        </p:txBody>
      </p:sp>
    </p:spTree>
    <p:extLst>
      <p:ext uri="{BB962C8B-B14F-4D97-AF65-F5344CB8AC3E}">
        <p14:creationId xmlns:p14="http://schemas.microsoft.com/office/powerpoint/2010/main" val="358171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110</a:t>
            </a:fld>
            <a:endParaRPr lang="fr-FR" noProof="0"/>
          </a:p>
        </p:txBody>
      </p:sp>
    </p:spTree>
    <p:extLst>
      <p:ext uri="{BB962C8B-B14F-4D97-AF65-F5344CB8AC3E}">
        <p14:creationId xmlns:p14="http://schemas.microsoft.com/office/powerpoint/2010/main" val="8940456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111</a:t>
            </a:fld>
            <a:endParaRPr lang="fr-FR" noProof="0"/>
          </a:p>
        </p:txBody>
      </p:sp>
    </p:spTree>
    <p:extLst>
      <p:ext uri="{BB962C8B-B14F-4D97-AF65-F5344CB8AC3E}">
        <p14:creationId xmlns:p14="http://schemas.microsoft.com/office/powerpoint/2010/main" val="33103168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112</a:t>
            </a:fld>
            <a:endParaRPr lang="fr-FR"/>
          </a:p>
        </p:txBody>
      </p:sp>
    </p:spTree>
    <p:extLst>
      <p:ext uri="{BB962C8B-B14F-4D97-AF65-F5344CB8AC3E}">
        <p14:creationId xmlns:p14="http://schemas.microsoft.com/office/powerpoint/2010/main" val="1114471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841221E5-7225-48EB-A4EE-420E7BFCF705}" type="slidenum">
              <a:rPr lang="fr-FR" smtClean="0"/>
              <a:pPr rtl="0"/>
              <a:t>114</a:t>
            </a:fld>
            <a:endParaRPr lang="fr-FR"/>
          </a:p>
        </p:txBody>
      </p:sp>
    </p:spTree>
    <p:extLst>
      <p:ext uri="{BB962C8B-B14F-4D97-AF65-F5344CB8AC3E}">
        <p14:creationId xmlns:p14="http://schemas.microsoft.com/office/powerpoint/2010/main" val="2736472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7</a:t>
            </a:fld>
            <a:endParaRPr lang="fr-FR" noProof="0"/>
          </a:p>
        </p:txBody>
      </p:sp>
    </p:spTree>
    <p:extLst>
      <p:ext uri="{BB962C8B-B14F-4D97-AF65-F5344CB8AC3E}">
        <p14:creationId xmlns:p14="http://schemas.microsoft.com/office/powerpoint/2010/main" val="179029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8</a:t>
            </a:fld>
            <a:endParaRPr lang="fr-FR" noProof="0"/>
          </a:p>
        </p:txBody>
      </p:sp>
    </p:spTree>
    <p:extLst>
      <p:ext uri="{BB962C8B-B14F-4D97-AF65-F5344CB8AC3E}">
        <p14:creationId xmlns:p14="http://schemas.microsoft.com/office/powerpoint/2010/main" val="263762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pt-BR" dirty="0"/>
          </a:p>
        </p:txBody>
      </p:sp>
      <p:sp>
        <p:nvSpPr>
          <p:cNvPr id="4" name="Espace réservé du numéro de diapositive 3"/>
          <p:cNvSpPr>
            <a:spLocks noGrp="1"/>
          </p:cNvSpPr>
          <p:nvPr>
            <p:ph type="sldNum" sz="quarter" idx="5"/>
          </p:nvPr>
        </p:nvSpPr>
        <p:spPr/>
        <p:txBody>
          <a:bodyPr/>
          <a:lstStyle/>
          <a:p>
            <a:pPr rtl="0"/>
            <a:fld id="{841221E5-7225-48EB-A4EE-420E7BFCF705}" type="slidenum">
              <a:rPr lang="fr-FR" noProof="0" smtClean="0"/>
              <a:pPr rtl="0"/>
              <a:t>9</a:t>
            </a:fld>
            <a:endParaRPr lang="fr-FR" noProof="0"/>
          </a:p>
        </p:txBody>
      </p:sp>
    </p:spTree>
    <p:extLst>
      <p:ext uri="{BB962C8B-B14F-4D97-AF65-F5344CB8AC3E}">
        <p14:creationId xmlns:p14="http://schemas.microsoft.com/office/powerpoint/2010/main" val="308504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1" name="Rectangle 10"/>
          <p:cNvSpPr/>
          <p:nvPr/>
        </p:nvSpPr>
        <p:spPr bwMode="gray">
          <a:xfrm>
            <a:off x="-3045"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13" name="Connecteur droit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hasCustomPrompt="1"/>
          </p:nvPr>
        </p:nvSpPr>
        <p:spPr>
          <a:xfrm>
            <a:off x="2428669" y="1600200"/>
            <a:ext cx="8329031" cy="2680127"/>
          </a:xfrm>
        </p:spPr>
        <p:txBody>
          <a:bodyPr rtlCol="0">
            <a:noAutofit/>
          </a:bodyPr>
          <a:lstStyle>
            <a:lvl1pPr rtl="0">
              <a:defRPr sz="5400"/>
            </a:lvl1pPr>
          </a:lstStyle>
          <a:p>
            <a:pPr rtl="0"/>
            <a:r>
              <a:rPr lang="fr-FR" noProof="0" dirty="0"/>
              <a:t>Cliquez pour modifier le style du titre</a:t>
            </a:r>
          </a:p>
        </p:txBody>
      </p:sp>
      <p:sp>
        <p:nvSpPr>
          <p:cNvPr id="3" name="Sous-titre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de la date 3"/>
          <p:cNvSpPr>
            <a:spLocks noGrp="1"/>
          </p:cNvSpPr>
          <p:nvPr>
            <p:ph type="dt" sz="half" idx="10"/>
          </p:nvPr>
        </p:nvSpPr>
        <p:spPr/>
        <p:txBody>
          <a:bodyPr rtlCol="0"/>
          <a:lstStyle>
            <a:lvl1pPr>
              <a:defRPr baseline="0">
                <a:solidFill>
                  <a:schemeClr val="tx2"/>
                </a:solidFill>
              </a:defRPr>
            </a:lvl1pPr>
          </a:lstStyle>
          <a:p>
            <a:pPr rtl="0"/>
            <a:fld id="{8CB63F34-E62A-42EB-8BBE-5D97981BDF99}" type="datetime1">
              <a:rPr lang="fr-FR" noProof="0" smtClean="0"/>
              <a:t>01/12/2025</a:t>
            </a:fld>
            <a:endParaRPr lang="fr-FR" noProof="0"/>
          </a:p>
        </p:txBody>
      </p:sp>
      <p:sp>
        <p:nvSpPr>
          <p:cNvPr id="5" name="Espace réservé du pied de page 4"/>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sp>
        <p:nvSpPr>
          <p:cNvPr id="7" name="ZoneTexte 6">
            <a:extLst>
              <a:ext uri="{FF2B5EF4-FFF2-40B4-BE49-F238E27FC236}">
                <a16:creationId xmlns:a16="http://schemas.microsoft.com/office/drawing/2014/main" id="{C0BB4421-6D80-4761-05C0-FF741395BE2F}"/>
              </a:ext>
            </a:extLst>
          </p:cNvPr>
          <p:cNvSpPr txBox="1"/>
          <p:nvPr userDrawn="1"/>
        </p:nvSpPr>
        <p:spPr>
          <a:xfrm flipH="1">
            <a:off x="121463" y="6048345"/>
            <a:ext cx="1017333" cy="400110"/>
          </a:xfrm>
          <a:prstGeom prst="rect">
            <a:avLst/>
          </a:prstGeom>
          <a:noFill/>
        </p:spPr>
        <p:txBody>
          <a:bodyPr wrap="square" rtlCol="0">
            <a:spAutoFit/>
          </a:bodyPr>
          <a:lstStyle/>
          <a:p>
            <a:r>
              <a:rPr lang="fr-CA" sz="2000" dirty="0">
                <a:solidFill>
                  <a:schemeClr val="bg1"/>
                </a:solidFill>
                <a:latin typeface="Arial Black" panose="020B0A04020102020204" pitchFamily="34" charset="0"/>
              </a:rPr>
              <a:t>HTML</a:t>
            </a: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p:txBody>
          <a:bodyPr vert="eaVert"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e la date 3"/>
          <p:cNvSpPr>
            <a:spLocks noGrp="1"/>
          </p:cNvSpPr>
          <p:nvPr>
            <p:ph type="dt" sz="half" idx="10"/>
          </p:nvPr>
        </p:nvSpPr>
        <p:spPr/>
        <p:txBody>
          <a:bodyPr rtlCol="0"/>
          <a:lstStyle/>
          <a:p>
            <a:pPr rtl="0"/>
            <a:fld id="{F628D6F8-A827-43B4-8C73-878D7AB60B7E}" type="datetime1">
              <a:rPr lang="fr-FR" noProof="0" smtClean="0"/>
              <a:t>01/12/2025</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0" name="Rectangle 9"/>
          <p:cNvSpPr/>
          <p:nvPr userDrawn="1"/>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1" name="Connecteur droit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fr-FR" noProof="0" dirty="0"/>
          </a:p>
        </p:txBody>
      </p:sp>
      <p:cxnSp>
        <p:nvCxnSpPr>
          <p:cNvPr id="14" name="Connecteur droit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vertical 1"/>
          <p:cNvSpPr>
            <a:spLocks noGrp="1"/>
          </p:cNvSpPr>
          <p:nvPr>
            <p:ph type="title" orient="vert" hasCustomPrompt="1"/>
          </p:nvPr>
        </p:nvSpPr>
        <p:spPr>
          <a:xfrm>
            <a:off x="9599612" y="685800"/>
            <a:ext cx="1787526" cy="5486400"/>
          </a:xfrm>
        </p:spPr>
        <p:txBody>
          <a:bodyPr vert="eaVert"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texte vertical 2"/>
          <p:cNvSpPr>
            <a:spLocks noGrp="1"/>
          </p:cNvSpPr>
          <p:nvPr>
            <p:ph type="body" orient="vert" idx="1"/>
          </p:nvPr>
        </p:nvSpPr>
        <p:spPr>
          <a:xfrm>
            <a:off x="1598613" y="685800"/>
            <a:ext cx="7848599" cy="5486400"/>
          </a:xfrm>
        </p:spPr>
        <p:txBody>
          <a:bodyPr vert="eaVert"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e la date 3"/>
          <p:cNvSpPr>
            <a:spLocks noGrp="1"/>
          </p:cNvSpPr>
          <p:nvPr>
            <p:ph type="dt" sz="half" idx="10"/>
          </p:nvPr>
        </p:nvSpPr>
        <p:spPr/>
        <p:txBody>
          <a:bodyPr rtlCol="0"/>
          <a:lstStyle/>
          <a:p>
            <a:pPr rtl="0"/>
            <a:fld id="{84EE86DE-C0F5-4589-B42C-0AB3ABDBEEBE}" type="datetime1">
              <a:rPr lang="fr-FR" noProof="0" smtClean="0"/>
              <a:t>01/12/2025</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contenu 2"/>
          <p:cNvSpPr>
            <a:spLocks noGrp="1"/>
          </p:cNvSpPr>
          <p:nvPr>
            <p:ph idx="1"/>
          </p:nvPr>
        </p:nvSpPr>
        <p:spPr/>
        <p:txBody>
          <a:bodyPr rtlCol="0"/>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vl6pPr>
              <a:defRPr/>
            </a:lvl6pPr>
            <a:lvl7pPr>
              <a:defRPr/>
            </a:lvl7pPr>
            <a:lvl8pPr>
              <a:defRPr/>
            </a:lvl8pPr>
            <a:lvl9pPr>
              <a:defRPr/>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e la date 3"/>
          <p:cNvSpPr>
            <a:spLocks noGrp="1"/>
          </p:cNvSpPr>
          <p:nvPr>
            <p:ph type="dt" sz="half" idx="10"/>
          </p:nvPr>
        </p:nvSpPr>
        <p:spPr/>
        <p:txBody>
          <a:bodyPr rtlCol="0"/>
          <a:lstStyle/>
          <a:p>
            <a:pPr rtl="0"/>
            <a:fld id="{7BD930E9-522E-4B98-907D-6FC3AD7E907B}" type="datetime1">
              <a:rPr lang="fr-FR" noProof="0" smtClean="0"/>
              <a:t>01/12/2025</a:t>
            </a:fld>
            <a:endParaRPr lang="fr-FR" noProof="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6" name="Espace réservé du numéro de diapositive 5"/>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cxnSp>
        <p:nvCxnSpPr>
          <p:cNvPr id="22" name="Connecteur droit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31" name="Connecteur droit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cxnSp>
        <p:nvCxnSpPr>
          <p:cNvPr id="33" name="Connecteur droit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hasCustomPrompt="1"/>
          </p:nvPr>
        </p:nvSpPr>
        <p:spPr>
          <a:xfrm>
            <a:off x="1598613" y="1600201"/>
            <a:ext cx="8283272" cy="2654064"/>
          </a:xfrm>
        </p:spPr>
        <p:txBody>
          <a:bodyPr rtlCol="0" anchor="b">
            <a:normAutofit/>
          </a:bodyPr>
          <a:lstStyle>
            <a:lvl1pPr algn="l" rtl="0">
              <a:defRPr sz="5400" b="0" cap="none" baseline="0">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rtlCol="0"/>
          <a:lstStyle>
            <a:lvl1pPr>
              <a:defRPr baseline="0">
                <a:solidFill>
                  <a:schemeClr val="tx2"/>
                </a:solidFill>
              </a:defRPr>
            </a:lvl1pPr>
          </a:lstStyle>
          <a:p>
            <a:pPr rtl="0"/>
            <a:fld id="{1081AF74-AAE7-463E-86C0-EE02064F8F51}" type="datetime1">
              <a:rPr lang="fr-FR" noProof="0" smtClean="0"/>
              <a:t>01/12/2025</a:t>
            </a:fld>
            <a:endParaRPr lang="fr-FR" noProof="0"/>
          </a:p>
        </p:txBody>
      </p:sp>
      <p:sp>
        <p:nvSpPr>
          <p:cNvPr id="5" name="Espace réservé du pied de page 4"/>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6" name="Espace réservé du numéro de diapositive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sp>
        <p:nvSpPr>
          <p:cNvPr id="7" name="ZoneTexte 6">
            <a:extLst>
              <a:ext uri="{FF2B5EF4-FFF2-40B4-BE49-F238E27FC236}">
                <a16:creationId xmlns:a16="http://schemas.microsoft.com/office/drawing/2014/main" id="{62329371-5BF1-5997-3EE8-C927506DA229}"/>
              </a:ext>
            </a:extLst>
          </p:cNvPr>
          <p:cNvSpPr txBox="1"/>
          <p:nvPr userDrawn="1"/>
        </p:nvSpPr>
        <p:spPr>
          <a:xfrm flipH="1">
            <a:off x="121463" y="6048345"/>
            <a:ext cx="1017333" cy="400110"/>
          </a:xfrm>
          <a:prstGeom prst="rect">
            <a:avLst/>
          </a:prstGeom>
          <a:noFill/>
        </p:spPr>
        <p:txBody>
          <a:bodyPr wrap="square" rtlCol="0">
            <a:spAutoFit/>
          </a:bodyPr>
          <a:lstStyle/>
          <a:p>
            <a:r>
              <a:rPr lang="fr-CA" sz="2000" dirty="0">
                <a:solidFill>
                  <a:schemeClr val="bg1"/>
                </a:solidFill>
                <a:latin typeface="Arial Black" panose="020B0A04020102020204" pitchFamily="34" charset="0"/>
              </a:rPr>
              <a:t>HTML</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contenu 2"/>
          <p:cNvSpPr>
            <a:spLocks noGrp="1"/>
          </p:cNvSpPr>
          <p:nvPr>
            <p:ph sz="half" idx="1"/>
          </p:nvPr>
        </p:nvSpPr>
        <p:spPr>
          <a:xfrm>
            <a:off x="1593436" y="1600200"/>
            <a:ext cx="4814586" cy="4572000"/>
          </a:xfrm>
        </p:spPr>
        <p:txBody>
          <a:bodyPr rtlCol="0"/>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u contenu 3"/>
          <p:cNvSpPr>
            <a:spLocks noGrp="1"/>
          </p:cNvSpPr>
          <p:nvPr>
            <p:ph sz="half" idx="2"/>
          </p:nvPr>
        </p:nvSpPr>
        <p:spPr>
          <a:xfrm>
            <a:off x="6561651" y="1600200"/>
            <a:ext cx="4814586" cy="4572000"/>
          </a:xfrm>
        </p:spPr>
        <p:txBody>
          <a:bodyPr rtlCol="0"/>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baseline="0"/>
            </a:lvl6pPr>
            <a:lvl7pPr>
              <a:defRPr sz="1800" baseline="0"/>
            </a:lvl7pPr>
            <a:lvl8pPr>
              <a:defRPr sz="1800" baseline="0"/>
            </a:lvl8pPr>
            <a:lvl9pPr>
              <a:defRPr sz="1800" baseline="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5" name="Espace réservé de la date 4"/>
          <p:cNvSpPr>
            <a:spLocks noGrp="1"/>
          </p:cNvSpPr>
          <p:nvPr>
            <p:ph type="dt" sz="half" idx="10"/>
          </p:nvPr>
        </p:nvSpPr>
        <p:spPr/>
        <p:txBody>
          <a:bodyPr rtlCol="0"/>
          <a:lstStyle/>
          <a:p>
            <a:pPr rtl="0"/>
            <a:fld id="{F3F495EE-B4EF-444D-88BC-CEAB1749D92D}" type="datetime1">
              <a:rPr lang="fr-FR" noProof="0" smtClean="0"/>
              <a:t>01/12/2025</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texte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1593436" y="2514706"/>
            <a:ext cx="4814586" cy="3657493"/>
          </a:xfrm>
        </p:spPr>
        <p:txBody>
          <a:bodyPr rtlCol="0">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baseline="0"/>
            </a:lvl8pPr>
            <a:lvl9pPr>
              <a:defRPr sz="1600" baseline="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5" name="Espace réservé du texte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6557349" y="2514600"/>
            <a:ext cx="4818888" cy="3655568"/>
          </a:xfrm>
        </p:spPr>
        <p:txBody>
          <a:bodyPr rtlCol="0">
            <a:normAutofit/>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7" name="Espace réservé de la date 6"/>
          <p:cNvSpPr>
            <a:spLocks noGrp="1"/>
          </p:cNvSpPr>
          <p:nvPr>
            <p:ph type="dt" sz="half" idx="10"/>
          </p:nvPr>
        </p:nvSpPr>
        <p:spPr/>
        <p:txBody>
          <a:bodyPr rtlCol="0"/>
          <a:lstStyle/>
          <a:p>
            <a:pPr rtl="0"/>
            <a:fld id="{035F29F0-A14F-4F4F-8A89-9D96995D09F4}" type="datetime1">
              <a:rPr lang="fr-FR" noProof="0" smtClean="0"/>
              <a:t>01/12/2025</a:t>
            </a:fld>
            <a:endParaRPr lang="fr-FR" noProof="0"/>
          </a:p>
        </p:txBody>
      </p:sp>
      <p:sp>
        <p:nvSpPr>
          <p:cNvPr id="8" name="Espace réservé du pied de page 7"/>
          <p:cNvSpPr>
            <a:spLocks noGrp="1"/>
          </p:cNvSpPr>
          <p:nvPr>
            <p:ph type="ftr" sz="quarter" idx="11"/>
          </p:nvPr>
        </p:nvSpPr>
        <p:spPr/>
        <p:txBody>
          <a:bodyPr rtlCol="0"/>
          <a:lstStyle/>
          <a:p>
            <a:pPr rtl="0"/>
            <a:r>
              <a:rPr lang="fr-FR" noProof="0"/>
              <a:t>Ajouter un pied de page</a:t>
            </a:r>
          </a:p>
        </p:txBody>
      </p:sp>
      <p:sp>
        <p:nvSpPr>
          <p:cNvPr id="9" name="Espace réservé du numéro de diapositive 8"/>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rtlCol="0"/>
          <a:lstStyle>
            <a:lvl1pPr rtl="0">
              <a:defRPr>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e la date 2"/>
          <p:cNvSpPr>
            <a:spLocks noGrp="1"/>
          </p:cNvSpPr>
          <p:nvPr>
            <p:ph type="dt" sz="half" idx="10"/>
          </p:nvPr>
        </p:nvSpPr>
        <p:spPr/>
        <p:txBody>
          <a:bodyPr rtlCol="0"/>
          <a:lstStyle/>
          <a:p>
            <a:pPr rtl="0"/>
            <a:fld id="{375A8DC8-1EBC-45BD-B5DA-23DB3A320D95}" type="datetime1">
              <a:rPr lang="fr-FR" noProof="0" smtClean="0"/>
              <a:t>01/12/2025</a:t>
            </a:fld>
            <a:endParaRPr lang="fr-FR" noProof="0"/>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5" name="Espace réservé du numéro de diapositive 4"/>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cxnSp>
        <p:nvCxnSpPr>
          <p:cNvPr id="7" name="Connecteur droit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Espace réservé de la date 1"/>
          <p:cNvSpPr>
            <a:spLocks noGrp="1"/>
          </p:cNvSpPr>
          <p:nvPr>
            <p:ph type="dt" sz="half" idx="10"/>
          </p:nvPr>
        </p:nvSpPr>
        <p:spPr/>
        <p:txBody>
          <a:bodyPr rtlCol="0"/>
          <a:lstStyle/>
          <a:p>
            <a:pPr rtl="0"/>
            <a:fld id="{299DDFE8-5D0F-4294-BF0D-BCBA491BB07D}" type="datetime1">
              <a:rPr lang="fr-FR" noProof="0" smtClean="0"/>
              <a:t>01/12/2025</a:t>
            </a:fld>
            <a:endParaRPr lang="fr-FR" noProof="0"/>
          </a:p>
        </p:txBody>
      </p:sp>
      <p:sp>
        <p:nvSpPr>
          <p:cNvPr id="3" name="Espace réservé du pied de page 2"/>
          <p:cNvSpPr>
            <a:spLocks noGrp="1"/>
          </p:cNvSpPr>
          <p:nvPr>
            <p:ph type="ftr" sz="quarter" idx="11"/>
          </p:nvPr>
        </p:nvSpPr>
        <p:spPr/>
        <p:txBody>
          <a:bodyPr rtlCol="0"/>
          <a:lstStyle/>
          <a:p>
            <a:pPr rtl="0"/>
            <a:r>
              <a:rPr lang="fr-FR" noProof="0"/>
              <a:t>Ajouter un pied de page</a:t>
            </a:r>
          </a:p>
        </p:txBody>
      </p:sp>
      <p:sp>
        <p:nvSpPr>
          <p:cNvPr id="4" name="Espace réservé du numéro de diapositive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fr-FR" noProof="0"/>
              <a:pPr rtl="0"/>
              <a:t>‹N°›</a:t>
            </a:fld>
            <a:endParaRPr lang="fr-FR" noProof="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cxnSp>
        <p:nvCxnSpPr>
          <p:cNvPr id="10" name="Connecteur droit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Titre 1"/>
          <p:cNvSpPr>
            <a:spLocks noGrp="1"/>
          </p:cNvSpPr>
          <p:nvPr>
            <p:ph type="title" hasCustomPrompt="1"/>
          </p:nvPr>
        </p:nvSpPr>
        <p:spPr bwMode="white">
          <a:xfrm>
            <a:off x="1074240" y="381000"/>
            <a:ext cx="3293422" cy="1371600"/>
          </a:xfrm>
        </p:spPr>
        <p:txBody>
          <a:bodyPr rtlCol="0" anchor="b">
            <a:normAutofit/>
          </a:bodyPr>
          <a:lstStyle>
            <a:lvl1pPr algn="l" rtl="0">
              <a:defRPr sz="2800" b="0" cap="all" baseline="0">
                <a:solidFill>
                  <a:schemeClr val="bg1"/>
                </a:solidFill>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u contenu 2"/>
          <p:cNvSpPr>
            <a:spLocks noGrp="1"/>
          </p:cNvSpPr>
          <p:nvPr>
            <p:ph idx="1"/>
          </p:nvPr>
        </p:nvSpPr>
        <p:spPr>
          <a:xfrm>
            <a:off x="5180251" y="482600"/>
            <a:ext cx="6195986" cy="5689600"/>
          </a:xfrm>
        </p:spPr>
        <p:txBody>
          <a:bodyPr rtlCol="0">
            <a:normAutofit/>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baseline="0"/>
            </a:lvl8pPr>
            <a:lvl9pPr>
              <a:defRPr sz="1800" baseline="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FR" noProof="0" dirty="0"/>
          </a:p>
        </p:txBody>
      </p:sp>
      <p:sp>
        <p:nvSpPr>
          <p:cNvPr id="4" name="Espace réservé du texte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rtlCol="0"/>
          <a:lstStyle/>
          <a:p>
            <a:pPr rtl="0"/>
            <a:fld id="{511C5F71-8AAC-4C18-9BBC-93A1054C5EED}" type="datetime1">
              <a:rPr lang="fr-FR" noProof="0" smtClean="0"/>
              <a:t>01/12/2025</a:t>
            </a:fld>
            <a:endParaRPr lang="fr-FR" noProof="0"/>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p>
            <a:pPr rtl="0"/>
            <a:fld id="{7DC1BBB0-96F0-4077-A278-0F3FB5C104D3}" type="slidenum">
              <a:rPr lang="fr-FR" noProof="0"/>
              <a:t>‹N°›</a:t>
            </a:fld>
            <a:endParaRPr lang="fr-FR" noProof="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2" name="Titre 1"/>
          <p:cNvSpPr>
            <a:spLocks noGrp="1"/>
          </p:cNvSpPr>
          <p:nvPr>
            <p:ph type="title" hasCustomPrompt="1"/>
          </p:nvPr>
        </p:nvSpPr>
        <p:spPr>
          <a:xfrm>
            <a:off x="1074240" y="381000"/>
            <a:ext cx="3293422" cy="1371600"/>
          </a:xfrm>
        </p:spPr>
        <p:txBody>
          <a:bodyPr rtlCol="0" anchor="b">
            <a:normAutofit/>
          </a:bodyPr>
          <a:lstStyle>
            <a:lvl1pPr algn="l" rtl="0">
              <a:defRPr sz="2800" b="0" cap="all" baseline="0">
                <a:solidFill>
                  <a:schemeClr val="tx1">
                    <a:lumMod val="75000"/>
                  </a:schemeClr>
                </a:solidFill>
                <a:latin typeface="Calibri" panose="020F0502020204030204" pitchFamily="34" charset="0"/>
                <a:cs typeface="Calibri" panose="020F0502020204030204" pitchFamily="34" charset="0"/>
              </a:defRPr>
            </a:lvl1pPr>
          </a:lstStyle>
          <a:p>
            <a:pPr rtl="0"/>
            <a:r>
              <a:rPr lang="fr-FR" noProof="0" dirty="0"/>
              <a:t>Cliquez pour modifier le style du titre</a:t>
            </a:r>
          </a:p>
        </p:txBody>
      </p:sp>
      <p:sp>
        <p:nvSpPr>
          <p:cNvPr id="3" name="Espace réservé d’image 2" descr="Espace réservé vide pour ajouter une image. Cliquez sur l’espace réservé et sélectionnez l’image à ajouter"/>
          <p:cNvSpPr>
            <a:spLocks noGrp="1"/>
          </p:cNvSpPr>
          <p:nvPr>
            <p:ph type="pic" idx="1" hasCustomPrompt="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dirty="0"/>
              <a:t>Cliquez sur l’icône pour ajouter une image</a:t>
            </a:r>
          </a:p>
        </p:txBody>
      </p:sp>
      <p:sp>
        <p:nvSpPr>
          <p:cNvPr id="4" name="Espace réservé du texte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rtlCol="0"/>
          <a:lstStyle>
            <a:lvl1pPr>
              <a:defRPr baseline="0">
                <a:solidFill>
                  <a:schemeClr val="tx2"/>
                </a:solidFill>
              </a:defRPr>
            </a:lvl1pPr>
          </a:lstStyle>
          <a:p>
            <a:pPr rtl="0"/>
            <a:fld id="{1828A8D0-70DF-4270-BFE1-B980037453FE}" type="datetime1">
              <a:rPr lang="fr-FR" noProof="0" smtClean="0"/>
              <a:t>01/12/2025</a:t>
            </a:fld>
            <a:endParaRPr lang="fr-FR" noProof="0"/>
          </a:p>
        </p:txBody>
      </p:sp>
      <p:sp>
        <p:nvSpPr>
          <p:cNvPr id="6" name="Espace réservé du pied de page 5"/>
          <p:cNvSpPr>
            <a:spLocks noGrp="1"/>
          </p:cNvSpPr>
          <p:nvPr>
            <p:ph type="ftr" sz="quarter" idx="11"/>
          </p:nvPr>
        </p:nvSpPr>
        <p:spPr/>
        <p:txBody>
          <a:bodyPr rtlCol="0"/>
          <a:lstStyle>
            <a:lvl1pPr>
              <a:defRPr baseline="0">
                <a:solidFill>
                  <a:schemeClr val="tx2"/>
                </a:solidFill>
              </a:defRPr>
            </a:lvl1pPr>
          </a:lstStyle>
          <a:p>
            <a:pPr rtl="0"/>
            <a:r>
              <a:rPr lang="fr-FR" noProof="0"/>
              <a:t>Ajouter un pied de page</a:t>
            </a:r>
          </a:p>
        </p:txBody>
      </p:sp>
      <p:sp>
        <p:nvSpPr>
          <p:cNvPr id="7" name="Espace réservé du numéro de diapositive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fr-FR" noProof="0" smtClean="0"/>
              <a:pPr rtl="0"/>
              <a:t>‹N°›</a:t>
            </a:fld>
            <a:endParaRPr lang="fr-FR" noProof="0"/>
          </a:p>
        </p:txBody>
      </p:sp>
      <p:cxnSp>
        <p:nvCxnSpPr>
          <p:cNvPr id="10" name="Connecteur droit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fr-FR" noProof="0"/>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a:p>
        </p:txBody>
      </p:sp>
      <p:sp>
        <p:nvSpPr>
          <p:cNvPr id="13" name="Rectangle 12"/>
          <p:cNvSpPr/>
          <p:nvPr/>
        </p:nvSpPr>
        <p:spPr bwMode="black">
          <a:xfrm>
            <a:off x="617143" y="736219"/>
            <a:ext cx="609441" cy="609600"/>
          </a:xfrm>
          <a:prstGeom prst="rect">
            <a:avLst/>
          </a:prstGeom>
          <a:solidFill>
            <a:schemeClr val="accent6">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cxnSp>
        <p:nvCxnSpPr>
          <p:cNvPr id="14" name="Connecteur droit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fr-FR" noProof="0" dirty="0"/>
              <a:t>Cliquez pour modifier le style du titre</a:t>
            </a:r>
          </a:p>
        </p:txBody>
      </p:sp>
      <p:sp>
        <p:nvSpPr>
          <p:cNvPr id="3" name="Espace réservé du texte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CC995AA8-4435-43C9-8D68-A9F4972684AF}" type="datetime1">
              <a:rPr lang="fr-FR" noProof="0" smtClean="0"/>
              <a:t>01/12/2025</a:t>
            </a:fld>
            <a:endParaRPr lang="fr-FR" noProof="0"/>
          </a:p>
        </p:txBody>
      </p:sp>
      <p:sp>
        <p:nvSpPr>
          <p:cNvPr id="5" name="Espace réservé du pied de page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fr-FR" noProof="0"/>
              <a:t>Ajouter un pied de page</a:t>
            </a:r>
          </a:p>
        </p:txBody>
      </p:sp>
      <p:sp>
        <p:nvSpPr>
          <p:cNvPr id="6" name="Espace réservé du numéro de diapositive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fr-FR" noProof="0" smtClean="0"/>
              <a:pPr rtl="0"/>
              <a:t>‹N°›</a:t>
            </a:fld>
            <a:endParaRPr lang="fr-FR" noProof="0"/>
          </a:p>
        </p:txBody>
      </p:sp>
      <p:sp>
        <p:nvSpPr>
          <p:cNvPr id="10" name="ZoneTexte 9">
            <a:extLst>
              <a:ext uri="{FF2B5EF4-FFF2-40B4-BE49-F238E27FC236}">
                <a16:creationId xmlns:a16="http://schemas.microsoft.com/office/drawing/2014/main" id="{3AFACD2F-5463-B132-B727-57EA9E88864A}"/>
              </a:ext>
            </a:extLst>
          </p:cNvPr>
          <p:cNvSpPr txBox="1"/>
          <p:nvPr userDrawn="1"/>
        </p:nvSpPr>
        <p:spPr>
          <a:xfrm flipH="1">
            <a:off x="588623" y="885919"/>
            <a:ext cx="666480" cy="276998"/>
          </a:xfrm>
          <a:prstGeom prst="rect">
            <a:avLst/>
          </a:prstGeom>
          <a:noFill/>
        </p:spPr>
        <p:txBody>
          <a:bodyPr wrap="square" rtlCol="0">
            <a:spAutoFit/>
          </a:bodyPr>
          <a:lstStyle/>
          <a:p>
            <a:r>
              <a:rPr lang="fr-CA" sz="1200" dirty="0">
                <a:solidFill>
                  <a:schemeClr val="bg1"/>
                </a:solidFill>
                <a:latin typeface="Arial Black" panose="020B0A04020102020204" pitchFamily="34" charset="0"/>
              </a:rPr>
              <a:t>HTML</a:t>
            </a:r>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hyperlink" Target="https://fonts.google.com/"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code.visualstudio.com/shortcuts/keyboard-shortcuts-window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psum.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hyperlink" Target="https://www.w3schools.com/tags/tag_meta.as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w3schools.com/cssref/css_colors.php"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validator.w3.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jigsaw.w3.org/css-validator/"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6.xml.rels><?xml version="1.0" encoding="UTF-8" standalone="yes"?>
<Relationships xmlns="http://schemas.openxmlformats.org/package/2006/relationships"><Relationship Id="rId3" Type="http://schemas.openxmlformats.org/officeDocument/2006/relationships/hyperlink" Target="C23_N01-HTML.ppt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w3.org/wiki/Common_HTML_entities_used_for_typography"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latin typeface="Arial Rounded MT Bold" panose="020F0704030504030204" pitchFamily="34" charset="0"/>
              </a:rPr>
              <a:t>MODULE 01</a:t>
            </a:r>
            <a:br>
              <a:rPr lang="fr-FR" sz="3600" dirty="0"/>
            </a:br>
            <a:r>
              <a:rPr lang="fr-FR" sz="3200" b="1" dirty="0">
                <a:latin typeface="Arial" panose="020B0604020202020204" pitchFamily="34" charset="0"/>
                <a:cs typeface="Arial" panose="020B0604020202020204" pitchFamily="34" charset="0"/>
              </a:rPr>
              <a:t>HTML</a:t>
            </a:r>
            <a:br>
              <a:rPr lang="fr-FR" sz="3200" b="1" dirty="0"/>
            </a:br>
            <a:br>
              <a:rPr lang="fr-FR" sz="3200" b="1" dirty="0"/>
            </a:br>
            <a:br>
              <a:rPr lang="fr-FR" sz="3200" b="1" dirty="0"/>
            </a:br>
            <a:endParaRPr lang="fr-FR" sz="3200" b="1" dirty="0"/>
          </a:p>
        </p:txBody>
      </p:sp>
      <p:sp>
        <p:nvSpPr>
          <p:cNvPr id="3" name="Sous-titre 2"/>
          <p:cNvSpPr>
            <a:spLocks noGrp="1"/>
          </p:cNvSpPr>
          <p:nvPr>
            <p:ph type="subTitle" idx="1"/>
          </p:nvPr>
        </p:nvSpPr>
        <p:spPr/>
        <p:txBody>
          <a:bodyPr rtlCol="0">
            <a:normAutofit/>
          </a:bodyPr>
          <a:lstStyle/>
          <a:p>
            <a:pPr rtl="0"/>
            <a:r>
              <a:rPr lang="fr-FR" sz="1800" dirty="0">
                <a:solidFill>
                  <a:schemeClr val="bg1">
                    <a:lumMod val="50000"/>
                  </a:schemeClr>
                </a:solidFill>
                <a:latin typeface="Arial" panose="020B0604020202020204" pitchFamily="34" charset="0"/>
                <a:cs typeface="Arial" panose="020B0604020202020204" pitchFamily="34" charset="0"/>
              </a:rPr>
              <a:t>420-C23-Web 1</a:t>
            </a:r>
          </a:p>
          <a:p>
            <a:pPr rtl="0"/>
            <a:r>
              <a:rPr lang="fr-FR" sz="1400" b="1" dirty="0">
                <a:solidFill>
                  <a:schemeClr val="bg1">
                    <a:lumMod val="50000"/>
                  </a:schemeClr>
                </a:solidFill>
                <a:latin typeface="Arial" panose="020B0604020202020204" pitchFamily="34" charset="0"/>
                <a:cs typeface="Arial" panose="020B0604020202020204" pitchFamily="34" charset="0"/>
              </a:rPr>
              <a:t>Hiver 2026</a:t>
            </a:r>
          </a:p>
          <a:p>
            <a:pPr rtl="0"/>
            <a:endParaRPr lang="fr-FR" sz="1400" dirty="0">
              <a:solidFill>
                <a:schemeClr val="bg1">
                  <a:lumMod val="50000"/>
                </a:schemeClr>
              </a:solidFill>
              <a:latin typeface="Arial" panose="020B0604020202020204" pitchFamily="34" charset="0"/>
              <a:cs typeface="Arial" panose="020B0604020202020204" pitchFamily="34" charset="0"/>
            </a:endParaRPr>
          </a:p>
          <a:p>
            <a:pPr rtl="0"/>
            <a:r>
              <a:rPr lang="fr-FR" sz="1200" dirty="0">
                <a:solidFill>
                  <a:schemeClr val="bg1">
                    <a:lumMod val="50000"/>
                  </a:schemeClr>
                </a:solidFill>
                <a:latin typeface="Arial" panose="020B0604020202020204" pitchFamily="34" charset="0"/>
                <a:cs typeface="Arial" panose="020B0604020202020204" pitchFamily="34" charset="0"/>
              </a:rPr>
              <a:t>Patrick Webster</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Conventions et meilleures pratiques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endParaRPr lang="fr-CA" dirty="0">
              <a:ea typeface="Verdana" panose="020B0604030504040204" pitchFamily="34" charset="0"/>
            </a:endParaRPr>
          </a:p>
          <a:p>
            <a:r>
              <a:rPr lang="fr-CA" dirty="0">
                <a:ea typeface="Verdana" panose="020B0604030504040204" pitchFamily="34" charset="0"/>
              </a:rPr>
              <a:t>Les noms de balises sont en </a:t>
            </a:r>
            <a:r>
              <a:rPr lang="fr-CA" u="sng" dirty="0">
                <a:solidFill>
                  <a:srgbClr val="00B050"/>
                </a:solidFill>
                <a:ea typeface="Verdana" panose="020B0604030504040204" pitchFamily="34" charset="0"/>
              </a:rPr>
              <a:t>minuscule</a:t>
            </a:r>
            <a:r>
              <a:rPr lang="fr-CA" dirty="0">
                <a:ea typeface="Verdana" panose="020B0604030504040204" pitchFamily="34" charset="0"/>
              </a:rPr>
              <a:t>.</a:t>
            </a:r>
          </a:p>
          <a:p>
            <a:r>
              <a:rPr lang="fr-CA" dirty="0">
                <a:ea typeface="Verdana" panose="020B0604030504040204" pitchFamily="34" charset="0"/>
              </a:rPr>
              <a:t>Les balises sont </a:t>
            </a:r>
            <a:r>
              <a:rPr lang="fr-CA" u="sng" dirty="0">
                <a:solidFill>
                  <a:srgbClr val="00B050"/>
                </a:solidFill>
                <a:ea typeface="Verdana" panose="020B0604030504040204" pitchFamily="34" charset="0"/>
              </a:rPr>
              <a:t>indentées dans le code </a:t>
            </a:r>
            <a:r>
              <a:rPr lang="fr-CA" dirty="0">
                <a:ea typeface="Verdana" panose="020B0604030504040204" pitchFamily="34" charset="0"/>
              </a:rPr>
              <a:t>en fonction de leur hiérarchie.</a:t>
            </a:r>
          </a:p>
          <a:p>
            <a:endParaRPr lang="fr-CA" dirty="0">
              <a:ea typeface="Verdana" panose="020B0604030504040204" pitchFamily="34" charset="0"/>
            </a:endParaRPr>
          </a:p>
          <a:p>
            <a:endParaRPr lang="fr-CA" dirty="0">
              <a:ea typeface="Verdana" panose="020B0604030504040204" pitchFamily="34" charset="0"/>
            </a:endParaRPr>
          </a:p>
        </p:txBody>
      </p:sp>
    </p:spTree>
    <p:extLst>
      <p:ext uri="{BB962C8B-B14F-4D97-AF65-F5344CB8AC3E}">
        <p14:creationId xmlns:p14="http://schemas.microsoft.com/office/powerpoint/2010/main" val="230636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Laboratoire 1F</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1684784"/>
          </a:xfrm>
        </p:spPr>
        <p:txBody>
          <a:bodyPr>
            <a:normAutofit/>
          </a:bodyPr>
          <a:lstStyle/>
          <a:p>
            <a:pPr marL="0" indent="0">
              <a:buNone/>
            </a:pPr>
            <a:r>
              <a:rPr lang="fr-CA" dirty="0">
                <a:ea typeface="Verdana" panose="020B0604030504040204" pitchFamily="34" charset="0"/>
              </a:rPr>
              <a:t>Faites le laboratoire L01F</a:t>
            </a:r>
          </a:p>
          <a:p>
            <a:r>
              <a:rPr lang="fr-CA" dirty="0">
                <a:ea typeface="Verdana" panose="020B0604030504040204" pitchFamily="34" charset="0"/>
              </a:rPr>
              <a:t>Choix de police de caractères</a:t>
            </a:r>
          </a:p>
        </p:txBody>
      </p:sp>
      <p:sp>
        <p:nvSpPr>
          <p:cNvPr id="5" name="Espace réservé du contenu 2">
            <a:extLst>
              <a:ext uri="{FF2B5EF4-FFF2-40B4-BE49-F238E27FC236}">
                <a16:creationId xmlns:a16="http://schemas.microsoft.com/office/drawing/2014/main" id="{3B61A227-E91A-D551-BA21-83AD53C99A54}"/>
              </a:ext>
            </a:extLst>
          </p:cNvPr>
          <p:cNvSpPr txBox="1">
            <a:spLocks/>
          </p:cNvSpPr>
          <p:nvPr/>
        </p:nvSpPr>
        <p:spPr>
          <a:xfrm>
            <a:off x="1593435" y="5373216"/>
            <a:ext cx="9782801" cy="738602"/>
          </a:xfrm>
          <a:prstGeom prst="rect">
            <a:avLst/>
          </a:prstGeom>
          <a:solidFill>
            <a:schemeClr val="accent6">
              <a:lumMod val="20000"/>
              <a:lumOff val="80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endParaRPr lang="fr-CA" sz="2000" dirty="0">
              <a:solidFill>
                <a:srgbClr val="000000"/>
              </a:solidFill>
              <a:latin typeface="Verdana" panose="020B0604030504040204" pitchFamily="34" charset="0"/>
            </a:endParaRPr>
          </a:p>
          <a:p>
            <a:pPr marL="0" indent="0">
              <a:buFont typeface="Euphemia" pitchFamily="34" charset="0"/>
              <a:buNone/>
            </a:pPr>
            <a:endParaRPr lang="fr-CA" sz="2000" dirty="0">
              <a:solidFill>
                <a:srgbClr val="000000"/>
              </a:solidFill>
              <a:latin typeface="Verdana" panose="020B0604030504040204" pitchFamily="34" charset="0"/>
            </a:endParaRPr>
          </a:p>
          <a:p>
            <a:pPr marL="0" indent="0">
              <a:buFont typeface="Euphemia" pitchFamily="34" charset="0"/>
              <a:buNone/>
            </a:pPr>
            <a:endParaRPr lang="fr-CA" sz="2000" dirty="0">
              <a:ea typeface="Verdana" panose="020B0604030504040204" pitchFamily="34" charset="0"/>
            </a:endParaRPr>
          </a:p>
        </p:txBody>
      </p:sp>
    </p:spTree>
    <p:extLst>
      <p:ext uri="{BB962C8B-B14F-4D97-AF65-F5344CB8AC3E}">
        <p14:creationId xmlns:p14="http://schemas.microsoft.com/office/powerpoint/2010/main" val="147265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Les services de livraison de polices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05636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Dépôts de polices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853136"/>
          </a:xfrm>
        </p:spPr>
        <p:txBody>
          <a:bodyPr>
            <a:normAutofit/>
          </a:bodyPr>
          <a:lstStyle/>
          <a:p>
            <a:pPr marL="0" indent="0">
              <a:buNone/>
            </a:pPr>
            <a:r>
              <a:rPr lang="fr-CA" sz="2400" dirty="0"/>
              <a:t>On peut aussi télécharger des polices à partir de </a:t>
            </a:r>
            <a:r>
              <a:rPr lang="fr-CA" sz="2400" dirty="0">
                <a:solidFill>
                  <a:srgbClr val="0070C0"/>
                </a:solidFill>
              </a:rPr>
              <a:t>dépôts de polices</a:t>
            </a:r>
            <a:r>
              <a:rPr lang="fr-CA" sz="2400" dirty="0"/>
              <a:t>.​</a:t>
            </a:r>
          </a:p>
          <a:p>
            <a:pPr marL="0" indent="0">
              <a:buNone/>
            </a:pPr>
            <a:r>
              <a:rPr lang="fr-CA" sz="2400" dirty="0"/>
              <a:t>Le navigateur </a:t>
            </a:r>
            <a:r>
              <a:rPr lang="fr-CA" sz="2400" u="sng" dirty="0"/>
              <a:t>télécharge</a:t>
            </a:r>
            <a:r>
              <a:rPr lang="fr-CA" sz="2400" dirty="0"/>
              <a:t> la police à partir du dépôt et elle est alors disponible sur l’ordinateur du client, peu importe le client (s’il supporte la police).​</a:t>
            </a:r>
          </a:p>
          <a:p>
            <a:pPr marL="0" indent="0">
              <a:buNone/>
            </a:pPr>
            <a:r>
              <a:rPr lang="fr-CA" sz="2400" dirty="0"/>
              <a:t>​</a:t>
            </a:r>
          </a:p>
          <a:p>
            <a:pPr marL="0" indent="0">
              <a:buNone/>
            </a:pPr>
            <a:r>
              <a:rPr lang="fr-CA" sz="2400" dirty="0"/>
              <a:t>Il y en plusieurs, mais le plus utilisé de loin est </a:t>
            </a:r>
            <a:r>
              <a:rPr lang="fr-CA" sz="2400" dirty="0">
                <a:solidFill>
                  <a:srgbClr val="0070C0"/>
                </a:solidFill>
              </a:rPr>
              <a:t>Google Fonts</a:t>
            </a:r>
            <a:r>
              <a:rPr lang="fr-CA" sz="2400" dirty="0"/>
              <a:t>.​</a:t>
            </a:r>
          </a:p>
          <a:p>
            <a:pPr marL="0" indent="0">
              <a:buNone/>
            </a:pPr>
            <a:r>
              <a:rPr lang="fr-CA" sz="2400" dirty="0"/>
              <a:t>On y retrouve plein de ressource, incluant les polices elle-même, des modificateurs pour les polices (ombre, flame, néon etc.) et même des conseils sur des combinaisons de polices suggérées.​</a:t>
            </a:r>
          </a:p>
          <a:p>
            <a:pPr marL="0" indent="0">
              <a:buNone/>
            </a:pPr>
            <a:endParaRPr lang="fr-CA" sz="2400" dirty="0"/>
          </a:p>
          <a:p>
            <a:pPr marL="0" indent="0">
              <a:buNone/>
            </a:pPr>
            <a:r>
              <a:rPr lang="fr-CA" sz="2400" dirty="0">
                <a:ea typeface="Verdana" panose="020B0604030504040204" pitchFamily="34" charset="0"/>
                <a:hlinkClick r:id="rId2"/>
              </a:rPr>
              <a:t>https://fonts.google.com</a:t>
            </a:r>
            <a:endParaRPr lang="fr-CA" sz="2400" dirty="0">
              <a:ea typeface="Verdana" panose="020B0604030504040204" pitchFamily="34" charset="0"/>
            </a:endParaRPr>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p:txBody>
      </p:sp>
    </p:spTree>
    <p:extLst>
      <p:ext uri="{BB962C8B-B14F-4D97-AF65-F5344CB8AC3E}">
        <p14:creationId xmlns:p14="http://schemas.microsoft.com/office/powerpoint/2010/main" val="29594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Exemple de syntaxe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689476"/>
          </a:xfrm>
        </p:spPr>
        <p:txBody>
          <a:bodyPr>
            <a:normAutofit lnSpcReduction="10000"/>
          </a:bodyPr>
          <a:lstStyle/>
          <a:p>
            <a:pPr marL="0" indent="0">
              <a:buNone/>
            </a:pPr>
            <a:r>
              <a:rPr lang="fr-CA" sz="2400" dirty="0"/>
              <a:t>On peut importer les polices depuis Google Fonts à partir d’une balise HTML ou avec le mot clé import en </a:t>
            </a:r>
            <a:r>
              <a:rPr lang="fr-CA" sz="2400" dirty="0" err="1"/>
              <a:t>css</a:t>
            </a:r>
            <a:r>
              <a:rPr lang="fr-CA" sz="2400" dirty="0"/>
              <a:t>.</a:t>
            </a:r>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p:txBody>
      </p:sp>
      <p:sp>
        <p:nvSpPr>
          <p:cNvPr id="4" name="Espace réservé du contenu 2">
            <a:extLst>
              <a:ext uri="{FF2B5EF4-FFF2-40B4-BE49-F238E27FC236}">
                <a16:creationId xmlns:a16="http://schemas.microsoft.com/office/drawing/2014/main" id="{DFD0D153-B532-9A54-5930-481E90414E63}"/>
              </a:ext>
            </a:extLst>
          </p:cNvPr>
          <p:cNvSpPr txBox="1">
            <a:spLocks/>
          </p:cNvSpPr>
          <p:nvPr/>
        </p:nvSpPr>
        <p:spPr>
          <a:xfrm>
            <a:off x="1596012" y="2438199"/>
            <a:ext cx="4212945" cy="370882"/>
          </a:xfrm>
          <a:prstGeom prst="rect">
            <a:avLst/>
          </a:prstGeom>
        </p:spPr>
        <p:txBody>
          <a:bodyPr vert="horz" lIns="91440" tIns="45720" rIns="91440" bIns="45720" rtlCol="0">
            <a:normAutofit fontScale="8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b="1" dirty="0">
                <a:ea typeface="Verdana" panose="020B0604030504040204" pitchFamily="34" charset="0"/>
              </a:rPr>
              <a:t>HTML (dans l’en-tête)</a:t>
            </a:r>
          </a:p>
        </p:txBody>
      </p:sp>
      <p:sp>
        <p:nvSpPr>
          <p:cNvPr id="5" name="Espace réservé du contenu 2">
            <a:extLst>
              <a:ext uri="{FF2B5EF4-FFF2-40B4-BE49-F238E27FC236}">
                <a16:creationId xmlns:a16="http://schemas.microsoft.com/office/drawing/2014/main" id="{7D0E0CA5-ABE7-6E86-6B2F-0AEDC7336412}"/>
              </a:ext>
            </a:extLst>
          </p:cNvPr>
          <p:cNvSpPr txBox="1">
            <a:spLocks/>
          </p:cNvSpPr>
          <p:nvPr/>
        </p:nvSpPr>
        <p:spPr>
          <a:xfrm>
            <a:off x="1593435" y="2853125"/>
            <a:ext cx="10117601" cy="370882"/>
          </a:xfrm>
          <a:prstGeom prst="rect">
            <a:avLst/>
          </a:prstGeom>
          <a:solidFill>
            <a:schemeClr val="bg1">
              <a:lumMod val="95000"/>
            </a:schemeClr>
          </a:solidFill>
        </p:spPr>
        <p:txBody>
          <a:bodyPr vert="horz" lIns="91440" tIns="45720" rIns="91440" bIns="45720" rtlCol="0">
            <a:normAutofit fontScale="4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&lt;link </a:t>
            </a:r>
            <a:r>
              <a:rPr lang="en-US" dirty="0" err="1">
                <a:latin typeface="Consolas" panose="020B0609020204030204" pitchFamily="49" charset="0"/>
                <a:ea typeface="Verdana" panose="020B0604030504040204" pitchFamily="34" charset="0"/>
              </a:rPr>
              <a:t>href</a:t>
            </a:r>
            <a:r>
              <a:rPr lang="en-US" dirty="0">
                <a:latin typeface="Consolas" panose="020B0609020204030204" pitchFamily="49" charset="0"/>
                <a:ea typeface="Verdana" panose="020B0604030504040204" pitchFamily="34" charset="0"/>
              </a:rPr>
              <a:t>="https://fonts.googleapis.com/css2?family="</a:t>
            </a:r>
            <a:r>
              <a:rPr lang="en-US" dirty="0" err="1">
                <a:latin typeface="Consolas" panose="020B0609020204030204" pitchFamily="49" charset="0"/>
                <a:ea typeface="Verdana" panose="020B0604030504040204" pitchFamily="34" charset="0"/>
              </a:rPr>
              <a:t>Nom+de+la+police</a:t>
            </a:r>
            <a:r>
              <a:rPr lang="fr-CA" b="0" i="0" dirty="0">
                <a:effectLst/>
                <a:latin typeface="Google Sans Mono"/>
              </a:rPr>
              <a:t>&amp;display=swap" rel="</a:t>
            </a:r>
            <a:r>
              <a:rPr lang="fr-CA" b="0" i="0" dirty="0" err="1">
                <a:effectLst/>
                <a:latin typeface="Google Sans Mono"/>
              </a:rPr>
              <a:t>stylesheet</a:t>
            </a:r>
            <a:r>
              <a:rPr lang="fr-CA" b="0" i="0" dirty="0">
                <a:effectLst/>
                <a:latin typeface="Google Sans Mono"/>
              </a:rPr>
              <a:t>"</a:t>
            </a:r>
            <a:r>
              <a:rPr lang="en-US" dirty="0">
                <a:latin typeface="Consolas" panose="020B0609020204030204" pitchFamily="49" charset="0"/>
                <a:ea typeface="Verdana" panose="020B0604030504040204" pitchFamily="34" charset="0"/>
              </a:rPr>
              <a:t>&gt;</a:t>
            </a:r>
          </a:p>
        </p:txBody>
      </p:sp>
      <p:sp>
        <p:nvSpPr>
          <p:cNvPr id="6" name="Espace réservé du contenu 2">
            <a:extLst>
              <a:ext uri="{FF2B5EF4-FFF2-40B4-BE49-F238E27FC236}">
                <a16:creationId xmlns:a16="http://schemas.microsoft.com/office/drawing/2014/main" id="{A838D324-020E-0DB5-B478-97C57494307F}"/>
              </a:ext>
            </a:extLst>
          </p:cNvPr>
          <p:cNvSpPr txBox="1">
            <a:spLocks/>
          </p:cNvSpPr>
          <p:nvPr/>
        </p:nvSpPr>
        <p:spPr>
          <a:xfrm>
            <a:off x="1773932" y="3429000"/>
            <a:ext cx="648072" cy="370882"/>
          </a:xfrm>
          <a:prstGeom prst="rect">
            <a:avLst/>
          </a:prstGeom>
        </p:spPr>
        <p:txBody>
          <a:bodyPr vert="horz" lIns="91440" tIns="45720" rIns="91440" bIns="45720" rtlCol="0">
            <a:normAutofit fontScale="8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b="1" dirty="0">
                <a:solidFill>
                  <a:schemeClr val="accent4">
                    <a:lumMod val="75000"/>
                  </a:schemeClr>
                </a:solidFill>
                <a:ea typeface="Verdana" panose="020B0604030504040204" pitchFamily="34" charset="0"/>
              </a:rPr>
              <a:t>OU</a:t>
            </a:r>
          </a:p>
        </p:txBody>
      </p:sp>
      <p:sp>
        <p:nvSpPr>
          <p:cNvPr id="7" name="Espace réservé du contenu 2">
            <a:extLst>
              <a:ext uri="{FF2B5EF4-FFF2-40B4-BE49-F238E27FC236}">
                <a16:creationId xmlns:a16="http://schemas.microsoft.com/office/drawing/2014/main" id="{D9661BA5-1212-21D0-4ED8-C7F6C902197C}"/>
              </a:ext>
            </a:extLst>
          </p:cNvPr>
          <p:cNvSpPr txBox="1">
            <a:spLocks/>
          </p:cNvSpPr>
          <p:nvPr/>
        </p:nvSpPr>
        <p:spPr>
          <a:xfrm>
            <a:off x="1593435" y="3905299"/>
            <a:ext cx="4212945" cy="370882"/>
          </a:xfrm>
          <a:prstGeom prst="rect">
            <a:avLst/>
          </a:prstGeom>
        </p:spPr>
        <p:txBody>
          <a:bodyPr vert="horz" lIns="91440" tIns="45720" rIns="91440" bIns="45720" rtlCol="0">
            <a:normAutofit fontScale="8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b="1" dirty="0">
                <a:ea typeface="Verdana" panose="020B0604030504040204" pitchFamily="34" charset="0"/>
              </a:rPr>
              <a:t>CSS (avec @import)</a:t>
            </a:r>
          </a:p>
        </p:txBody>
      </p:sp>
      <p:sp>
        <p:nvSpPr>
          <p:cNvPr id="8" name="Espace réservé du contenu 2">
            <a:extLst>
              <a:ext uri="{FF2B5EF4-FFF2-40B4-BE49-F238E27FC236}">
                <a16:creationId xmlns:a16="http://schemas.microsoft.com/office/drawing/2014/main" id="{5BC790DF-8EFA-7777-9F0B-6DB1B2E77A71}"/>
              </a:ext>
            </a:extLst>
          </p:cNvPr>
          <p:cNvSpPr txBox="1">
            <a:spLocks/>
          </p:cNvSpPr>
          <p:nvPr/>
        </p:nvSpPr>
        <p:spPr>
          <a:xfrm>
            <a:off x="1593435" y="4306597"/>
            <a:ext cx="10117601" cy="929519"/>
          </a:xfrm>
          <a:prstGeom prst="rect">
            <a:avLst/>
          </a:prstGeom>
          <a:solidFill>
            <a:schemeClr val="bg1">
              <a:lumMod val="95000"/>
            </a:schemeClr>
          </a:solidFill>
        </p:spPr>
        <p:txBody>
          <a:bodyPr vert="horz" lIns="91440" tIns="45720" rIns="91440" bIns="45720" rtlCol="0">
            <a:normAutofit fontScale="5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&lt;style&gt;​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@import </a:t>
            </a:r>
            <a:r>
              <a:rPr lang="en-US" dirty="0" err="1">
                <a:latin typeface="Consolas" panose="020B0609020204030204" pitchFamily="49" charset="0"/>
                <a:ea typeface="Verdana" panose="020B0604030504040204" pitchFamily="34" charset="0"/>
              </a:rPr>
              <a:t>url</a:t>
            </a:r>
            <a:r>
              <a:rPr lang="en-US" dirty="0">
                <a:latin typeface="Consolas" panose="020B0609020204030204" pitchFamily="49" charset="0"/>
                <a:ea typeface="Verdana" panose="020B0604030504040204" pitchFamily="34" charset="0"/>
              </a:rPr>
              <a:t>('https://fonts.googleapis.com/css2?family=</a:t>
            </a:r>
            <a:r>
              <a:rPr lang="en-US" dirty="0" err="1">
                <a:latin typeface="Consolas" panose="020B0609020204030204" pitchFamily="49" charset="0"/>
                <a:ea typeface="Verdana" panose="020B0604030504040204" pitchFamily="34" charset="0"/>
              </a:rPr>
              <a:t>Nom+de+la+police</a:t>
            </a:r>
            <a:r>
              <a:rPr lang="fr-CA" b="0" i="0" dirty="0">
                <a:effectLst/>
                <a:latin typeface="Google Sans Mono"/>
              </a:rPr>
              <a:t>&amp;display=swap</a:t>
            </a:r>
            <a:r>
              <a:rPr lang="en-US"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&lt;/style&gt;</a:t>
            </a:r>
          </a:p>
        </p:txBody>
      </p:sp>
      <p:sp>
        <p:nvSpPr>
          <p:cNvPr id="9" name="Espace réservé du contenu 2">
            <a:extLst>
              <a:ext uri="{FF2B5EF4-FFF2-40B4-BE49-F238E27FC236}">
                <a16:creationId xmlns:a16="http://schemas.microsoft.com/office/drawing/2014/main" id="{749F72D0-56E9-A425-6CB2-7AC1D76DE6B8}"/>
              </a:ext>
            </a:extLst>
          </p:cNvPr>
          <p:cNvSpPr txBox="1">
            <a:spLocks/>
          </p:cNvSpPr>
          <p:nvPr/>
        </p:nvSpPr>
        <p:spPr>
          <a:xfrm>
            <a:off x="1593436" y="5706575"/>
            <a:ext cx="9782801" cy="689476"/>
          </a:xfrm>
          <a:prstGeom prst="rect">
            <a:avLst/>
          </a:prstGeom>
        </p:spPr>
        <p:txBody>
          <a:bodyPr vert="horz" lIns="91440" tIns="45720" rIns="91440" bIns="45720" rtlCol="0">
            <a:normAutofit fontScale="77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fr-CA" sz="2400" dirty="0"/>
              <a:t>Le code ci-dessus peut être copié directement depuis Google Fonts.​</a:t>
            </a:r>
          </a:p>
          <a:p>
            <a:r>
              <a:rPr lang="fr-CA" sz="2400" dirty="0"/>
              <a:t>On peut par la suite appliquer des styles à ces nouvelles polices (couleur, taille etc.)</a:t>
            </a:r>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p:txBody>
      </p:sp>
    </p:spTree>
    <p:extLst>
      <p:ext uri="{BB962C8B-B14F-4D97-AF65-F5344CB8AC3E}">
        <p14:creationId xmlns:p14="http://schemas.microsoft.com/office/powerpoint/2010/main" val="25809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Polices disponibles – solution graphique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853136"/>
          </a:xfrm>
        </p:spPr>
        <p:txBody>
          <a:bodyPr>
            <a:normAutofit/>
          </a:bodyPr>
          <a:lstStyle/>
          <a:p>
            <a:pPr marL="0" indent="0">
              <a:buNone/>
            </a:pPr>
            <a:r>
              <a:rPr lang="fr-CA" sz="2400" dirty="0"/>
              <a:t>Lorsque la police doit absolument être d’une famille donnée on peut créer un </a:t>
            </a:r>
            <a:r>
              <a:rPr lang="fr-CA" sz="2400" dirty="0">
                <a:solidFill>
                  <a:srgbClr val="0070C0"/>
                </a:solidFill>
              </a:rPr>
              <a:t>graphique</a:t>
            </a:r>
            <a:r>
              <a:rPr lang="fr-CA" sz="2400" dirty="0"/>
              <a:t> qui inclut le texte avec la police désirée avec un logiciel comme Photoshop.​</a:t>
            </a:r>
          </a:p>
          <a:p>
            <a:pPr marL="0" indent="0">
              <a:buNone/>
            </a:pPr>
            <a:endParaRPr lang="fr-CA" sz="2400" dirty="0"/>
          </a:p>
          <a:p>
            <a:pPr marL="0" indent="0">
              <a:buNone/>
            </a:pPr>
            <a:r>
              <a:rPr lang="fr-CA" sz="2400" dirty="0"/>
              <a:t>La police ne dépendra plus alors des polices installées sur l’appareil du client, puis qu’il n’est plus qu’un ensemble de pixels de couleurs fixées dans un fichier graphique.​</a:t>
            </a:r>
          </a:p>
          <a:p>
            <a:pPr marL="0" indent="0">
              <a:buNone/>
            </a:pPr>
            <a:endParaRPr lang="fr-CA" sz="2400" dirty="0"/>
          </a:p>
          <a:p>
            <a:pPr marL="0" indent="0">
              <a:buNone/>
            </a:pPr>
            <a:r>
              <a:rPr lang="fr-CA" sz="2400" dirty="0"/>
              <a:t>​Un </a:t>
            </a:r>
            <a:r>
              <a:rPr lang="fr-CA" sz="2400" b="1" dirty="0"/>
              <a:t>logo</a:t>
            </a:r>
            <a:r>
              <a:rPr lang="fr-CA" sz="2400" dirty="0"/>
              <a:t> d’entreprise avec du texte par exemple fait partie de l’image même d’une organisation, la police utilisée doit être exactement celle désirée.  On intègre souvent le texte d’un logo directement dans le graphique.</a:t>
            </a:r>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p:txBody>
      </p:sp>
    </p:spTree>
    <p:extLst>
      <p:ext uri="{BB962C8B-B14F-4D97-AF65-F5344CB8AC3E}">
        <p14:creationId xmlns:p14="http://schemas.microsoft.com/office/powerpoint/2010/main" val="234429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Laboratoire 1G</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1684784"/>
          </a:xfrm>
        </p:spPr>
        <p:txBody>
          <a:bodyPr>
            <a:normAutofit/>
          </a:bodyPr>
          <a:lstStyle/>
          <a:p>
            <a:pPr marL="0" indent="0">
              <a:buNone/>
            </a:pPr>
            <a:r>
              <a:rPr lang="fr-CA" dirty="0">
                <a:ea typeface="Verdana" panose="020B0604030504040204" pitchFamily="34" charset="0"/>
              </a:rPr>
              <a:t>Faites le laboratoire L01G</a:t>
            </a:r>
          </a:p>
          <a:p>
            <a:r>
              <a:rPr lang="fr-CA" dirty="0">
                <a:ea typeface="Verdana" panose="020B0604030504040204" pitchFamily="34" charset="0"/>
              </a:rPr>
              <a:t>Dépôts de polices</a:t>
            </a:r>
          </a:p>
        </p:txBody>
      </p:sp>
      <p:sp>
        <p:nvSpPr>
          <p:cNvPr id="5" name="Espace réservé du contenu 2">
            <a:extLst>
              <a:ext uri="{FF2B5EF4-FFF2-40B4-BE49-F238E27FC236}">
                <a16:creationId xmlns:a16="http://schemas.microsoft.com/office/drawing/2014/main" id="{3B61A227-E91A-D551-BA21-83AD53C99A54}"/>
              </a:ext>
            </a:extLst>
          </p:cNvPr>
          <p:cNvSpPr txBox="1">
            <a:spLocks/>
          </p:cNvSpPr>
          <p:nvPr/>
        </p:nvSpPr>
        <p:spPr>
          <a:xfrm>
            <a:off x="1593435" y="5373216"/>
            <a:ext cx="9782801" cy="738602"/>
          </a:xfrm>
          <a:prstGeom prst="rect">
            <a:avLst/>
          </a:prstGeom>
          <a:solidFill>
            <a:schemeClr val="accent6">
              <a:lumMod val="20000"/>
              <a:lumOff val="80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endParaRPr lang="fr-CA" sz="2000" dirty="0">
              <a:solidFill>
                <a:srgbClr val="000000"/>
              </a:solidFill>
              <a:latin typeface="Verdana" panose="020B0604030504040204" pitchFamily="34" charset="0"/>
            </a:endParaRPr>
          </a:p>
          <a:p>
            <a:pPr marL="0" indent="0">
              <a:buFont typeface="Euphemia" pitchFamily="34" charset="0"/>
              <a:buNone/>
            </a:pPr>
            <a:endParaRPr lang="fr-CA" sz="2000" dirty="0">
              <a:solidFill>
                <a:srgbClr val="000000"/>
              </a:solidFill>
              <a:latin typeface="Verdana" panose="020B0604030504040204" pitchFamily="34" charset="0"/>
            </a:endParaRPr>
          </a:p>
          <a:p>
            <a:pPr marL="0" indent="0">
              <a:buFont typeface="Euphemia" pitchFamily="34" charset="0"/>
              <a:buNone/>
            </a:pPr>
            <a:endParaRPr lang="fr-CA" sz="2000" dirty="0">
              <a:ea typeface="Verdana" panose="020B0604030504040204" pitchFamily="34" charset="0"/>
            </a:endParaRPr>
          </a:p>
        </p:txBody>
      </p:sp>
    </p:spTree>
    <p:extLst>
      <p:ext uri="{BB962C8B-B14F-4D97-AF65-F5344CB8AC3E}">
        <p14:creationId xmlns:p14="http://schemas.microsoft.com/office/powerpoint/2010/main" val="37815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Révision – notions et concepts</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9782800" cy="4572000"/>
          </a:xfrm>
        </p:spPr>
        <p:txBody>
          <a:bodyPr>
            <a:normAutofit fontScale="55000" lnSpcReduction="20000"/>
          </a:bodyPr>
          <a:lstStyle/>
          <a:p>
            <a:pPr marL="0" indent="0">
              <a:buNone/>
            </a:pPr>
            <a:r>
              <a:rPr lang="fr-CA" sz="2400" dirty="0">
                <a:ea typeface="Verdana" panose="020B0604030504040204" pitchFamily="34" charset="0"/>
              </a:rPr>
              <a:t>Vous devez pouvoir </a:t>
            </a:r>
            <a:r>
              <a:rPr lang="fr-CA" sz="2400" u="sng" dirty="0">
                <a:ea typeface="Verdana" panose="020B0604030504040204" pitchFamily="34" charset="0"/>
              </a:rPr>
              <a:t>expliquer</a:t>
            </a:r>
            <a:r>
              <a:rPr lang="fr-CA" sz="2400" dirty="0">
                <a:ea typeface="Verdana" panose="020B0604030504040204" pitchFamily="34" charset="0"/>
              </a:rPr>
              <a:t> et </a:t>
            </a:r>
            <a:r>
              <a:rPr lang="fr-CA" sz="2400" u="sng" dirty="0">
                <a:ea typeface="Verdana" panose="020B0604030504040204" pitchFamily="34" charset="0"/>
              </a:rPr>
              <a:t>distinguer</a:t>
            </a:r>
            <a:r>
              <a:rPr lang="fr-CA" sz="2400" dirty="0">
                <a:ea typeface="Verdana" panose="020B0604030504040204" pitchFamily="34" charset="0"/>
              </a:rPr>
              <a:t> les concepts suivants:</a:t>
            </a:r>
          </a:p>
          <a:p>
            <a:r>
              <a:rPr lang="fr-CA" sz="2400" dirty="0">
                <a:ea typeface="Verdana" panose="020B0604030504040204" pitchFamily="34" charset="0"/>
              </a:rPr>
              <a:t>HTML</a:t>
            </a:r>
          </a:p>
          <a:p>
            <a:r>
              <a:rPr lang="fr-CA" sz="2400" dirty="0">
                <a:ea typeface="Verdana" panose="020B0604030504040204" pitchFamily="34" charset="0"/>
              </a:rPr>
              <a:t>Balise</a:t>
            </a:r>
          </a:p>
          <a:p>
            <a:r>
              <a:rPr lang="fr-CA" sz="2400" dirty="0">
                <a:ea typeface="Verdana" panose="020B0604030504040204" pitchFamily="34" charset="0"/>
              </a:rPr>
              <a:t>Élément</a:t>
            </a:r>
          </a:p>
          <a:p>
            <a:r>
              <a:rPr lang="fr-CA" sz="2400" dirty="0">
                <a:ea typeface="Verdana" panose="020B0604030504040204" pitchFamily="34" charset="0"/>
              </a:rPr>
              <a:t>Contenu (de balise)</a:t>
            </a:r>
          </a:p>
          <a:p>
            <a:r>
              <a:rPr lang="fr-CA" sz="2400" dirty="0">
                <a:ea typeface="Verdana" panose="020B0604030504040204" pitchFamily="34" charset="0"/>
              </a:rPr>
              <a:t>Attribut</a:t>
            </a:r>
          </a:p>
          <a:p>
            <a:r>
              <a:rPr lang="fr-CA" sz="2400" dirty="0">
                <a:ea typeface="Verdana" panose="020B0604030504040204" pitchFamily="34" charset="0"/>
              </a:rPr>
              <a:t>Attribut de style</a:t>
            </a:r>
          </a:p>
          <a:p>
            <a:r>
              <a:rPr lang="fr-CA" sz="2400" dirty="0">
                <a:ea typeface="Verdana" panose="020B0604030504040204" pitchFamily="34" charset="0"/>
              </a:rPr>
              <a:t>Familles de polices</a:t>
            </a:r>
          </a:p>
          <a:p>
            <a:r>
              <a:rPr lang="fr-CA" sz="2400" dirty="0">
                <a:ea typeface="Verdana" panose="020B0604030504040204" pitchFamily="34" charset="0"/>
              </a:rPr>
              <a:t>Dépôt de polices</a:t>
            </a:r>
          </a:p>
          <a:p>
            <a:r>
              <a:rPr lang="fr-CA" sz="2400" dirty="0">
                <a:ea typeface="Verdana" panose="020B0604030504040204" pitchFamily="34" charset="0"/>
              </a:rPr>
              <a:t>Lorem Ipsum</a:t>
            </a:r>
          </a:p>
          <a:p>
            <a:r>
              <a:rPr lang="fr-CA" sz="2400" dirty="0">
                <a:ea typeface="Verdana" panose="020B0604030504040204" pitchFamily="34" charset="0"/>
              </a:rPr>
              <a:t>Validateurs HTML et CSS</a:t>
            </a:r>
          </a:p>
          <a:p>
            <a:r>
              <a:rPr lang="fr-CA" sz="2400" dirty="0">
                <a:ea typeface="Verdana" panose="020B0604030504040204" pitchFamily="34" charset="0"/>
              </a:rPr>
              <a:t>Entités HTML</a:t>
            </a:r>
          </a:p>
          <a:p>
            <a:r>
              <a:rPr lang="fr-CA" sz="2400" dirty="0">
                <a:ea typeface="Verdana" panose="020B0604030504040204" pitchFamily="34" charset="0"/>
              </a:rPr>
              <a:t>Police de caractère</a:t>
            </a:r>
          </a:p>
          <a:p>
            <a:r>
              <a:rPr lang="fr-CA" sz="2400" dirty="0">
                <a:ea typeface="Verdana" panose="020B0604030504040204" pitchFamily="34" charset="0"/>
              </a:rPr>
              <a:t>Famille de police générique (</a:t>
            </a:r>
            <a:r>
              <a:rPr lang="fr-CA" sz="2400" dirty="0" err="1">
                <a:ea typeface="Verdana" panose="020B0604030504040204" pitchFamily="34" charset="0"/>
              </a:rPr>
              <a:t>serif</a:t>
            </a:r>
            <a:r>
              <a:rPr lang="fr-CA" sz="2400" dirty="0">
                <a:ea typeface="Verdana" panose="020B0604030504040204" pitchFamily="34" charset="0"/>
              </a:rPr>
              <a:t>, sans-</a:t>
            </a:r>
            <a:r>
              <a:rPr lang="fr-CA" sz="2400" dirty="0" err="1">
                <a:ea typeface="Verdana" panose="020B0604030504040204" pitchFamily="34" charset="0"/>
              </a:rPr>
              <a:t>serif</a:t>
            </a:r>
            <a:r>
              <a:rPr lang="fr-CA" sz="2400" dirty="0">
                <a:ea typeface="Verdana" panose="020B0604030504040204" pitchFamily="34" charset="0"/>
              </a:rPr>
              <a:t>, etc.)</a:t>
            </a:r>
          </a:p>
          <a:p>
            <a:pPr marL="0" indent="0">
              <a:buNone/>
            </a:pPr>
            <a:endParaRPr lang="fr-CA" sz="2000" dirty="0">
              <a:solidFill>
                <a:schemeClr val="accent4">
                  <a:lumMod val="75000"/>
                </a:schemeClr>
              </a:solidFill>
              <a:ea typeface="Verdana" panose="020B0604030504040204" pitchFamily="34" charset="0"/>
            </a:endParaRPr>
          </a:p>
        </p:txBody>
      </p:sp>
    </p:spTree>
    <p:extLst>
      <p:ext uri="{BB962C8B-B14F-4D97-AF65-F5344CB8AC3E}">
        <p14:creationId xmlns:p14="http://schemas.microsoft.com/office/powerpoint/2010/main" val="3759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Révision - balises</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9782800" cy="4572000"/>
          </a:xfrm>
        </p:spPr>
        <p:txBody>
          <a:bodyPr>
            <a:normAutofit lnSpcReduction="10000"/>
          </a:bodyPr>
          <a:lstStyle/>
          <a:p>
            <a:pPr marL="0" indent="0">
              <a:buNone/>
            </a:pPr>
            <a:r>
              <a:rPr lang="fr-CA" sz="2400" dirty="0">
                <a:ea typeface="Verdana" panose="020B0604030504040204" pitchFamily="34" charset="0"/>
              </a:rPr>
              <a:t>Vous devez pouvoir expliquer à quoi servent les balises suivantes, identifier la balise appropriée pour une tâche et connaitre leur syntaxe de base.</a:t>
            </a:r>
          </a:p>
          <a:p>
            <a:r>
              <a:rPr lang="fr-CA" sz="2400" dirty="0">
                <a:ea typeface="Verdana" panose="020B0604030504040204" pitchFamily="34" charset="0"/>
              </a:rPr>
              <a:t>!doctype, html, </a:t>
            </a:r>
            <a:r>
              <a:rPr lang="fr-CA" sz="2400" dirty="0" err="1">
                <a:ea typeface="Verdana" panose="020B0604030504040204" pitchFamily="34" charset="0"/>
              </a:rPr>
              <a:t>head</a:t>
            </a:r>
            <a:r>
              <a:rPr lang="fr-CA" sz="2400" dirty="0">
                <a:ea typeface="Verdana" panose="020B0604030504040204" pitchFamily="34" charset="0"/>
              </a:rPr>
              <a:t>, body</a:t>
            </a:r>
          </a:p>
          <a:p>
            <a:r>
              <a:rPr lang="fr-CA" sz="2400" dirty="0">
                <a:ea typeface="Verdana" panose="020B0604030504040204" pitchFamily="34" charset="0"/>
              </a:rPr>
              <a:t>h1-h6, p, div, </a:t>
            </a:r>
            <a:r>
              <a:rPr lang="fr-CA" sz="2400" dirty="0" err="1">
                <a:ea typeface="Verdana" panose="020B0604030504040204" pitchFamily="34" charset="0"/>
              </a:rPr>
              <a:t>span</a:t>
            </a:r>
            <a:r>
              <a:rPr lang="fr-CA" sz="2400" dirty="0">
                <a:ea typeface="Verdana" panose="020B0604030504040204" pitchFamily="34" charset="0"/>
              </a:rPr>
              <a:t>, </a:t>
            </a:r>
            <a:r>
              <a:rPr lang="fr-CA" sz="2400" dirty="0" err="1">
                <a:ea typeface="Verdana" panose="020B0604030504040204" pitchFamily="34" charset="0"/>
              </a:rPr>
              <a:t>br</a:t>
            </a:r>
            <a:r>
              <a:rPr lang="fr-CA" sz="2400" dirty="0">
                <a:ea typeface="Verdana" panose="020B0604030504040204" pitchFamily="34" charset="0"/>
              </a:rPr>
              <a:t>, </a:t>
            </a:r>
            <a:r>
              <a:rPr lang="fr-CA" sz="2400" dirty="0" err="1">
                <a:ea typeface="Verdana" panose="020B0604030504040204" pitchFamily="34" charset="0"/>
              </a:rPr>
              <a:t>hr</a:t>
            </a:r>
            <a:endParaRPr lang="fr-CA" sz="2400" dirty="0">
              <a:ea typeface="Verdana" panose="020B0604030504040204" pitchFamily="34" charset="0"/>
            </a:endParaRPr>
          </a:p>
          <a:p>
            <a:r>
              <a:rPr lang="fr-CA" sz="2400" dirty="0">
                <a:ea typeface="Verdana" panose="020B0604030504040204" pitchFamily="34" charset="0"/>
              </a:rPr>
              <a:t>a, </a:t>
            </a:r>
            <a:r>
              <a:rPr lang="fr-CA" sz="2400" dirty="0" err="1">
                <a:ea typeface="Verdana" panose="020B0604030504040204" pitchFamily="34" charset="0"/>
              </a:rPr>
              <a:t>img</a:t>
            </a:r>
            <a:endParaRPr lang="fr-CA" sz="2400" dirty="0">
              <a:ea typeface="Verdana" panose="020B0604030504040204" pitchFamily="34" charset="0"/>
            </a:endParaRPr>
          </a:p>
          <a:p>
            <a:r>
              <a:rPr lang="fr-CA" sz="2400" dirty="0" err="1">
                <a:ea typeface="Verdana" panose="020B0604030504040204" pitchFamily="34" charset="0"/>
              </a:rPr>
              <a:t>pre</a:t>
            </a:r>
            <a:endParaRPr lang="fr-CA" sz="2400" dirty="0">
              <a:ea typeface="Verdana" panose="020B0604030504040204" pitchFamily="34" charset="0"/>
            </a:endParaRPr>
          </a:p>
          <a:p>
            <a:r>
              <a:rPr lang="fr-CA" sz="2400" dirty="0" err="1">
                <a:ea typeface="Verdana" panose="020B0604030504040204" pitchFamily="34" charset="0"/>
              </a:rPr>
              <a:t>title</a:t>
            </a:r>
            <a:r>
              <a:rPr lang="fr-CA" sz="2400" dirty="0">
                <a:ea typeface="Verdana" panose="020B0604030504040204" pitchFamily="34" charset="0"/>
              </a:rPr>
              <a:t>, </a:t>
            </a:r>
            <a:r>
              <a:rPr lang="fr-CA" sz="2400" dirty="0" err="1">
                <a:ea typeface="Verdana" panose="020B0604030504040204" pitchFamily="34" charset="0"/>
              </a:rPr>
              <a:t>meta</a:t>
            </a:r>
            <a:r>
              <a:rPr lang="fr-CA" sz="2400" dirty="0">
                <a:ea typeface="Verdana" panose="020B0604030504040204" pitchFamily="34" charset="0"/>
              </a:rPr>
              <a:t> (plusieurs utilités)</a:t>
            </a:r>
          </a:p>
          <a:p>
            <a:r>
              <a:rPr lang="fr-CA" sz="2400" dirty="0" err="1">
                <a:ea typeface="Verdana" panose="020B0604030504040204" pitchFamily="34" charset="0"/>
              </a:rPr>
              <a:t>ul</a:t>
            </a:r>
            <a:r>
              <a:rPr lang="fr-CA" sz="2400" dirty="0">
                <a:ea typeface="Verdana" panose="020B0604030504040204" pitchFamily="34" charset="0"/>
              </a:rPr>
              <a:t>, </a:t>
            </a:r>
            <a:r>
              <a:rPr lang="fr-CA" sz="2400" dirty="0" err="1">
                <a:ea typeface="Verdana" panose="020B0604030504040204" pitchFamily="34" charset="0"/>
              </a:rPr>
              <a:t>ol</a:t>
            </a:r>
            <a:r>
              <a:rPr lang="fr-CA" sz="2400" dirty="0">
                <a:ea typeface="Verdana" panose="020B0604030504040204" pitchFamily="34" charset="0"/>
              </a:rPr>
              <a:t>, li</a:t>
            </a:r>
          </a:p>
          <a:p>
            <a:r>
              <a:rPr lang="fr-CA" sz="2400" dirty="0">
                <a:ea typeface="Verdana" panose="020B0604030504040204" pitchFamily="34" charset="0"/>
              </a:rPr>
              <a:t>table, tr, th, td</a:t>
            </a:r>
          </a:p>
          <a:p>
            <a:r>
              <a:rPr lang="fr-CA" sz="2400" dirty="0">
                <a:ea typeface="Verdana" panose="020B0604030504040204" pitchFamily="34" charset="0"/>
              </a:rPr>
              <a:t>&lt;!-- --&gt; (commentaires)</a:t>
            </a:r>
          </a:p>
          <a:p>
            <a:pPr marL="0" indent="0">
              <a:buNone/>
            </a:pPr>
            <a:endParaRPr lang="fr-CA" sz="2400" dirty="0">
              <a:ea typeface="Verdana" panose="020B0604030504040204" pitchFamily="34" charset="0"/>
            </a:endParaRPr>
          </a:p>
          <a:p>
            <a:pPr marL="0" indent="0">
              <a:buNone/>
            </a:pPr>
            <a:endParaRPr lang="fr-CA" sz="2000" dirty="0">
              <a:solidFill>
                <a:schemeClr val="accent4">
                  <a:lumMod val="75000"/>
                </a:schemeClr>
              </a:solidFill>
              <a:ea typeface="Verdana" panose="020B0604030504040204" pitchFamily="34" charset="0"/>
            </a:endParaRPr>
          </a:p>
        </p:txBody>
      </p:sp>
    </p:spTree>
    <p:extLst>
      <p:ext uri="{BB962C8B-B14F-4D97-AF65-F5344CB8AC3E}">
        <p14:creationId xmlns:p14="http://schemas.microsoft.com/office/powerpoint/2010/main" val="352860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Révision – attributs</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9782800" cy="4572000"/>
          </a:xfrm>
        </p:spPr>
        <p:txBody>
          <a:bodyPr>
            <a:normAutofit/>
          </a:bodyPr>
          <a:lstStyle/>
          <a:p>
            <a:pPr marL="0" indent="0">
              <a:buNone/>
            </a:pPr>
            <a:r>
              <a:rPr lang="fr-CA" sz="2400" dirty="0">
                <a:ea typeface="Verdana" panose="020B0604030504040204" pitchFamily="34" charset="0"/>
              </a:rPr>
              <a:t>Vous devez pouvoir expliquer à quoi servent les attributs suivants, identifier l’attribut approprié pour une tâche et connaitre leur syntaxe de base.</a:t>
            </a:r>
          </a:p>
          <a:p>
            <a:r>
              <a:rPr lang="fr-CA" sz="2400" dirty="0">
                <a:ea typeface="Verdana" panose="020B0604030504040204" pitchFamily="34" charset="0"/>
              </a:rPr>
              <a:t>href, </a:t>
            </a:r>
            <a:r>
              <a:rPr lang="fr-CA" sz="2400" dirty="0" err="1">
                <a:ea typeface="Verdana" panose="020B0604030504040204" pitchFamily="34" charset="0"/>
              </a:rPr>
              <a:t>target</a:t>
            </a:r>
            <a:r>
              <a:rPr lang="fr-CA" sz="2400" dirty="0">
                <a:ea typeface="Verdana" panose="020B0604030504040204" pitchFamily="34" charset="0"/>
              </a:rPr>
              <a:t>, src, alt</a:t>
            </a:r>
          </a:p>
          <a:p>
            <a:r>
              <a:rPr lang="fr-CA" sz="2400" dirty="0" err="1">
                <a:ea typeface="Verdana" panose="020B0604030504040204" pitchFamily="34" charset="0"/>
              </a:rPr>
              <a:t>charset</a:t>
            </a:r>
            <a:r>
              <a:rPr lang="fr-CA" sz="2400" dirty="0">
                <a:ea typeface="Verdana" panose="020B0604030504040204" pitchFamily="34" charset="0"/>
              </a:rPr>
              <a:t>, </a:t>
            </a:r>
            <a:r>
              <a:rPr lang="fr-CA" sz="2400" dirty="0" err="1">
                <a:ea typeface="Verdana" panose="020B0604030504040204" pitchFamily="34" charset="0"/>
              </a:rPr>
              <a:t>name</a:t>
            </a:r>
            <a:r>
              <a:rPr lang="fr-CA" sz="2400" dirty="0">
                <a:ea typeface="Verdana" panose="020B0604030504040204" pitchFamily="34" charset="0"/>
              </a:rPr>
              <a:t>, content, http-</a:t>
            </a:r>
            <a:r>
              <a:rPr lang="fr-CA" sz="2400" dirty="0" err="1">
                <a:ea typeface="Verdana" panose="020B0604030504040204" pitchFamily="34" charset="0"/>
              </a:rPr>
              <a:t>ref</a:t>
            </a:r>
            <a:endParaRPr lang="fr-CA" sz="2400" dirty="0">
              <a:ea typeface="Verdana" panose="020B0604030504040204" pitchFamily="34" charset="0"/>
            </a:endParaRPr>
          </a:p>
          <a:p>
            <a:r>
              <a:rPr lang="fr-CA" sz="2400" dirty="0">
                <a:ea typeface="Verdana" panose="020B0604030504040204" pitchFamily="34" charset="0"/>
              </a:rPr>
              <a:t>Style : plusieurs propriétés!</a:t>
            </a:r>
            <a:endParaRPr lang="fr-CA" sz="2000" dirty="0">
              <a:ea typeface="Verdana" panose="020B0604030504040204" pitchFamily="34" charset="0"/>
            </a:endParaRPr>
          </a:p>
          <a:p>
            <a:endParaRPr lang="fr-CA" sz="2400" dirty="0">
              <a:ea typeface="Verdana" panose="020B0604030504040204" pitchFamily="34" charset="0"/>
            </a:endParaRPr>
          </a:p>
        </p:txBody>
      </p:sp>
    </p:spTree>
    <p:extLst>
      <p:ext uri="{BB962C8B-B14F-4D97-AF65-F5344CB8AC3E}">
        <p14:creationId xmlns:p14="http://schemas.microsoft.com/office/powerpoint/2010/main" val="34415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Révision – attributs de style</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9782800" cy="4572000"/>
          </a:xfrm>
        </p:spPr>
        <p:txBody>
          <a:bodyPr>
            <a:normAutofit/>
          </a:bodyPr>
          <a:lstStyle/>
          <a:p>
            <a:pPr marL="0" indent="0">
              <a:buNone/>
            </a:pPr>
            <a:r>
              <a:rPr lang="fr-CA" sz="2400" dirty="0">
                <a:ea typeface="Verdana" panose="020B0604030504040204" pitchFamily="34" charset="0"/>
              </a:rPr>
              <a:t>Vous devez pouvoir expliquer à quoi servent les attributs de styles suivants, identifier l’attribut approprié pour une tâche et connaitre leur syntaxe de base.</a:t>
            </a:r>
          </a:p>
          <a:p>
            <a:r>
              <a:rPr lang="fr-CA" sz="2400" dirty="0" err="1">
                <a:ea typeface="Verdana" panose="020B0604030504040204" pitchFamily="34" charset="0"/>
              </a:rPr>
              <a:t>color</a:t>
            </a:r>
            <a:r>
              <a:rPr lang="fr-CA" sz="2400" dirty="0">
                <a:ea typeface="Verdana" panose="020B0604030504040204" pitchFamily="34" charset="0"/>
              </a:rPr>
              <a:t>, background-</a:t>
            </a:r>
            <a:r>
              <a:rPr lang="fr-CA" sz="2400" dirty="0" err="1">
                <a:ea typeface="Verdana" panose="020B0604030504040204" pitchFamily="34" charset="0"/>
              </a:rPr>
              <a:t>color</a:t>
            </a:r>
            <a:endParaRPr lang="fr-CA" sz="2400" dirty="0">
              <a:ea typeface="Verdana" panose="020B0604030504040204" pitchFamily="34" charset="0"/>
            </a:endParaRPr>
          </a:p>
          <a:p>
            <a:r>
              <a:rPr lang="fr-CA" sz="2400" dirty="0">
                <a:ea typeface="Verdana" panose="020B0604030504040204" pitchFamily="34" charset="0"/>
              </a:rPr>
              <a:t>border, border-</a:t>
            </a:r>
            <a:r>
              <a:rPr lang="fr-CA" sz="2400" dirty="0" err="1">
                <a:ea typeface="Verdana" panose="020B0604030504040204" pitchFamily="34" charset="0"/>
              </a:rPr>
              <a:t>width</a:t>
            </a:r>
            <a:r>
              <a:rPr lang="fr-CA" sz="2400" dirty="0">
                <a:ea typeface="Verdana" panose="020B0604030504040204" pitchFamily="34" charset="0"/>
              </a:rPr>
              <a:t>, border-style, border-</a:t>
            </a:r>
            <a:r>
              <a:rPr lang="fr-CA" sz="2400" dirty="0" err="1">
                <a:ea typeface="Verdana" panose="020B0604030504040204" pitchFamily="34" charset="0"/>
              </a:rPr>
              <a:t>color</a:t>
            </a:r>
            <a:endParaRPr lang="fr-CA" sz="2400" dirty="0">
              <a:ea typeface="Verdana" panose="020B0604030504040204" pitchFamily="34" charset="0"/>
            </a:endParaRPr>
          </a:p>
          <a:p>
            <a:r>
              <a:rPr lang="fr-CA" sz="2400" dirty="0" err="1">
                <a:ea typeface="Verdana" panose="020B0604030504040204" pitchFamily="34" charset="0"/>
              </a:rPr>
              <a:t>text-align</a:t>
            </a:r>
            <a:r>
              <a:rPr lang="fr-CA" sz="2400" dirty="0">
                <a:ea typeface="Verdana" panose="020B0604030504040204" pitchFamily="34" charset="0"/>
              </a:rPr>
              <a:t>, </a:t>
            </a:r>
            <a:r>
              <a:rPr lang="fr-CA" sz="2400" dirty="0" err="1">
                <a:ea typeface="Verdana" panose="020B0604030504040204" pitchFamily="34" charset="0"/>
              </a:rPr>
              <a:t>text-decoration</a:t>
            </a:r>
            <a:r>
              <a:rPr lang="fr-CA" sz="2400" dirty="0">
                <a:ea typeface="Verdana" panose="020B0604030504040204" pitchFamily="34" charset="0"/>
              </a:rPr>
              <a:t>, </a:t>
            </a:r>
            <a:r>
              <a:rPr lang="fr-CA" sz="2400" dirty="0" err="1">
                <a:ea typeface="Verdana" panose="020B0604030504040204" pitchFamily="34" charset="0"/>
              </a:rPr>
              <a:t>text-indent</a:t>
            </a:r>
            <a:r>
              <a:rPr lang="fr-CA" sz="2400" dirty="0">
                <a:ea typeface="Verdana" panose="020B0604030504040204" pitchFamily="34" charset="0"/>
              </a:rPr>
              <a:t>, </a:t>
            </a:r>
            <a:r>
              <a:rPr lang="fr-CA" sz="2400" dirty="0" err="1">
                <a:ea typeface="Verdana" panose="020B0604030504040204" pitchFamily="34" charset="0"/>
              </a:rPr>
              <a:t>text-transform</a:t>
            </a:r>
            <a:r>
              <a:rPr lang="fr-CA" sz="2400" dirty="0">
                <a:ea typeface="Verdana" panose="020B0604030504040204" pitchFamily="34" charset="0"/>
              </a:rPr>
              <a:t>, line-</a:t>
            </a:r>
            <a:r>
              <a:rPr lang="fr-CA" sz="2400" dirty="0" err="1">
                <a:ea typeface="Verdana" panose="020B0604030504040204" pitchFamily="34" charset="0"/>
              </a:rPr>
              <a:t>height</a:t>
            </a:r>
            <a:r>
              <a:rPr lang="fr-CA" sz="2400" dirty="0">
                <a:ea typeface="Verdana" panose="020B0604030504040204" pitchFamily="34" charset="0"/>
              </a:rPr>
              <a:t>, white-</a:t>
            </a:r>
            <a:r>
              <a:rPr lang="fr-CA" sz="2400" dirty="0" err="1">
                <a:ea typeface="Verdana" panose="020B0604030504040204" pitchFamily="34" charset="0"/>
              </a:rPr>
              <a:t>space</a:t>
            </a:r>
            <a:endParaRPr lang="fr-CA" sz="2400" dirty="0">
              <a:ea typeface="Verdana" panose="020B0604030504040204" pitchFamily="34" charset="0"/>
            </a:endParaRPr>
          </a:p>
          <a:p>
            <a:r>
              <a:rPr lang="fr-CA" sz="2400" dirty="0">
                <a:ea typeface="Verdana" panose="020B0604030504040204" pitchFamily="34" charset="0"/>
              </a:rPr>
              <a:t>font, font-style, font-</a:t>
            </a:r>
            <a:r>
              <a:rPr lang="fr-CA" sz="2400" dirty="0" err="1">
                <a:ea typeface="Verdana" panose="020B0604030504040204" pitchFamily="34" charset="0"/>
              </a:rPr>
              <a:t>weight</a:t>
            </a:r>
            <a:r>
              <a:rPr lang="fr-CA" sz="2400" dirty="0">
                <a:ea typeface="Verdana" panose="020B0604030504040204" pitchFamily="34" charset="0"/>
              </a:rPr>
              <a:t>, font-variant, font-size, font-</a:t>
            </a:r>
            <a:r>
              <a:rPr lang="fr-CA" sz="2400" dirty="0" err="1">
                <a:ea typeface="Verdana" panose="020B0604030504040204" pitchFamily="34" charset="0"/>
              </a:rPr>
              <a:t>family</a:t>
            </a:r>
            <a:endParaRPr lang="fr-CA" sz="2400" dirty="0">
              <a:ea typeface="Verdana" panose="020B0604030504040204" pitchFamily="34" charset="0"/>
            </a:endParaRPr>
          </a:p>
          <a:p>
            <a:pPr marL="0" indent="0">
              <a:buNone/>
            </a:pPr>
            <a:endParaRPr lang="fr-CA" sz="2000" dirty="0">
              <a:ea typeface="Verdana" panose="020B0604030504040204" pitchFamily="34" charset="0"/>
            </a:endParaRPr>
          </a:p>
        </p:txBody>
      </p:sp>
    </p:spTree>
    <p:extLst>
      <p:ext uri="{BB962C8B-B14F-4D97-AF65-F5344CB8AC3E}">
        <p14:creationId xmlns:p14="http://schemas.microsoft.com/office/powerpoint/2010/main" val="8745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4000" dirty="0">
                <a:latin typeface="Arial Rounded MT Bold" panose="020F0704030504030204" pitchFamily="34" charset="0"/>
              </a:rPr>
              <a:t>Quelques balises communes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59962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Révision – autres</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9782800" cy="4572000"/>
          </a:xfrm>
        </p:spPr>
        <p:txBody>
          <a:bodyPr>
            <a:normAutofit/>
          </a:bodyPr>
          <a:lstStyle/>
          <a:p>
            <a:pPr marL="0" indent="0">
              <a:buNone/>
            </a:pPr>
            <a:r>
              <a:rPr lang="fr-CA" sz="2400" dirty="0">
                <a:ea typeface="Verdana" panose="020B0604030504040204" pitchFamily="34" charset="0"/>
              </a:rPr>
              <a:t>Vous devez:</a:t>
            </a:r>
          </a:p>
          <a:p>
            <a:r>
              <a:rPr lang="fr-CA" sz="2400" dirty="0">
                <a:ea typeface="Verdana" panose="020B0604030504040204" pitchFamily="34" charset="0"/>
              </a:rPr>
              <a:t>Connaitre la syntaxe pour utiliser des polices Google fonts</a:t>
            </a:r>
          </a:p>
          <a:p>
            <a:pPr marL="0" indent="0">
              <a:buNone/>
            </a:pPr>
            <a:endParaRPr lang="fr-CA" sz="2000" dirty="0">
              <a:ea typeface="Verdana" panose="020B0604030504040204" pitchFamily="34" charset="0"/>
            </a:endParaRPr>
          </a:p>
          <a:p>
            <a:pPr marL="0" indent="0">
              <a:buNone/>
            </a:pPr>
            <a:endParaRPr lang="fr-CA" sz="2000" dirty="0">
              <a:ea typeface="Verdana" panose="020B0604030504040204" pitchFamily="34" charset="0"/>
            </a:endParaRPr>
          </a:p>
        </p:txBody>
      </p:sp>
    </p:spTree>
    <p:extLst>
      <p:ext uri="{BB962C8B-B14F-4D97-AF65-F5344CB8AC3E}">
        <p14:creationId xmlns:p14="http://schemas.microsoft.com/office/powerpoint/2010/main" val="294955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TRAVAIL PRATIQUE 1</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2404864"/>
          </a:xfrm>
        </p:spPr>
        <p:txBody>
          <a:bodyPr>
            <a:normAutofit/>
          </a:bodyPr>
          <a:lstStyle/>
          <a:p>
            <a:pPr marL="0" indent="0">
              <a:buNone/>
            </a:pPr>
            <a:r>
              <a:rPr lang="fr-CA" dirty="0">
                <a:ea typeface="Verdana" panose="020B0604030504040204" pitchFamily="34" charset="0"/>
              </a:rPr>
              <a:t>Les prochaines périodes sont réservées au TP1:</a:t>
            </a:r>
          </a:p>
          <a:p>
            <a:pPr marL="0" indent="0">
              <a:buNone/>
            </a:pPr>
            <a:r>
              <a:rPr lang="fr-CA" dirty="0">
                <a:ea typeface="Verdana" panose="020B0604030504040204" pitchFamily="34" charset="0"/>
              </a:rPr>
              <a:t>Partie A – Mini-quiz – Préparation au TP1</a:t>
            </a:r>
          </a:p>
          <a:p>
            <a:pPr marL="0" indent="0">
              <a:buNone/>
            </a:pPr>
            <a:r>
              <a:rPr lang="fr-CA" dirty="0">
                <a:ea typeface="Verdana" panose="020B0604030504040204" pitchFamily="34" charset="0"/>
              </a:rPr>
              <a:t>Partie B – Projet à réaliser à partir d’un énoncé</a:t>
            </a:r>
          </a:p>
          <a:p>
            <a:pPr marL="0" indent="0">
              <a:buNone/>
            </a:pPr>
            <a:r>
              <a:rPr lang="fr-CA" dirty="0">
                <a:ea typeface="Verdana" panose="020B0604030504040204" pitchFamily="34" charset="0"/>
              </a:rPr>
              <a:t>Partie C – Ajout au projet, en classe, avec documentation limitée</a:t>
            </a:r>
          </a:p>
        </p:txBody>
      </p:sp>
    </p:spTree>
    <p:extLst>
      <p:ext uri="{BB962C8B-B14F-4D97-AF65-F5344CB8AC3E}">
        <p14:creationId xmlns:p14="http://schemas.microsoft.com/office/powerpoint/2010/main" val="391710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4400" dirty="0">
                <a:latin typeface="Arial Rounded MT Bold" panose="020F0704030504030204" pitchFamily="34" charset="0"/>
              </a:rPr>
              <a:t>Google Chrome</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328520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Google Chrome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r>
              <a:rPr lang="fr-CA" dirty="0">
                <a:ea typeface="Verdana" panose="020B0604030504040204" pitchFamily="34" charset="0"/>
              </a:rPr>
              <a:t>Fureteur bien connu</a:t>
            </a:r>
          </a:p>
          <a:p>
            <a:r>
              <a:rPr lang="fr-CA" dirty="0">
                <a:ea typeface="Verdana" panose="020B0604030504040204" pitchFamily="34" charset="0"/>
              </a:rPr>
              <a:t>Utilisation des outils de développement</a:t>
            </a:r>
          </a:p>
          <a:p>
            <a:pPr lvl="1"/>
            <a:r>
              <a:rPr lang="fr-CA" dirty="0">
                <a:latin typeface="Courier New" panose="02070309020205020404" pitchFamily="49" charset="0"/>
                <a:ea typeface="Verdana" panose="020B0604030504040204" pitchFamily="34" charset="0"/>
                <a:cs typeface="Courier New" panose="02070309020205020404" pitchFamily="49" charset="0"/>
              </a:rPr>
              <a:t>CTRL + Shift + I</a:t>
            </a:r>
          </a:p>
          <a:p>
            <a:pPr lvl="1"/>
            <a:r>
              <a:rPr lang="fr-CA" dirty="0">
                <a:latin typeface="Courier New" panose="02070309020205020404" pitchFamily="49" charset="0"/>
                <a:ea typeface="Verdana" panose="020B0604030504040204" pitchFamily="34" charset="0"/>
                <a:cs typeface="Courier New" panose="02070309020205020404" pitchFamily="49" charset="0"/>
              </a:rPr>
              <a:t>F12</a:t>
            </a:r>
          </a:p>
          <a:p>
            <a:pPr marL="0" indent="0">
              <a:buNone/>
            </a:pPr>
            <a:br>
              <a:rPr lang="fr-CA" b="0" i="0" dirty="0">
                <a:solidFill>
                  <a:srgbClr val="202124"/>
                </a:solidFill>
                <a:effectLst/>
              </a:rPr>
            </a:br>
            <a:endParaRPr lang="fr-CA" dirty="0"/>
          </a:p>
        </p:txBody>
      </p:sp>
    </p:spTree>
    <p:extLst>
      <p:ext uri="{BB962C8B-B14F-4D97-AF65-F5344CB8AC3E}">
        <p14:creationId xmlns:p14="http://schemas.microsoft.com/office/powerpoint/2010/main" val="4769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4400" dirty="0">
                <a:latin typeface="Arial Rounded MT Bold" panose="020F0704030504030204" pitchFamily="34" charset="0"/>
              </a:rPr>
              <a:t>Fonctionnement du web</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59193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Fonctionnement du Web</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r>
              <a:rPr lang="fr-CA" dirty="0"/>
              <a:t>Démystification de certains concepts</a:t>
            </a:r>
          </a:p>
          <a:p>
            <a:pPr lvl="1"/>
            <a:r>
              <a:rPr lang="fr-CA" dirty="0"/>
              <a:t>Internet</a:t>
            </a:r>
          </a:p>
          <a:p>
            <a:pPr lvl="2"/>
            <a:r>
              <a:rPr lang="fr-CA" dirty="0"/>
              <a:t>Internet Protocol Suite</a:t>
            </a:r>
          </a:p>
          <a:p>
            <a:pPr lvl="3"/>
            <a:r>
              <a:rPr lang="fr-CA" dirty="0"/>
              <a:t>TCP/IP: Transmission Control Protocol/Internet Protocol</a:t>
            </a:r>
          </a:p>
          <a:p>
            <a:pPr lvl="1"/>
            <a:r>
              <a:rPr lang="fr-CA" dirty="0"/>
              <a:t>World Wide Web</a:t>
            </a:r>
          </a:p>
          <a:p>
            <a:pPr lvl="2"/>
            <a:r>
              <a:rPr lang="fr-CA" dirty="0"/>
              <a:t>HTTP: HyperText Transfer Protocol</a:t>
            </a:r>
          </a:p>
          <a:p>
            <a:pPr lvl="1"/>
            <a:r>
              <a:rPr lang="fr-CA" dirty="0"/>
              <a:t>Serveur : Serveur DNS – Serveur Web</a:t>
            </a:r>
          </a:p>
          <a:p>
            <a:pPr lvl="2"/>
            <a:r>
              <a:rPr lang="fr-CA" dirty="0"/>
              <a:t>URL vs adresse numérique (IP)</a:t>
            </a:r>
          </a:p>
          <a:p>
            <a:pPr lvl="1"/>
            <a:r>
              <a:rPr lang="fr-CA" dirty="0"/>
              <a:t>Fureteur internet</a:t>
            </a:r>
          </a:p>
          <a:p>
            <a:pPr lvl="1"/>
            <a:r>
              <a:rPr lang="fr-CA" dirty="0"/>
              <a:t>Une page Web</a:t>
            </a:r>
          </a:p>
          <a:p>
            <a:pPr lvl="2"/>
            <a:r>
              <a:rPr lang="fr-CA" dirty="0"/>
              <a:t>HTML – CSS – JavaScript – …</a:t>
            </a:r>
          </a:p>
        </p:txBody>
      </p:sp>
    </p:spTree>
    <p:extLst>
      <p:ext uri="{BB962C8B-B14F-4D97-AF65-F5344CB8AC3E}">
        <p14:creationId xmlns:p14="http://schemas.microsoft.com/office/powerpoint/2010/main" val="203277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Fonctionnement du Web</a:t>
            </a:r>
          </a:p>
        </p:txBody>
      </p:sp>
      <p:sp>
        <p:nvSpPr>
          <p:cNvPr id="8" name="Rectangle 7">
            <a:extLst>
              <a:ext uri="{FF2B5EF4-FFF2-40B4-BE49-F238E27FC236}">
                <a16:creationId xmlns:a16="http://schemas.microsoft.com/office/drawing/2014/main" id="{1A23862B-4B51-AEEE-2D6B-9460339A9114}"/>
              </a:ext>
            </a:extLst>
          </p:cNvPr>
          <p:cNvSpPr/>
          <p:nvPr/>
        </p:nvSpPr>
        <p:spPr>
          <a:xfrm>
            <a:off x="1341884" y="1564619"/>
            <a:ext cx="10369152" cy="48965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a:extLst>
              <a:ext uri="{FF2B5EF4-FFF2-40B4-BE49-F238E27FC236}">
                <a16:creationId xmlns:a16="http://schemas.microsoft.com/office/drawing/2014/main" id="{8BD11C13-8E43-E433-35B5-15BE8415D72C}"/>
              </a:ext>
            </a:extLst>
          </p:cNvPr>
          <p:cNvPicPr>
            <a:picLocks noChangeAspect="1"/>
          </p:cNvPicPr>
          <p:nvPr/>
        </p:nvPicPr>
        <p:blipFill>
          <a:blip r:embed="rId2"/>
          <a:stretch>
            <a:fillRect/>
          </a:stretch>
        </p:blipFill>
        <p:spPr>
          <a:xfrm>
            <a:off x="1593436" y="3096397"/>
            <a:ext cx="5566350" cy="2196984"/>
          </a:xfrm>
          <a:prstGeom prst="rect">
            <a:avLst/>
          </a:prstGeom>
        </p:spPr>
      </p:pic>
      <p:pic>
        <p:nvPicPr>
          <p:cNvPr id="7" name="Image 6">
            <a:extLst>
              <a:ext uri="{FF2B5EF4-FFF2-40B4-BE49-F238E27FC236}">
                <a16:creationId xmlns:a16="http://schemas.microsoft.com/office/drawing/2014/main" id="{8F515F94-1C16-F332-FCBD-4AA0715BE874}"/>
              </a:ext>
            </a:extLst>
          </p:cNvPr>
          <p:cNvPicPr>
            <a:picLocks noChangeAspect="1"/>
          </p:cNvPicPr>
          <p:nvPr/>
        </p:nvPicPr>
        <p:blipFill>
          <a:blip r:embed="rId3"/>
          <a:stretch>
            <a:fillRect/>
          </a:stretch>
        </p:blipFill>
        <p:spPr>
          <a:xfrm>
            <a:off x="7700319" y="2942645"/>
            <a:ext cx="3673918" cy="2504488"/>
          </a:xfrm>
          <a:prstGeom prst="rect">
            <a:avLst/>
          </a:prstGeom>
        </p:spPr>
      </p:pic>
    </p:spTree>
    <p:extLst>
      <p:ext uri="{BB962C8B-B14F-4D97-AF65-F5344CB8AC3E}">
        <p14:creationId xmlns:p14="http://schemas.microsoft.com/office/powerpoint/2010/main" val="167586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Titres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2420888"/>
            <a:ext cx="3636879" cy="4010074"/>
          </a:xfrm>
          <a:solidFill>
            <a:schemeClr val="bg1">
              <a:lumMod val="95000"/>
            </a:schemeClr>
          </a:solidFill>
        </p:spPr>
        <p:txBody>
          <a:bodyPr>
            <a:normAutofit fontScale="32500" lnSpcReduction="20000"/>
          </a:bodyPr>
          <a:lstStyle/>
          <a:p>
            <a:pPr marL="0" indent="0">
              <a:buNone/>
            </a:pPr>
            <a:r>
              <a:rPr lang="pt-BR" sz="4500" b="1" dirty="0">
                <a:solidFill>
                  <a:schemeClr val="accent6"/>
                </a:solidFill>
                <a:ea typeface="Verdana" panose="020B0604030504040204" pitchFamily="34" charset="0"/>
              </a:rPr>
              <a:t>&lt;h1&gt; &lt;/h1&gt; </a:t>
            </a:r>
            <a:r>
              <a:rPr lang="pt-BR" sz="4500" dirty="0">
                <a:ea typeface="Verdana" panose="020B0604030504040204" pitchFamily="34" charset="0"/>
              </a:rPr>
              <a:t>(de 1 à 6)</a:t>
            </a:r>
          </a:p>
          <a:p>
            <a:pPr marL="0" indent="0">
              <a:buNone/>
            </a:pPr>
            <a:r>
              <a:rPr lang="pt-BR" sz="3800" dirty="0">
                <a:latin typeface="Consolas" panose="020B0609020204030204" pitchFamily="49" charset="0"/>
                <a:ea typeface="Verdana" panose="020B0604030504040204" pitchFamily="34" charset="0"/>
              </a:rPr>
              <a:t>&lt;html&gt;</a:t>
            </a:r>
          </a:p>
          <a:p>
            <a:pPr marL="0" indent="0">
              <a:buNone/>
            </a:pPr>
            <a:r>
              <a:rPr lang="pt-BR" sz="3800" dirty="0">
                <a:latin typeface="Consolas" panose="020B0609020204030204" pitchFamily="49" charset="0"/>
                <a:ea typeface="Verdana" panose="020B0604030504040204" pitchFamily="34" charset="0"/>
              </a:rPr>
              <a:t>    &lt;head&gt;</a:t>
            </a:r>
          </a:p>
          <a:p>
            <a:pPr marL="0" indent="0">
              <a:buNone/>
            </a:pPr>
            <a:r>
              <a:rPr lang="pt-BR" sz="3800" dirty="0">
                <a:latin typeface="Consolas" panose="020B0609020204030204" pitchFamily="49" charset="0"/>
                <a:ea typeface="Verdana" panose="020B0604030504040204" pitchFamily="34" charset="0"/>
              </a:rPr>
              <a:t>    &lt;/head&gt;</a:t>
            </a:r>
          </a:p>
          <a:p>
            <a:pPr marL="0" indent="0">
              <a:buNone/>
            </a:pPr>
            <a:r>
              <a:rPr lang="pt-BR" sz="3800" dirty="0">
                <a:latin typeface="Consolas" panose="020B0609020204030204" pitchFamily="49" charset="0"/>
                <a:ea typeface="Verdana" panose="020B0604030504040204" pitchFamily="34" charset="0"/>
              </a:rPr>
              <a:t>    &lt;body&gt;</a:t>
            </a:r>
          </a:p>
          <a:p>
            <a:pPr marL="0" indent="0">
              <a:buNone/>
            </a:pPr>
            <a:r>
              <a:rPr lang="pt-BR" sz="3800" dirty="0">
                <a:latin typeface="Consolas" panose="020B0609020204030204" pitchFamily="49" charset="0"/>
                <a:ea typeface="Verdana" panose="020B0604030504040204" pitchFamily="34" charset="0"/>
              </a:rPr>
              <a:t>        </a:t>
            </a:r>
            <a:r>
              <a:rPr lang="pt-BR" sz="3800" dirty="0">
                <a:solidFill>
                  <a:schemeClr val="accent6"/>
                </a:solidFill>
                <a:latin typeface="Consolas" panose="020B0609020204030204" pitchFamily="49" charset="0"/>
                <a:ea typeface="Verdana" panose="020B0604030504040204" pitchFamily="34" charset="0"/>
              </a:rPr>
              <a:t>&lt;h1&gt;</a:t>
            </a:r>
            <a:r>
              <a:rPr lang="pt-BR" sz="3800" dirty="0">
                <a:latin typeface="Consolas" panose="020B0609020204030204" pitchFamily="49" charset="0"/>
                <a:ea typeface="Verdana" panose="020B0604030504040204" pitchFamily="34" charset="0"/>
              </a:rPr>
              <a:t>Titre 1</a:t>
            </a:r>
            <a:r>
              <a:rPr lang="pt-BR" sz="3800" dirty="0">
                <a:solidFill>
                  <a:schemeClr val="accent6"/>
                </a:solidFill>
                <a:latin typeface="Consolas" panose="020B0609020204030204" pitchFamily="49" charset="0"/>
                <a:ea typeface="Verdana" panose="020B0604030504040204" pitchFamily="34" charset="0"/>
              </a:rPr>
              <a:t>&lt;/h1&gt;</a:t>
            </a:r>
          </a:p>
          <a:p>
            <a:pPr marL="0" indent="0">
              <a:buNone/>
            </a:pPr>
            <a:r>
              <a:rPr lang="pt-BR" sz="3800" dirty="0">
                <a:latin typeface="Consolas" panose="020B0609020204030204" pitchFamily="49" charset="0"/>
                <a:ea typeface="Verdana" panose="020B0604030504040204" pitchFamily="34" charset="0"/>
              </a:rPr>
              <a:t>        </a:t>
            </a:r>
            <a:r>
              <a:rPr lang="pt-BR" sz="3800" dirty="0">
                <a:solidFill>
                  <a:schemeClr val="accent6"/>
                </a:solidFill>
                <a:latin typeface="Consolas" panose="020B0609020204030204" pitchFamily="49" charset="0"/>
                <a:ea typeface="Verdana" panose="020B0604030504040204" pitchFamily="34" charset="0"/>
              </a:rPr>
              <a:t>&lt;h2&gt;</a:t>
            </a:r>
            <a:r>
              <a:rPr lang="pt-BR" sz="3800" dirty="0">
                <a:latin typeface="Consolas" panose="020B0609020204030204" pitchFamily="49" charset="0"/>
                <a:ea typeface="Verdana" panose="020B0604030504040204" pitchFamily="34" charset="0"/>
              </a:rPr>
              <a:t>Titre 2</a:t>
            </a:r>
            <a:r>
              <a:rPr lang="pt-BR" sz="3800" dirty="0">
                <a:solidFill>
                  <a:schemeClr val="accent6"/>
                </a:solidFill>
                <a:latin typeface="Consolas" panose="020B0609020204030204" pitchFamily="49" charset="0"/>
                <a:ea typeface="Verdana" panose="020B0604030504040204" pitchFamily="34" charset="0"/>
              </a:rPr>
              <a:t>&lt;/h2&gt;</a:t>
            </a:r>
          </a:p>
          <a:p>
            <a:pPr marL="0" indent="0">
              <a:buNone/>
            </a:pPr>
            <a:r>
              <a:rPr lang="pt-BR" sz="3800" dirty="0">
                <a:latin typeface="Consolas" panose="020B0609020204030204" pitchFamily="49" charset="0"/>
                <a:ea typeface="Verdana" panose="020B0604030504040204" pitchFamily="34" charset="0"/>
              </a:rPr>
              <a:t>        </a:t>
            </a:r>
            <a:r>
              <a:rPr lang="pt-BR" sz="3800" dirty="0">
                <a:solidFill>
                  <a:schemeClr val="accent6"/>
                </a:solidFill>
                <a:latin typeface="Consolas" panose="020B0609020204030204" pitchFamily="49" charset="0"/>
                <a:ea typeface="Verdana" panose="020B0604030504040204" pitchFamily="34" charset="0"/>
              </a:rPr>
              <a:t>&lt;h3&gt;</a:t>
            </a:r>
            <a:r>
              <a:rPr lang="pt-BR" sz="3800" dirty="0">
                <a:latin typeface="Consolas" panose="020B0609020204030204" pitchFamily="49" charset="0"/>
                <a:ea typeface="Verdana" panose="020B0604030504040204" pitchFamily="34" charset="0"/>
              </a:rPr>
              <a:t>Titre 3</a:t>
            </a:r>
            <a:r>
              <a:rPr lang="pt-BR" sz="3800" dirty="0">
                <a:solidFill>
                  <a:schemeClr val="accent6"/>
                </a:solidFill>
                <a:latin typeface="Consolas" panose="020B0609020204030204" pitchFamily="49" charset="0"/>
                <a:ea typeface="Verdana" panose="020B0604030504040204" pitchFamily="34" charset="0"/>
              </a:rPr>
              <a:t>&lt;/h3&gt;</a:t>
            </a:r>
          </a:p>
          <a:p>
            <a:pPr marL="0" indent="0">
              <a:buNone/>
            </a:pPr>
            <a:r>
              <a:rPr lang="pt-BR" sz="3800" dirty="0">
                <a:latin typeface="Consolas" panose="020B0609020204030204" pitchFamily="49" charset="0"/>
                <a:ea typeface="Verdana" panose="020B0604030504040204" pitchFamily="34" charset="0"/>
              </a:rPr>
              <a:t>        </a:t>
            </a:r>
            <a:r>
              <a:rPr lang="pt-BR" sz="3800" dirty="0">
                <a:solidFill>
                  <a:schemeClr val="accent6"/>
                </a:solidFill>
                <a:latin typeface="Consolas" panose="020B0609020204030204" pitchFamily="49" charset="0"/>
                <a:ea typeface="Verdana" panose="020B0604030504040204" pitchFamily="34" charset="0"/>
              </a:rPr>
              <a:t>&lt;h4&gt;</a:t>
            </a:r>
            <a:r>
              <a:rPr lang="pt-BR" sz="3800" dirty="0">
                <a:latin typeface="Consolas" panose="020B0609020204030204" pitchFamily="49" charset="0"/>
                <a:ea typeface="Verdana" panose="020B0604030504040204" pitchFamily="34" charset="0"/>
              </a:rPr>
              <a:t>Titre 4</a:t>
            </a:r>
            <a:r>
              <a:rPr lang="pt-BR" sz="3800" dirty="0">
                <a:solidFill>
                  <a:schemeClr val="accent6"/>
                </a:solidFill>
                <a:latin typeface="Consolas" panose="020B0609020204030204" pitchFamily="49" charset="0"/>
                <a:ea typeface="Verdana" panose="020B0604030504040204" pitchFamily="34" charset="0"/>
              </a:rPr>
              <a:t>&lt;/h4&gt;</a:t>
            </a:r>
          </a:p>
          <a:p>
            <a:pPr marL="0" indent="0">
              <a:buNone/>
            </a:pPr>
            <a:r>
              <a:rPr lang="pt-BR" sz="3800" dirty="0">
                <a:latin typeface="Consolas" panose="020B0609020204030204" pitchFamily="49" charset="0"/>
                <a:ea typeface="Verdana" panose="020B0604030504040204" pitchFamily="34" charset="0"/>
              </a:rPr>
              <a:t>        </a:t>
            </a:r>
            <a:r>
              <a:rPr lang="pt-BR" sz="3800" dirty="0">
                <a:solidFill>
                  <a:schemeClr val="accent6"/>
                </a:solidFill>
                <a:latin typeface="Consolas" panose="020B0609020204030204" pitchFamily="49" charset="0"/>
                <a:ea typeface="Verdana" panose="020B0604030504040204" pitchFamily="34" charset="0"/>
              </a:rPr>
              <a:t>&lt;h5&gt;</a:t>
            </a:r>
            <a:r>
              <a:rPr lang="pt-BR" sz="3800" dirty="0">
                <a:latin typeface="Consolas" panose="020B0609020204030204" pitchFamily="49" charset="0"/>
                <a:ea typeface="Verdana" panose="020B0604030504040204" pitchFamily="34" charset="0"/>
              </a:rPr>
              <a:t>Titre 5</a:t>
            </a:r>
            <a:r>
              <a:rPr lang="pt-BR" sz="3800" dirty="0">
                <a:solidFill>
                  <a:schemeClr val="accent6"/>
                </a:solidFill>
                <a:latin typeface="Consolas" panose="020B0609020204030204" pitchFamily="49" charset="0"/>
                <a:ea typeface="Verdana" panose="020B0604030504040204" pitchFamily="34" charset="0"/>
              </a:rPr>
              <a:t>&lt;/h5&gt;</a:t>
            </a:r>
          </a:p>
          <a:p>
            <a:pPr marL="0" indent="0">
              <a:buNone/>
            </a:pPr>
            <a:r>
              <a:rPr lang="pt-BR" sz="3800" dirty="0">
                <a:latin typeface="Consolas" panose="020B0609020204030204" pitchFamily="49" charset="0"/>
                <a:ea typeface="Verdana" panose="020B0604030504040204" pitchFamily="34" charset="0"/>
              </a:rPr>
              <a:t>        </a:t>
            </a:r>
            <a:r>
              <a:rPr lang="pt-BR" sz="3800" dirty="0">
                <a:solidFill>
                  <a:schemeClr val="accent6"/>
                </a:solidFill>
                <a:latin typeface="Consolas" panose="020B0609020204030204" pitchFamily="49" charset="0"/>
                <a:ea typeface="Verdana" panose="020B0604030504040204" pitchFamily="34" charset="0"/>
              </a:rPr>
              <a:t>&lt;h6&gt;</a:t>
            </a:r>
            <a:r>
              <a:rPr lang="pt-BR" sz="3800" dirty="0">
                <a:latin typeface="Consolas" panose="020B0609020204030204" pitchFamily="49" charset="0"/>
                <a:ea typeface="Verdana" panose="020B0604030504040204" pitchFamily="34" charset="0"/>
              </a:rPr>
              <a:t>Titre 6</a:t>
            </a:r>
            <a:r>
              <a:rPr lang="pt-BR" sz="3800" dirty="0">
                <a:solidFill>
                  <a:schemeClr val="accent6"/>
                </a:solidFill>
                <a:latin typeface="Consolas" panose="020B0609020204030204" pitchFamily="49" charset="0"/>
                <a:ea typeface="Verdana" panose="020B0604030504040204" pitchFamily="34" charset="0"/>
              </a:rPr>
              <a:t>&lt;/h6&gt;</a:t>
            </a:r>
          </a:p>
          <a:p>
            <a:pPr marL="0" indent="0">
              <a:buNone/>
            </a:pPr>
            <a:r>
              <a:rPr lang="pt-BR" sz="3800" dirty="0">
                <a:latin typeface="Consolas" panose="020B0609020204030204" pitchFamily="49" charset="0"/>
                <a:ea typeface="Verdana" panose="020B0604030504040204" pitchFamily="34" charset="0"/>
              </a:rPr>
              <a:t>    &lt;/body&gt;</a:t>
            </a:r>
          </a:p>
          <a:p>
            <a:pPr marL="0" indent="0">
              <a:buNone/>
            </a:pPr>
            <a:r>
              <a:rPr lang="pt-BR" sz="3800" dirty="0">
                <a:latin typeface="Consolas" panose="020B0609020204030204" pitchFamily="49" charset="0"/>
                <a:ea typeface="Verdana" panose="020B0604030504040204" pitchFamily="34" charset="0"/>
              </a:rPr>
              <a:t>&lt;/html&gt;</a:t>
            </a:r>
          </a:p>
          <a:p>
            <a:pPr marL="0" indent="0">
              <a:buNone/>
            </a:pPr>
            <a:endParaRPr lang="fr-CA" dirty="0">
              <a:ea typeface="Verdana" panose="020B0604030504040204" pitchFamily="34" charset="0"/>
            </a:endParaRPr>
          </a:p>
        </p:txBody>
      </p:sp>
      <p:pic>
        <p:nvPicPr>
          <p:cNvPr id="4" name="Picture 3">
            <a:extLst>
              <a:ext uri="{FF2B5EF4-FFF2-40B4-BE49-F238E27FC236}">
                <a16:creationId xmlns:a16="http://schemas.microsoft.com/office/drawing/2014/main" id="{2162349B-A1D3-9A5E-705C-871C723B5FD1}"/>
              </a:ext>
            </a:extLst>
          </p:cNvPr>
          <p:cNvPicPr>
            <a:picLocks noChangeAspect="1" noChangeArrowheads="1"/>
          </p:cNvPicPr>
          <p:nvPr/>
        </p:nvPicPr>
        <p:blipFill>
          <a:blip r:embed="rId3"/>
          <a:srcRect/>
          <a:stretch>
            <a:fillRect/>
          </a:stretch>
        </p:blipFill>
        <p:spPr bwMode="auto">
          <a:xfrm>
            <a:off x="6879122" y="1600200"/>
            <a:ext cx="3643312" cy="4830762"/>
          </a:xfrm>
          <a:prstGeom prst="rect">
            <a:avLst/>
          </a:prstGeom>
          <a:ln>
            <a:noFill/>
          </a:ln>
          <a:effectLst>
            <a:outerShdw blurRad="292100" dist="139700" dir="2700000" algn="tl" rotWithShape="0">
              <a:srgbClr val="333333">
                <a:alpha val="65000"/>
              </a:srgbClr>
            </a:outerShdw>
          </a:effectLst>
        </p:spPr>
      </p:pic>
      <p:sp>
        <p:nvSpPr>
          <p:cNvPr id="5" name="Espace réservé du contenu 2">
            <a:extLst>
              <a:ext uri="{FF2B5EF4-FFF2-40B4-BE49-F238E27FC236}">
                <a16:creationId xmlns:a16="http://schemas.microsoft.com/office/drawing/2014/main" id="{1BD166A2-4D61-94EA-8D4C-BDCB3293A03A}"/>
              </a:ext>
            </a:extLst>
          </p:cNvPr>
          <p:cNvSpPr txBox="1">
            <a:spLocks/>
          </p:cNvSpPr>
          <p:nvPr/>
        </p:nvSpPr>
        <p:spPr>
          <a:xfrm>
            <a:off x="1593437" y="1600200"/>
            <a:ext cx="4933024" cy="676672"/>
          </a:xfrm>
          <a:prstGeom prst="rect">
            <a:avLst/>
          </a:prstGeom>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dirty="0">
                <a:ea typeface="Verdana" panose="020B0604030504040204" pitchFamily="34" charset="0"/>
              </a:rPr>
              <a:t>Utilisés pour donner des titres et sous-titres à la page ou à une section de la page.</a:t>
            </a:r>
          </a:p>
        </p:txBody>
      </p:sp>
    </p:spTree>
    <p:extLst>
      <p:ext uri="{BB962C8B-B14F-4D97-AF65-F5344CB8AC3E}">
        <p14:creationId xmlns:p14="http://schemas.microsoft.com/office/powerpoint/2010/main" val="1371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a:latin typeface="Calibri" panose="020F0502020204030204" pitchFamily="34" charset="0"/>
                <a:cs typeface="Calibri" panose="020F0502020204030204" pitchFamily="34" charset="0"/>
              </a:rPr>
              <a:t>Paragraphes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1108720"/>
          </a:xfrm>
        </p:spPr>
        <p:txBody>
          <a:bodyPr>
            <a:normAutofit fontScale="70000" lnSpcReduction="20000"/>
          </a:bodyPr>
          <a:lstStyle/>
          <a:p>
            <a:pPr marL="0" indent="0">
              <a:buNone/>
            </a:pPr>
            <a:r>
              <a:rPr lang="fr-CA" dirty="0">
                <a:solidFill>
                  <a:schemeClr val="accent6"/>
                </a:solidFill>
                <a:ea typeface="Verdana" panose="020B0604030504040204" pitchFamily="34" charset="0"/>
              </a:rPr>
              <a:t>&lt;p&gt; &lt;/p&gt;</a:t>
            </a:r>
          </a:p>
          <a:p>
            <a:pPr marL="0" indent="0">
              <a:buNone/>
            </a:pPr>
            <a:r>
              <a:rPr lang="fr-CA" dirty="0">
                <a:ea typeface="Verdana" panose="020B0604030504040204" pitchFamily="34" charset="0"/>
              </a:rPr>
              <a:t>Contient des paragraphes de </a:t>
            </a:r>
            <a:r>
              <a:rPr lang="fr-CA" b="1" dirty="0">
                <a:solidFill>
                  <a:srgbClr val="00B050"/>
                </a:solidFill>
                <a:ea typeface="Verdana" panose="020B0604030504040204" pitchFamily="34" charset="0"/>
              </a:rPr>
              <a:t>texte</a:t>
            </a:r>
            <a:r>
              <a:rPr lang="fr-CA" dirty="0">
                <a:ea typeface="Verdana" panose="020B0604030504040204" pitchFamily="34" charset="0"/>
              </a:rPr>
              <a:t>.</a:t>
            </a:r>
          </a:p>
          <a:p>
            <a:pPr marL="0" indent="0">
              <a:buNone/>
            </a:pPr>
            <a:r>
              <a:rPr lang="fr-CA" dirty="0">
                <a:ea typeface="Verdana" panose="020B0604030504040204" pitchFamily="34" charset="0"/>
              </a:rPr>
              <a:t>Chaque paragraphe est séparé par un espace en hauteur</a:t>
            </a: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6FE361C9-49E9-47DB-0DAD-9A31901F7FA2}"/>
              </a:ext>
            </a:extLst>
          </p:cNvPr>
          <p:cNvSpPr txBox="1">
            <a:spLocks/>
          </p:cNvSpPr>
          <p:nvPr/>
        </p:nvSpPr>
        <p:spPr>
          <a:xfrm>
            <a:off x="1593436" y="3068960"/>
            <a:ext cx="4717000" cy="3103240"/>
          </a:xfrm>
          <a:prstGeom prst="rect">
            <a:avLst/>
          </a:prstGeom>
          <a:solidFill>
            <a:schemeClr val="bg1">
              <a:lumMod val="95000"/>
            </a:schemeClr>
          </a:solidFill>
          <a:ln w="19050">
            <a:noFill/>
          </a:ln>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&lt;html&gt;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&lt;head&gt;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&lt;/head&gt;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a:t>
            </a:r>
            <a:r>
              <a:rPr lang="pt-BR" sz="1400" dirty="0">
                <a:solidFill>
                  <a:schemeClr val="accent6"/>
                </a:solidFill>
                <a:latin typeface="Consolas" panose="020B0609020204030204" pitchFamily="49" charset="0"/>
                <a:ea typeface="Verdana" panose="020B0604030504040204" pitchFamily="34" charset="0"/>
              </a:rPr>
              <a:t>&lt;p&gt;</a:t>
            </a:r>
            <a:r>
              <a:rPr lang="pt-BR" sz="1400" dirty="0">
                <a:latin typeface="Consolas" panose="020B0609020204030204" pitchFamily="49" charset="0"/>
                <a:ea typeface="Verdana" panose="020B0604030504040204" pitchFamily="34" charset="0"/>
              </a:rPr>
              <a:t>Ceci est un paragraphe...</a:t>
            </a:r>
            <a:r>
              <a:rPr lang="pt-BR" sz="1400" dirty="0">
                <a:solidFill>
                  <a:schemeClr val="accent6"/>
                </a:solidFill>
                <a:latin typeface="Consolas" panose="020B0609020204030204" pitchFamily="49" charset="0"/>
                <a:ea typeface="Verdana" panose="020B0604030504040204" pitchFamily="34" charset="0"/>
              </a:rPr>
              <a:t>&lt;/p&gt;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a:t>
            </a:r>
            <a:r>
              <a:rPr lang="pt-BR" sz="1400" dirty="0">
                <a:solidFill>
                  <a:schemeClr val="accent6"/>
                </a:solidFill>
                <a:latin typeface="Consolas" panose="020B0609020204030204" pitchFamily="49" charset="0"/>
                <a:ea typeface="Verdana" panose="020B0604030504040204" pitchFamily="34" charset="0"/>
              </a:rPr>
              <a:t>&lt;p&gt;</a:t>
            </a:r>
            <a:r>
              <a:rPr lang="pt-BR" sz="1400" dirty="0">
                <a:latin typeface="Consolas" panose="020B0609020204030204" pitchFamily="49" charset="0"/>
                <a:ea typeface="Verdana" panose="020B0604030504040204" pitchFamily="34" charset="0"/>
              </a:rPr>
              <a:t>Ceci est un autre paragraphe...</a:t>
            </a:r>
            <a:r>
              <a:rPr lang="pt-BR" sz="1400" dirty="0">
                <a:solidFill>
                  <a:schemeClr val="accent6"/>
                </a:solidFill>
                <a:latin typeface="Consolas" panose="020B0609020204030204" pitchFamily="49" charset="0"/>
                <a:ea typeface="Verdana" panose="020B0604030504040204" pitchFamily="34" charset="0"/>
              </a:rPr>
              <a:t>&lt;/p&gt;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&lt;/html&gt;</a:t>
            </a:r>
          </a:p>
        </p:txBody>
      </p:sp>
      <p:pic>
        <p:nvPicPr>
          <p:cNvPr id="6" name="Image 5">
            <a:extLst>
              <a:ext uri="{FF2B5EF4-FFF2-40B4-BE49-F238E27FC236}">
                <a16:creationId xmlns:a16="http://schemas.microsoft.com/office/drawing/2014/main" id="{54E42BAC-0E82-7276-EDD0-51D24BB7F409}"/>
              </a:ext>
            </a:extLst>
          </p:cNvPr>
          <p:cNvPicPr>
            <a:picLocks noChangeAspect="1"/>
          </p:cNvPicPr>
          <p:nvPr/>
        </p:nvPicPr>
        <p:blipFill>
          <a:blip r:embed="rId3"/>
          <a:stretch>
            <a:fillRect/>
          </a:stretch>
        </p:blipFill>
        <p:spPr>
          <a:xfrm>
            <a:off x="6598468" y="2852936"/>
            <a:ext cx="5133902" cy="2016224"/>
          </a:xfrm>
          <a:prstGeom prst="rect">
            <a:avLst/>
          </a:prstGeom>
        </p:spPr>
      </p:pic>
    </p:spTree>
    <p:extLst>
      <p:ext uri="{BB962C8B-B14F-4D97-AF65-F5344CB8AC3E}">
        <p14:creationId xmlns:p14="http://schemas.microsoft.com/office/powerpoint/2010/main" val="14577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a:latin typeface="Calibri" panose="020F0502020204030204" pitchFamily="34" charset="0"/>
                <a:cs typeface="Calibri" panose="020F0502020204030204" pitchFamily="34" charset="0"/>
              </a:rPr>
              <a:t>Divisions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1108720"/>
          </a:xfrm>
        </p:spPr>
        <p:txBody>
          <a:bodyPr>
            <a:normAutofit fontScale="70000" lnSpcReduction="20000"/>
          </a:bodyPr>
          <a:lstStyle/>
          <a:p>
            <a:pPr marL="0" indent="0">
              <a:buNone/>
            </a:pPr>
            <a:r>
              <a:rPr lang="fr-CA" dirty="0">
                <a:solidFill>
                  <a:schemeClr val="accent6"/>
                </a:solidFill>
                <a:ea typeface="Verdana" panose="020B0604030504040204" pitchFamily="34" charset="0"/>
              </a:rPr>
              <a:t>&lt;div&gt; &lt;/div&gt;</a:t>
            </a:r>
          </a:p>
          <a:p>
            <a:pPr marL="0" indent="0">
              <a:buNone/>
            </a:pPr>
            <a:r>
              <a:rPr lang="fr-CA" dirty="0">
                <a:ea typeface="Verdana" panose="020B0604030504040204" pitchFamily="34" charset="0"/>
              </a:rPr>
              <a:t>Contient d’autres éléments.</a:t>
            </a:r>
          </a:p>
          <a:p>
            <a:pPr marL="0" indent="0">
              <a:buNone/>
            </a:pPr>
            <a:r>
              <a:rPr lang="fr-CA" dirty="0">
                <a:ea typeface="Verdana" panose="020B0604030504040204" pitchFamily="34" charset="0"/>
              </a:rPr>
              <a:t>Sert à diviser les pages en sections.  Utilité sera approfondie plus loin dans le cours.</a:t>
            </a: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6FE361C9-49E9-47DB-0DAD-9A31901F7FA2}"/>
              </a:ext>
            </a:extLst>
          </p:cNvPr>
          <p:cNvSpPr txBox="1">
            <a:spLocks/>
          </p:cNvSpPr>
          <p:nvPr/>
        </p:nvSpPr>
        <p:spPr>
          <a:xfrm>
            <a:off x="1593436" y="2708920"/>
            <a:ext cx="4717000" cy="3463280"/>
          </a:xfrm>
          <a:prstGeom prst="rect">
            <a:avLst/>
          </a:prstGeom>
          <a:ln w="19050">
            <a:solidFill>
              <a:schemeClr val="tx1"/>
            </a:solidFill>
          </a:ln>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&lt;!DOCTYPE html&gt;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&lt;html&gt;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&lt;head&gt;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&lt;/head&gt;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a:t>
            </a:r>
            <a:r>
              <a:rPr lang="pt-BR" sz="1400" dirty="0">
                <a:solidFill>
                  <a:schemeClr val="accent6"/>
                </a:solidFill>
                <a:latin typeface="Consolas" panose="020B0609020204030204" pitchFamily="49" charset="0"/>
                <a:ea typeface="Verdana" panose="020B0604030504040204" pitchFamily="34" charset="0"/>
              </a:rPr>
              <a:t>&lt;div&gt;&lt;</a:t>
            </a:r>
            <a:r>
              <a:rPr lang="pt-BR" sz="1400" dirty="0">
                <a:latin typeface="Consolas" panose="020B0609020204030204" pitchFamily="49" charset="0"/>
                <a:ea typeface="Verdana" panose="020B0604030504040204" pitchFamily="34" charset="0"/>
              </a:rPr>
              <a:t>h1&gt;Ceci est une titre&lt;/h1&gt;</a:t>
            </a:r>
            <a:r>
              <a:rPr lang="pt-BR" sz="1400" dirty="0">
                <a:solidFill>
                  <a:schemeClr val="accent6"/>
                </a:solidFill>
                <a:latin typeface="Consolas" panose="020B0609020204030204" pitchFamily="49" charset="0"/>
                <a:ea typeface="Verdana" panose="020B0604030504040204" pitchFamily="34" charset="0"/>
              </a:rPr>
              <a:t>&lt;/div&gt;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a:t>
            </a:r>
            <a:r>
              <a:rPr lang="pt-BR" sz="1400" dirty="0">
                <a:solidFill>
                  <a:schemeClr val="accent6"/>
                </a:solidFill>
                <a:latin typeface="Consolas" panose="020B0609020204030204" pitchFamily="49" charset="0"/>
                <a:ea typeface="Verdana" panose="020B0604030504040204" pitchFamily="34" charset="0"/>
              </a:rPr>
              <a:t>&lt;div&gt;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&lt;p&gt;Ceci est un paragraphe... &lt;/p&gt;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&lt;p&gt;Ceci est un autre paragraphe... &lt;/p&gt;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a:t>
            </a:r>
            <a:r>
              <a:rPr lang="pt-BR" sz="1400" dirty="0">
                <a:solidFill>
                  <a:schemeClr val="accent6"/>
                </a:solidFill>
                <a:latin typeface="Consolas" panose="020B0609020204030204" pitchFamily="49" charset="0"/>
                <a:ea typeface="Verdana" panose="020B0604030504040204" pitchFamily="34" charset="0"/>
              </a:rPr>
              <a:t>&lt;/div&gt;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pt-BR" sz="1400" dirty="0">
                <a:latin typeface="Consolas" panose="020B0609020204030204" pitchFamily="49" charset="0"/>
                <a:ea typeface="Verdana" panose="020B0604030504040204" pitchFamily="34" charset="0"/>
              </a:rPr>
              <a:t>&lt;/html&gt;</a:t>
            </a:r>
          </a:p>
        </p:txBody>
      </p:sp>
      <p:pic>
        <p:nvPicPr>
          <p:cNvPr id="7" name="Image 6">
            <a:extLst>
              <a:ext uri="{FF2B5EF4-FFF2-40B4-BE49-F238E27FC236}">
                <a16:creationId xmlns:a16="http://schemas.microsoft.com/office/drawing/2014/main" id="{4A2824FA-F86E-9FAA-39C2-4AE4E5FE156C}"/>
              </a:ext>
            </a:extLst>
          </p:cNvPr>
          <p:cNvPicPr>
            <a:picLocks noChangeAspect="1"/>
          </p:cNvPicPr>
          <p:nvPr/>
        </p:nvPicPr>
        <p:blipFill>
          <a:blip r:embed="rId3"/>
          <a:stretch>
            <a:fillRect/>
          </a:stretch>
        </p:blipFill>
        <p:spPr>
          <a:xfrm>
            <a:off x="6803232" y="2708920"/>
            <a:ext cx="5007702" cy="2808312"/>
          </a:xfrm>
          <a:prstGeom prst="rect">
            <a:avLst/>
          </a:prstGeom>
        </p:spPr>
      </p:pic>
    </p:spTree>
    <p:extLst>
      <p:ext uri="{BB962C8B-B14F-4D97-AF65-F5344CB8AC3E}">
        <p14:creationId xmlns:p14="http://schemas.microsoft.com/office/powerpoint/2010/main" val="413990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a:latin typeface="Calibri" panose="020F0502020204030204" pitchFamily="34" charset="0"/>
                <a:cs typeface="Calibri" panose="020F0502020204030204" pitchFamily="34" charset="0"/>
              </a:rPr>
              <a:t>Span</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1239837"/>
          </a:xfrm>
        </p:spPr>
        <p:txBody>
          <a:bodyPr>
            <a:normAutofit fontScale="62500" lnSpcReduction="20000"/>
          </a:bodyPr>
          <a:lstStyle/>
          <a:p>
            <a:pPr marL="0" indent="0">
              <a:buNone/>
            </a:pPr>
            <a:r>
              <a:rPr lang="fr-CA" dirty="0">
                <a:solidFill>
                  <a:schemeClr val="accent6"/>
                </a:solidFill>
                <a:ea typeface="Verdana" panose="020B0604030504040204" pitchFamily="34" charset="0"/>
              </a:rPr>
              <a:t>&lt;</a:t>
            </a:r>
            <a:r>
              <a:rPr lang="fr-CA" dirty="0" err="1">
                <a:solidFill>
                  <a:schemeClr val="accent6"/>
                </a:solidFill>
                <a:ea typeface="Verdana" panose="020B0604030504040204" pitchFamily="34" charset="0"/>
              </a:rPr>
              <a:t>span</a:t>
            </a:r>
            <a:r>
              <a:rPr lang="fr-CA" dirty="0">
                <a:solidFill>
                  <a:schemeClr val="accent6"/>
                </a:solidFill>
                <a:ea typeface="Verdana" panose="020B0604030504040204" pitchFamily="34" charset="0"/>
              </a:rPr>
              <a:t>&gt; &lt;/</a:t>
            </a:r>
            <a:r>
              <a:rPr lang="fr-CA" dirty="0" err="1">
                <a:solidFill>
                  <a:schemeClr val="accent6"/>
                </a:solidFill>
                <a:ea typeface="Verdana" panose="020B0604030504040204" pitchFamily="34" charset="0"/>
              </a:rPr>
              <a:t>span</a:t>
            </a:r>
            <a:r>
              <a:rPr lang="fr-CA" dirty="0">
                <a:solidFill>
                  <a:schemeClr val="accent6"/>
                </a:solidFill>
                <a:ea typeface="Verdana" panose="020B0604030504040204" pitchFamily="34" charset="0"/>
              </a:rPr>
              <a:t>&gt;</a:t>
            </a:r>
          </a:p>
          <a:p>
            <a:pPr marL="0" indent="0">
              <a:buNone/>
            </a:pPr>
            <a:r>
              <a:rPr lang="fr-CA" dirty="0">
                <a:ea typeface="Verdana" panose="020B0604030504040204" pitchFamily="34" charset="0"/>
              </a:rPr>
              <a:t>Définit une partie de texte sur laquelle on peut appliquer des styles.</a:t>
            </a:r>
          </a:p>
          <a:p>
            <a:pPr marL="0" indent="0">
              <a:buNone/>
            </a:pPr>
            <a:r>
              <a:rPr lang="fr-CA" dirty="0">
                <a:ea typeface="Verdana" panose="020B0604030504040204" pitchFamily="34" charset="0"/>
              </a:rPr>
              <a:t>Utilisée plus loin dans les notes.  L’exemple ici montre l’utilisation avec une couleur, aussi expliquée plus loin.</a:t>
            </a: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6FE361C9-49E9-47DB-0DAD-9A31901F7FA2}"/>
              </a:ext>
            </a:extLst>
          </p:cNvPr>
          <p:cNvSpPr txBox="1">
            <a:spLocks/>
          </p:cNvSpPr>
          <p:nvPr/>
        </p:nvSpPr>
        <p:spPr>
          <a:xfrm>
            <a:off x="1581729" y="3319588"/>
            <a:ext cx="9692104" cy="698376"/>
          </a:xfrm>
          <a:prstGeom prst="rect">
            <a:avLst/>
          </a:prstGeom>
          <a:solidFill>
            <a:schemeClr val="bg1">
              <a:lumMod val="95000"/>
            </a:schemeClr>
          </a:solidFill>
          <a:ln w="19050">
            <a:noFill/>
          </a:ln>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800"/>
              </a:spcBef>
              <a:buFont typeface="Euphemia" pitchFamily="34" charset="0"/>
              <a:buNone/>
            </a:pPr>
            <a:r>
              <a:rPr lang="fr-CA" sz="1600" dirty="0">
                <a:latin typeface="Consolas" panose="020B0609020204030204" pitchFamily="49" charset="0"/>
                <a:ea typeface="Verdana" panose="020B0604030504040204" pitchFamily="34" charset="0"/>
              </a:rPr>
              <a:t>&lt;p&gt;Ceci est un paragraphe de texte avec utilisation de la balise </a:t>
            </a:r>
            <a:r>
              <a:rPr lang="fr-CA" sz="1600" dirty="0" err="1">
                <a:latin typeface="Consolas" panose="020B0609020204030204" pitchFamily="49" charset="0"/>
                <a:ea typeface="Verdana" panose="020B0604030504040204" pitchFamily="34" charset="0"/>
              </a:rPr>
              <a:t>span</a:t>
            </a:r>
            <a:r>
              <a:rPr lang="fr-CA" sz="1600" dirty="0">
                <a:latin typeface="Consolas" panose="020B0609020204030204" pitchFamily="49" charset="0"/>
                <a:ea typeface="Verdana" panose="020B0604030504040204" pitchFamily="34" charset="0"/>
              </a:rPr>
              <a:t> pour mettre un mot en </a:t>
            </a:r>
            <a:r>
              <a:rPr lang="fr-CA" sz="1600" dirty="0">
                <a:solidFill>
                  <a:schemeClr val="accent4">
                    <a:lumMod val="75000"/>
                  </a:schemeClr>
                </a:solidFill>
                <a:latin typeface="Consolas" panose="020B0609020204030204" pitchFamily="49" charset="0"/>
                <a:ea typeface="Verdana" panose="020B0604030504040204" pitchFamily="34" charset="0"/>
              </a:rPr>
              <a:t>&lt;</a:t>
            </a:r>
            <a:r>
              <a:rPr lang="fr-CA" sz="1600" dirty="0" err="1">
                <a:solidFill>
                  <a:schemeClr val="accent4">
                    <a:lumMod val="75000"/>
                  </a:schemeClr>
                </a:solidFill>
                <a:latin typeface="Consolas" panose="020B0609020204030204" pitchFamily="49" charset="0"/>
                <a:ea typeface="Verdana" panose="020B0604030504040204" pitchFamily="34" charset="0"/>
              </a:rPr>
              <a:t>span</a:t>
            </a:r>
            <a:r>
              <a:rPr lang="fr-CA" sz="1600" dirty="0">
                <a:solidFill>
                  <a:schemeClr val="accent4">
                    <a:lumMod val="75000"/>
                  </a:schemeClr>
                </a:solidFill>
                <a:latin typeface="Consolas" panose="020B0609020204030204" pitchFamily="49" charset="0"/>
                <a:ea typeface="Verdana" panose="020B0604030504040204" pitchFamily="34" charset="0"/>
              </a:rPr>
              <a:t> style="</a:t>
            </a:r>
            <a:r>
              <a:rPr lang="fr-CA" sz="1600" dirty="0" err="1">
                <a:solidFill>
                  <a:schemeClr val="accent4">
                    <a:lumMod val="75000"/>
                  </a:schemeClr>
                </a:solidFill>
                <a:latin typeface="Consolas" panose="020B0609020204030204" pitchFamily="49" charset="0"/>
                <a:ea typeface="Verdana" panose="020B0604030504040204" pitchFamily="34" charset="0"/>
              </a:rPr>
              <a:t>color:red</a:t>
            </a:r>
            <a:r>
              <a:rPr lang="fr-CA" sz="1600" dirty="0">
                <a:solidFill>
                  <a:schemeClr val="accent4">
                    <a:lumMod val="75000"/>
                  </a:schemeClr>
                </a:solidFill>
                <a:latin typeface="Consolas" panose="020B0609020204030204" pitchFamily="49" charset="0"/>
                <a:ea typeface="Verdana" panose="020B0604030504040204" pitchFamily="34" charset="0"/>
              </a:rPr>
              <a:t>"&gt;</a:t>
            </a:r>
            <a:r>
              <a:rPr lang="fr-CA" sz="1600" dirty="0">
                <a:latin typeface="Consolas" panose="020B0609020204030204" pitchFamily="49" charset="0"/>
                <a:ea typeface="Verdana" panose="020B0604030504040204" pitchFamily="34" charset="0"/>
              </a:rPr>
              <a:t>rouge</a:t>
            </a:r>
            <a:r>
              <a:rPr lang="fr-CA" sz="1600" dirty="0">
                <a:solidFill>
                  <a:schemeClr val="accent4">
                    <a:lumMod val="75000"/>
                  </a:schemeClr>
                </a:solidFill>
                <a:latin typeface="Consolas" panose="020B0609020204030204" pitchFamily="49" charset="0"/>
                <a:ea typeface="Verdana" panose="020B0604030504040204" pitchFamily="34" charset="0"/>
              </a:rPr>
              <a:t>&lt;/</a:t>
            </a:r>
            <a:r>
              <a:rPr lang="fr-CA" sz="1600" dirty="0" err="1">
                <a:solidFill>
                  <a:schemeClr val="accent4">
                    <a:lumMod val="75000"/>
                  </a:schemeClr>
                </a:solidFill>
                <a:latin typeface="Consolas" panose="020B0609020204030204" pitchFamily="49" charset="0"/>
                <a:ea typeface="Verdana" panose="020B0604030504040204" pitchFamily="34" charset="0"/>
              </a:rPr>
              <a:t>span</a:t>
            </a:r>
            <a:r>
              <a:rPr lang="fr-CA" sz="1600" dirty="0">
                <a:solidFill>
                  <a:schemeClr val="accent4">
                    <a:lumMod val="75000"/>
                  </a:schemeClr>
                </a:solidFill>
                <a:latin typeface="Consolas" panose="020B0609020204030204" pitchFamily="49" charset="0"/>
                <a:ea typeface="Verdana" panose="020B0604030504040204" pitchFamily="34" charset="0"/>
              </a:rPr>
              <a:t>&gt; </a:t>
            </a:r>
            <a:r>
              <a:rPr lang="fr-CA" sz="1600" dirty="0">
                <a:latin typeface="Consolas" panose="020B0609020204030204" pitchFamily="49" charset="0"/>
                <a:ea typeface="Verdana" panose="020B0604030504040204" pitchFamily="34" charset="0"/>
              </a:rPr>
              <a:t>alors que le reste du texte est en noir.&lt;/h1&gt;</a:t>
            </a:r>
          </a:p>
        </p:txBody>
      </p:sp>
      <p:pic>
        <p:nvPicPr>
          <p:cNvPr id="6" name="Image 5">
            <a:extLst>
              <a:ext uri="{FF2B5EF4-FFF2-40B4-BE49-F238E27FC236}">
                <a16:creationId xmlns:a16="http://schemas.microsoft.com/office/drawing/2014/main" id="{93E0D849-08AC-EB5F-82EC-A880BF96C925}"/>
              </a:ext>
            </a:extLst>
          </p:cNvPr>
          <p:cNvPicPr>
            <a:picLocks noChangeAspect="1"/>
          </p:cNvPicPr>
          <p:nvPr/>
        </p:nvPicPr>
        <p:blipFill>
          <a:blip r:embed="rId3"/>
          <a:stretch>
            <a:fillRect/>
          </a:stretch>
        </p:blipFill>
        <p:spPr>
          <a:xfrm>
            <a:off x="1581729" y="4581128"/>
            <a:ext cx="9692104" cy="936104"/>
          </a:xfrm>
          <a:prstGeom prst="rect">
            <a:avLst/>
          </a:prstGeom>
          <a:noFill/>
          <a:ln w="12700">
            <a:solidFill>
              <a:schemeClr val="tx1"/>
            </a:solidFill>
          </a:ln>
        </p:spPr>
      </p:pic>
    </p:spTree>
    <p:extLst>
      <p:ext uri="{BB962C8B-B14F-4D97-AF65-F5344CB8AC3E}">
        <p14:creationId xmlns:p14="http://schemas.microsoft.com/office/powerpoint/2010/main" val="15511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a:latin typeface="Calibri" panose="020F0502020204030204" pitchFamily="34" charset="0"/>
                <a:cs typeface="Calibri" panose="020F0502020204030204" pitchFamily="34" charset="0"/>
              </a:rPr>
              <a:t>Ligne horizontale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1108720"/>
          </a:xfrm>
        </p:spPr>
        <p:txBody>
          <a:bodyPr>
            <a:normAutofit/>
          </a:bodyPr>
          <a:lstStyle/>
          <a:p>
            <a:pPr marL="0" indent="0">
              <a:buNone/>
            </a:pPr>
            <a:r>
              <a:rPr lang="fr-CA" dirty="0">
                <a:solidFill>
                  <a:schemeClr val="accent6"/>
                </a:solidFill>
                <a:ea typeface="Verdana" panose="020B0604030504040204" pitchFamily="34" charset="0"/>
              </a:rPr>
              <a:t>&lt;</a:t>
            </a:r>
            <a:r>
              <a:rPr lang="fr-CA" dirty="0" err="1">
                <a:solidFill>
                  <a:schemeClr val="accent6"/>
                </a:solidFill>
                <a:ea typeface="Verdana" panose="020B0604030504040204" pitchFamily="34" charset="0"/>
              </a:rPr>
              <a:t>hr</a:t>
            </a:r>
            <a:r>
              <a:rPr lang="fr-CA" dirty="0">
                <a:solidFill>
                  <a:schemeClr val="accent6"/>
                </a:solidFill>
                <a:ea typeface="Verdana" panose="020B0604030504040204" pitchFamily="34" charset="0"/>
              </a:rPr>
              <a:t>&gt;</a:t>
            </a:r>
          </a:p>
          <a:p>
            <a:pPr marL="0" indent="0">
              <a:buNone/>
            </a:pPr>
            <a:r>
              <a:rPr lang="fr-CA" dirty="0">
                <a:ea typeface="Verdana" panose="020B0604030504040204" pitchFamily="34" charset="0"/>
              </a:rPr>
              <a:t>Ajoute une ligne avec un trait horizontal</a:t>
            </a: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6FE361C9-49E9-47DB-0DAD-9A31901F7FA2}"/>
              </a:ext>
            </a:extLst>
          </p:cNvPr>
          <p:cNvSpPr txBox="1">
            <a:spLocks/>
          </p:cNvSpPr>
          <p:nvPr/>
        </p:nvSpPr>
        <p:spPr>
          <a:xfrm>
            <a:off x="1593436" y="2708920"/>
            <a:ext cx="4986554" cy="3463280"/>
          </a:xfrm>
          <a:prstGeom prst="rect">
            <a:avLst/>
          </a:prstGeom>
          <a:solidFill>
            <a:schemeClr val="bg1">
              <a:lumMod val="95000"/>
            </a:schemeClr>
          </a:solidFill>
          <a:ln w="19050">
            <a:noFill/>
          </a:ln>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&lt;!DOCTYPE 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&lt;div&gt;Texte dans une section&lt;/div&gt;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a:t>
            </a:r>
            <a:r>
              <a:rPr lang="fr-CA" sz="1400" dirty="0">
                <a:solidFill>
                  <a:schemeClr val="accent6"/>
                </a:solidFill>
                <a:latin typeface="Consolas" panose="020B0609020204030204" pitchFamily="49" charset="0"/>
                <a:ea typeface="Verdana" panose="020B0604030504040204" pitchFamily="34" charset="0"/>
              </a:rPr>
              <a:t>&lt;</a:t>
            </a:r>
            <a:r>
              <a:rPr lang="fr-CA" sz="1400" dirty="0" err="1">
                <a:solidFill>
                  <a:schemeClr val="accent6"/>
                </a:solidFill>
                <a:latin typeface="Consolas" panose="020B0609020204030204" pitchFamily="49" charset="0"/>
                <a:ea typeface="Verdana" panose="020B0604030504040204" pitchFamily="34" charset="0"/>
              </a:rPr>
              <a:t>hr</a:t>
            </a:r>
            <a:r>
              <a:rPr lang="fr-CA" sz="1400" dirty="0">
                <a:solidFill>
                  <a:schemeClr val="accent6"/>
                </a:solidFill>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&lt;div&gt;Texte dans une autre section&lt;/div&gt;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endParaRPr lang="pt-BR" sz="1400" dirty="0">
              <a:latin typeface="Consolas" panose="020B0609020204030204" pitchFamily="49" charset="0"/>
              <a:ea typeface="Verdana" panose="020B0604030504040204" pitchFamily="34" charset="0"/>
            </a:endParaRPr>
          </a:p>
        </p:txBody>
      </p:sp>
      <p:pic>
        <p:nvPicPr>
          <p:cNvPr id="9" name="Image 8">
            <a:extLst>
              <a:ext uri="{FF2B5EF4-FFF2-40B4-BE49-F238E27FC236}">
                <a16:creationId xmlns:a16="http://schemas.microsoft.com/office/drawing/2014/main" id="{9AEC7162-B179-F2AE-5D7E-6F42232E8AAF}"/>
              </a:ext>
            </a:extLst>
          </p:cNvPr>
          <p:cNvPicPr>
            <a:picLocks noChangeAspect="1"/>
          </p:cNvPicPr>
          <p:nvPr/>
        </p:nvPicPr>
        <p:blipFill>
          <a:blip r:embed="rId3"/>
          <a:stretch>
            <a:fillRect/>
          </a:stretch>
        </p:blipFill>
        <p:spPr>
          <a:xfrm>
            <a:off x="6886500" y="2708920"/>
            <a:ext cx="4630371" cy="936104"/>
          </a:xfrm>
          <a:prstGeom prst="rect">
            <a:avLst/>
          </a:prstGeom>
        </p:spPr>
      </p:pic>
    </p:spTree>
    <p:extLst>
      <p:ext uri="{BB962C8B-B14F-4D97-AF65-F5344CB8AC3E}">
        <p14:creationId xmlns:p14="http://schemas.microsoft.com/office/powerpoint/2010/main" val="116719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a:latin typeface="Calibri" panose="020F0502020204030204" pitchFamily="34" charset="0"/>
                <a:cs typeface="Calibri" panose="020F0502020204030204" pitchFamily="34" charset="0"/>
              </a:rPr>
              <a:t>Saut de ligne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1108720"/>
          </a:xfrm>
        </p:spPr>
        <p:txBody>
          <a:bodyPr>
            <a:normAutofit/>
          </a:bodyPr>
          <a:lstStyle/>
          <a:p>
            <a:pPr marL="0" indent="0">
              <a:buNone/>
            </a:pPr>
            <a:r>
              <a:rPr lang="fr-CA" dirty="0">
                <a:solidFill>
                  <a:schemeClr val="accent6"/>
                </a:solidFill>
                <a:ea typeface="Verdana" panose="020B0604030504040204" pitchFamily="34" charset="0"/>
              </a:rPr>
              <a:t>&lt;</a:t>
            </a:r>
            <a:r>
              <a:rPr lang="fr-CA" dirty="0" err="1">
                <a:solidFill>
                  <a:schemeClr val="accent6"/>
                </a:solidFill>
                <a:ea typeface="Verdana" panose="020B0604030504040204" pitchFamily="34" charset="0"/>
              </a:rPr>
              <a:t>br</a:t>
            </a:r>
            <a:r>
              <a:rPr lang="fr-CA" dirty="0">
                <a:solidFill>
                  <a:schemeClr val="accent6"/>
                </a:solidFill>
                <a:ea typeface="Verdana" panose="020B0604030504040204" pitchFamily="34" charset="0"/>
              </a:rPr>
              <a:t>&gt;</a:t>
            </a:r>
          </a:p>
          <a:p>
            <a:pPr marL="0" indent="0">
              <a:buNone/>
            </a:pPr>
            <a:r>
              <a:rPr lang="fr-CA" dirty="0">
                <a:ea typeface="Verdana" panose="020B0604030504040204" pitchFamily="34" charset="0"/>
              </a:rPr>
              <a:t>Retour de ligne.</a:t>
            </a: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6FE361C9-49E9-47DB-0DAD-9A31901F7FA2}"/>
              </a:ext>
            </a:extLst>
          </p:cNvPr>
          <p:cNvSpPr txBox="1">
            <a:spLocks/>
          </p:cNvSpPr>
          <p:nvPr/>
        </p:nvSpPr>
        <p:spPr>
          <a:xfrm>
            <a:off x="1593436" y="2708920"/>
            <a:ext cx="4861016" cy="3463280"/>
          </a:xfrm>
          <a:prstGeom prst="rect">
            <a:avLst/>
          </a:prstGeom>
          <a:solidFill>
            <a:schemeClr val="bg1">
              <a:lumMod val="95000"/>
            </a:schemeClr>
          </a:solidFill>
          <a:ln w="19050">
            <a:noFill/>
          </a:ln>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&lt;!DOCTYPE 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&lt;div&gt;Texte dans une section&lt;/div&gt;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a:t>
            </a:r>
            <a:r>
              <a:rPr lang="fr-CA" sz="1400" dirty="0">
                <a:solidFill>
                  <a:schemeClr val="accent4">
                    <a:lumMod val="75000"/>
                  </a:schemeClr>
                </a:solidFill>
                <a:latin typeface="Consolas" panose="020B0609020204030204" pitchFamily="49" charset="0"/>
                <a:ea typeface="Verdana" panose="020B0604030504040204" pitchFamily="34" charset="0"/>
              </a:rPr>
              <a:t>&lt;</a:t>
            </a:r>
            <a:r>
              <a:rPr lang="fr-CA" sz="1400" dirty="0" err="1">
                <a:solidFill>
                  <a:schemeClr val="accent4">
                    <a:lumMod val="75000"/>
                  </a:schemeClr>
                </a:solidFill>
                <a:latin typeface="Consolas" panose="020B0609020204030204" pitchFamily="49" charset="0"/>
                <a:ea typeface="Verdana" panose="020B0604030504040204" pitchFamily="34" charset="0"/>
              </a:rPr>
              <a:t>br</a:t>
            </a:r>
            <a:r>
              <a:rPr lang="fr-CA" sz="1400" dirty="0">
                <a:solidFill>
                  <a:schemeClr val="accent4">
                    <a:lumMod val="75000"/>
                  </a:schemeClr>
                </a:solidFill>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&lt;div&gt;Texte dans une autre section&lt;/div&gt;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endParaRPr lang="pt-BR" sz="1400" dirty="0">
              <a:latin typeface="Consolas" panose="020B0609020204030204" pitchFamily="49" charset="0"/>
              <a:ea typeface="Verdana" panose="020B0604030504040204" pitchFamily="34" charset="0"/>
            </a:endParaRPr>
          </a:p>
        </p:txBody>
      </p:sp>
      <p:pic>
        <p:nvPicPr>
          <p:cNvPr id="6" name="Image 5">
            <a:extLst>
              <a:ext uri="{FF2B5EF4-FFF2-40B4-BE49-F238E27FC236}">
                <a16:creationId xmlns:a16="http://schemas.microsoft.com/office/drawing/2014/main" id="{C5389861-87AD-73D0-5F59-0DAAC9216451}"/>
              </a:ext>
            </a:extLst>
          </p:cNvPr>
          <p:cNvPicPr>
            <a:picLocks noChangeAspect="1"/>
          </p:cNvPicPr>
          <p:nvPr/>
        </p:nvPicPr>
        <p:blipFill>
          <a:blip r:embed="rId3"/>
          <a:stretch>
            <a:fillRect/>
          </a:stretch>
        </p:blipFill>
        <p:spPr>
          <a:xfrm>
            <a:off x="6886500" y="2708920"/>
            <a:ext cx="4749228" cy="1296144"/>
          </a:xfrm>
          <a:prstGeom prst="rect">
            <a:avLst/>
          </a:prstGeom>
        </p:spPr>
      </p:pic>
    </p:spTree>
    <p:extLst>
      <p:ext uri="{BB962C8B-B14F-4D97-AF65-F5344CB8AC3E}">
        <p14:creationId xmlns:p14="http://schemas.microsoft.com/office/powerpoint/2010/main" val="16579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a:latin typeface="Calibri" panose="020F0502020204030204" pitchFamily="34" charset="0"/>
                <a:cs typeface="Calibri" panose="020F0502020204030204" pitchFamily="34" charset="0"/>
              </a:rPr>
              <a:t>Les espaces dans le code ne sont pas les mêmes dans la page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1108720"/>
          </a:xfrm>
        </p:spPr>
        <p:txBody>
          <a:bodyPr>
            <a:normAutofit fontScale="92500" lnSpcReduction="10000"/>
          </a:bodyPr>
          <a:lstStyle/>
          <a:p>
            <a:pPr marL="0" indent="0">
              <a:buNone/>
            </a:pPr>
            <a:r>
              <a:rPr lang="fr-CA" dirty="0">
                <a:ea typeface="Verdana" panose="020B0604030504040204" pitchFamily="34" charset="0"/>
              </a:rPr>
              <a:t>Le code traite tout caractère blanc comme </a:t>
            </a:r>
            <a:r>
              <a:rPr lang="fr-CA" b="1" u="sng" dirty="0">
                <a:ea typeface="Verdana" panose="020B0604030504040204" pitchFamily="34" charset="0"/>
              </a:rPr>
              <a:t>un seul espace</a:t>
            </a:r>
            <a:r>
              <a:rPr lang="fr-CA" dirty="0">
                <a:ea typeface="Verdana" panose="020B0604030504040204" pitchFamily="34" charset="0"/>
              </a:rPr>
              <a:t>.  Si on veut faire des changements de ligne ou ajouter plusieurs espaces, il faut utiliser d’autres mécanismes.</a:t>
            </a: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6FE361C9-49E9-47DB-0DAD-9A31901F7FA2}"/>
              </a:ext>
            </a:extLst>
          </p:cNvPr>
          <p:cNvSpPr txBox="1">
            <a:spLocks/>
          </p:cNvSpPr>
          <p:nvPr/>
        </p:nvSpPr>
        <p:spPr>
          <a:xfrm>
            <a:off x="1593436" y="2708920"/>
            <a:ext cx="4861016" cy="3463280"/>
          </a:xfrm>
          <a:prstGeom prst="rect">
            <a:avLst/>
          </a:prstGeom>
          <a:ln w="19050">
            <a:noFill/>
          </a:ln>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&lt;!DOCTYPE 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&lt;div&gt;Texte dans une </a:t>
            </a:r>
            <a:r>
              <a:rPr lang="fr-CA" sz="1400" dirty="0">
                <a:highlight>
                  <a:srgbClr val="FFFF00"/>
                </a:highlight>
                <a:latin typeface="Consolas" panose="020B0609020204030204" pitchFamily="49" charset="0"/>
                <a:ea typeface="Verdana" panose="020B0604030504040204" pitchFamily="34" charset="0"/>
              </a:rPr>
              <a:t>          </a:t>
            </a:r>
            <a:r>
              <a:rPr lang="fr-CA" sz="1400" dirty="0">
                <a:latin typeface="Consolas" panose="020B0609020204030204" pitchFamily="49" charset="0"/>
                <a:ea typeface="Verdana" panose="020B0604030504040204" pitchFamily="34" charset="0"/>
              </a:rPr>
              <a:t>section&lt;/div&gt;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&lt;div&gt;Texte dans une </a:t>
            </a:r>
            <a:r>
              <a:rPr lang="fr-CA" sz="1400" dirty="0">
                <a:highlight>
                  <a:srgbClr val="FFFF00"/>
                </a:highlight>
                <a:latin typeface="Consolas" panose="020B0609020204030204" pitchFamily="49" charset="0"/>
                <a:ea typeface="Verdana" panose="020B0604030504040204" pitchFamily="34" charset="0"/>
              </a:rPr>
              <a:t>                      </a:t>
            </a:r>
            <a:r>
              <a:rPr lang="fr-CA" sz="1400" dirty="0">
                <a:solidFill>
                  <a:srgbClr val="FFFF00"/>
                </a:solidFill>
                <a:highlight>
                  <a:srgbClr val="FFFF00"/>
                </a:highlight>
                <a:latin typeface="Consolas" panose="020B0609020204030204" pitchFamily="49" charset="0"/>
                <a:ea typeface="Verdana" panose="020B0604030504040204" pitchFamily="34" charset="0"/>
              </a:rPr>
              <a:t>-</a:t>
            </a:r>
          </a:p>
          <a:p>
            <a:pPr marL="0" indent="0">
              <a:spcBef>
                <a:spcPts val="800"/>
              </a:spcBef>
              <a:buFont typeface="Euphemia" pitchFamily="34" charset="0"/>
              <a:buNone/>
            </a:pPr>
            <a:r>
              <a:rPr lang="fr-CA" sz="1400" dirty="0">
                <a:highlight>
                  <a:srgbClr val="FFFF00"/>
                </a:highlight>
                <a:latin typeface="Consolas" panose="020B0609020204030204" pitchFamily="49" charset="0"/>
                <a:ea typeface="Verdana" panose="020B0604030504040204" pitchFamily="34" charset="0"/>
              </a:rPr>
              <a:t>                                              </a:t>
            </a:r>
            <a:r>
              <a:rPr lang="fr-CA" sz="1400" dirty="0">
                <a:solidFill>
                  <a:srgbClr val="FFFF00"/>
                </a:solidFill>
                <a:highlight>
                  <a:srgbClr val="FFFF00"/>
                </a:highlight>
                <a:latin typeface="Consolas" panose="020B0609020204030204" pitchFamily="49" charset="0"/>
                <a:ea typeface="Verdana" panose="020B0604030504040204" pitchFamily="34" charset="0"/>
              </a:rPr>
              <a:t>-</a:t>
            </a:r>
          </a:p>
          <a:p>
            <a:pPr marL="0" indent="0">
              <a:spcBef>
                <a:spcPts val="800"/>
              </a:spcBef>
              <a:buFont typeface="Euphemia" pitchFamily="34" charset="0"/>
              <a:buNone/>
            </a:pPr>
            <a:r>
              <a:rPr lang="fr-CA" sz="1400" dirty="0">
                <a:highlight>
                  <a:srgbClr val="FFFF00"/>
                </a:highlight>
                <a:latin typeface="Consolas" panose="020B0609020204030204" pitchFamily="49" charset="0"/>
                <a:ea typeface="Verdana" panose="020B0604030504040204" pitchFamily="34" charset="0"/>
              </a:rPr>
              <a:t>            </a:t>
            </a:r>
            <a:r>
              <a:rPr lang="fr-CA" sz="1400" dirty="0">
                <a:latin typeface="Consolas" panose="020B0609020204030204" pitchFamily="49" charset="0"/>
                <a:ea typeface="Verdana" panose="020B0604030504040204" pitchFamily="34" charset="0"/>
              </a:rPr>
              <a:t>autre section&lt;/div&gt;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endParaRPr lang="pt-BR" sz="1400" dirty="0">
              <a:latin typeface="Consolas" panose="020B0609020204030204" pitchFamily="49" charset="0"/>
              <a:ea typeface="Verdana" panose="020B0604030504040204" pitchFamily="34" charset="0"/>
            </a:endParaRPr>
          </a:p>
        </p:txBody>
      </p:sp>
      <p:pic>
        <p:nvPicPr>
          <p:cNvPr id="7" name="Image 6">
            <a:extLst>
              <a:ext uri="{FF2B5EF4-FFF2-40B4-BE49-F238E27FC236}">
                <a16:creationId xmlns:a16="http://schemas.microsoft.com/office/drawing/2014/main" id="{523E4FEB-EA9E-8560-2839-85E7CC9D43DA}"/>
              </a:ext>
            </a:extLst>
          </p:cNvPr>
          <p:cNvPicPr>
            <a:picLocks noChangeAspect="1"/>
          </p:cNvPicPr>
          <p:nvPr/>
        </p:nvPicPr>
        <p:blipFill>
          <a:blip r:embed="rId3"/>
          <a:stretch>
            <a:fillRect/>
          </a:stretch>
        </p:blipFill>
        <p:spPr>
          <a:xfrm>
            <a:off x="6742484" y="2714496"/>
            <a:ext cx="4392488" cy="1191484"/>
          </a:xfrm>
          <a:prstGeom prst="rect">
            <a:avLst/>
          </a:prstGeom>
        </p:spPr>
      </p:pic>
    </p:spTree>
    <p:extLst>
      <p:ext uri="{BB962C8B-B14F-4D97-AF65-F5344CB8AC3E}">
        <p14:creationId xmlns:p14="http://schemas.microsoft.com/office/powerpoint/2010/main" val="208352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a:latin typeface="Calibri" panose="020F0502020204030204" pitchFamily="34" charset="0"/>
                <a:cs typeface="Calibri" panose="020F0502020204030204" pitchFamily="34" charset="0"/>
              </a:rPr>
              <a:t>Pas de code « flottant »</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1108720"/>
          </a:xfrm>
        </p:spPr>
        <p:txBody>
          <a:bodyPr>
            <a:normAutofit fontScale="77500" lnSpcReduction="20000"/>
          </a:bodyPr>
          <a:lstStyle/>
          <a:p>
            <a:pPr marL="0" indent="0">
              <a:buNone/>
            </a:pPr>
            <a:r>
              <a:rPr lang="fr-CA" dirty="0">
                <a:ea typeface="Verdana" panose="020B0604030504040204" pitchFamily="34" charset="0"/>
              </a:rPr>
              <a:t>Le contenu dans du code HTML doit </a:t>
            </a:r>
            <a:r>
              <a:rPr lang="fr-CA" dirty="0">
                <a:solidFill>
                  <a:srgbClr val="0070C0"/>
                </a:solidFill>
                <a:ea typeface="Verdana" panose="020B0604030504040204" pitchFamily="34" charset="0"/>
              </a:rPr>
              <a:t>toujours être inclus dans une balise</a:t>
            </a:r>
            <a:r>
              <a:rPr lang="fr-CA" dirty="0">
                <a:ea typeface="Verdana" panose="020B0604030504040204" pitchFamily="34" charset="0"/>
              </a:rPr>
              <a:t>.  Les navigateurs reconnaîtront quand même du texte non inclus dans une balise, mais le comportement sera moins contrôlé et c’est considéré comme une </a:t>
            </a:r>
            <a:r>
              <a:rPr lang="fr-CA" dirty="0">
                <a:solidFill>
                  <a:srgbClr val="FF0000"/>
                </a:solidFill>
                <a:ea typeface="Verdana" panose="020B0604030504040204" pitchFamily="34" charset="0"/>
              </a:rPr>
              <a:t>mauvaise pratique</a:t>
            </a:r>
            <a:r>
              <a:rPr lang="fr-CA" dirty="0">
                <a:ea typeface="Verdana" panose="020B0604030504040204" pitchFamily="34" charset="0"/>
              </a:rPr>
              <a:t>.</a:t>
            </a:r>
          </a:p>
        </p:txBody>
      </p:sp>
      <p:sp>
        <p:nvSpPr>
          <p:cNvPr id="4" name="Espace réservé du contenu 2">
            <a:extLst>
              <a:ext uri="{FF2B5EF4-FFF2-40B4-BE49-F238E27FC236}">
                <a16:creationId xmlns:a16="http://schemas.microsoft.com/office/drawing/2014/main" id="{6FE361C9-49E9-47DB-0DAD-9A31901F7FA2}"/>
              </a:ext>
            </a:extLst>
          </p:cNvPr>
          <p:cNvSpPr txBox="1">
            <a:spLocks/>
          </p:cNvSpPr>
          <p:nvPr/>
        </p:nvSpPr>
        <p:spPr>
          <a:xfrm>
            <a:off x="1593436" y="2708920"/>
            <a:ext cx="4861016" cy="3463280"/>
          </a:xfrm>
          <a:prstGeom prst="rect">
            <a:avLst/>
          </a:prstGeom>
          <a:solidFill>
            <a:schemeClr val="bg1">
              <a:lumMod val="95000"/>
            </a:schemeClr>
          </a:solidFill>
          <a:ln w="19050">
            <a:noFill/>
          </a:ln>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&lt;!DOCTYPE 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&lt;h1&gt;Un titre&lt;/h1&gt;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a:t>
            </a:r>
            <a:r>
              <a:rPr lang="fr-CA" sz="1400" dirty="0">
                <a:highlight>
                  <a:srgbClr val="FFFF00"/>
                </a:highlight>
                <a:latin typeface="Consolas" panose="020B0609020204030204" pitchFamily="49" charset="0"/>
                <a:ea typeface="Verdana" panose="020B0604030504040204" pitchFamily="34" charset="0"/>
              </a:rPr>
              <a:t>On non!  Du texte pas dans une balise!!! </a:t>
            </a:r>
            <a:r>
              <a:rPr lang="fr-CA" sz="1400" dirty="0">
                <a:latin typeface="Consolas" panose="020B0609020204030204" pitchFamily="49" charset="0"/>
                <a:ea typeface="Verdana" panose="020B0604030504040204" pitchFamily="34" charset="0"/>
              </a:rPr>
              <a:t>&lt;/body&gt;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endParaRPr lang="pt-BR" sz="1400" dirty="0">
              <a:latin typeface="Consolas" panose="020B0609020204030204" pitchFamily="49" charset="0"/>
              <a:ea typeface="Verdana" panose="020B0604030504040204" pitchFamily="34" charset="0"/>
            </a:endParaRPr>
          </a:p>
        </p:txBody>
      </p:sp>
    </p:spTree>
    <p:extLst>
      <p:ext uri="{BB962C8B-B14F-4D97-AF65-F5344CB8AC3E}">
        <p14:creationId xmlns:p14="http://schemas.microsoft.com/office/powerpoint/2010/main" val="176640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latin typeface="Arial Rounded MT Bold" panose="020F0704030504030204" pitchFamily="34" charset="0"/>
              </a:rPr>
              <a:t>Introduction au HTML</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43756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err="1">
                <a:latin typeface="Calibri" panose="020F0502020204030204" pitchFamily="34" charset="0"/>
                <a:cs typeface="Calibri" panose="020F0502020204030204" pitchFamily="34" charset="0"/>
              </a:rPr>
              <a:t>pre</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350729"/>
            <a:ext cx="9901576" cy="1324744"/>
          </a:xfrm>
        </p:spPr>
        <p:txBody>
          <a:bodyPr>
            <a:normAutofit fontScale="55000" lnSpcReduction="20000"/>
          </a:bodyPr>
          <a:lstStyle/>
          <a:p>
            <a:pPr marL="0" indent="0">
              <a:buNone/>
            </a:pPr>
            <a:r>
              <a:rPr lang="fr-CA" dirty="0">
                <a:solidFill>
                  <a:schemeClr val="accent6"/>
                </a:solidFill>
                <a:ea typeface="Verdana" panose="020B0604030504040204" pitchFamily="34" charset="0"/>
              </a:rPr>
              <a:t>&lt;</a:t>
            </a:r>
            <a:r>
              <a:rPr lang="fr-CA" dirty="0" err="1">
                <a:solidFill>
                  <a:schemeClr val="accent6"/>
                </a:solidFill>
                <a:ea typeface="Verdana" panose="020B0604030504040204" pitchFamily="34" charset="0"/>
              </a:rPr>
              <a:t>pre</a:t>
            </a:r>
            <a:r>
              <a:rPr lang="fr-CA" dirty="0">
                <a:solidFill>
                  <a:schemeClr val="accent6"/>
                </a:solidFill>
                <a:ea typeface="Verdana" panose="020B0604030504040204" pitchFamily="34" charset="0"/>
              </a:rPr>
              <a:t>&gt; &lt;/</a:t>
            </a:r>
            <a:r>
              <a:rPr lang="fr-CA" dirty="0" err="1">
                <a:solidFill>
                  <a:schemeClr val="accent6"/>
                </a:solidFill>
                <a:ea typeface="Verdana" panose="020B0604030504040204" pitchFamily="34" charset="0"/>
              </a:rPr>
              <a:t>pre</a:t>
            </a:r>
            <a:r>
              <a:rPr lang="fr-CA" dirty="0">
                <a:solidFill>
                  <a:schemeClr val="accent6"/>
                </a:solidFill>
                <a:ea typeface="Verdana" panose="020B0604030504040204" pitchFamily="34" charset="0"/>
              </a:rPr>
              <a:t>&gt;</a:t>
            </a:r>
          </a:p>
          <a:p>
            <a:pPr marL="0" indent="0">
              <a:buNone/>
            </a:pPr>
            <a:r>
              <a:rPr lang="fr-CA" dirty="0">
                <a:ea typeface="Verdana" panose="020B0604030504040204" pitchFamily="34" charset="0"/>
              </a:rPr>
              <a:t>Balise </a:t>
            </a:r>
            <a:r>
              <a:rPr lang="fr-CA" i="1" dirty="0" err="1">
                <a:ea typeface="Verdana" panose="020B0604030504040204" pitchFamily="34" charset="0"/>
              </a:rPr>
              <a:t>preformat</a:t>
            </a:r>
            <a:r>
              <a:rPr lang="fr-CA" dirty="0">
                <a:ea typeface="Verdana" panose="020B0604030504040204" pitchFamily="34" charset="0"/>
              </a:rPr>
              <a:t> – fait un rendu du contenu exactement comme dans le code, incluant les espaces, tabulations, retours de ligne etc.</a:t>
            </a:r>
          </a:p>
          <a:p>
            <a:pPr marL="0" indent="0">
              <a:buNone/>
            </a:pPr>
            <a:r>
              <a:rPr lang="fr-CA" dirty="0">
                <a:ea typeface="Verdana" panose="020B0604030504040204" pitchFamily="34" charset="0"/>
              </a:rPr>
              <a:t>De plus, le texte sera affiché par défaut avec une police de caractère monospace, dont chaque caractère occupe une largeur égale.</a:t>
            </a:r>
          </a:p>
          <a:p>
            <a:pPr marL="0" indent="0">
              <a:buNone/>
            </a:pPr>
            <a:endParaRPr lang="fr-CA" dirty="0">
              <a:ea typeface="Verdana" panose="020B0604030504040204" pitchFamily="34" charset="0"/>
            </a:endParaRPr>
          </a:p>
        </p:txBody>
      </p:sp>
      <p:sp>
        <p:nvSpPr>
          <p:cNvPr id="5" name="Espace réservé du contenu 2">
            <a:extLst>
              <a:ext uri="{FF2B5EF4-FFF2-40B4-BE49-F238E27FC236}">
                <a16:creationId xmlns:a16="http://schemas.microsoft.com/office/drawing/2014/main" id="{1BE93B98-CAB8-F20F-AC01-F16CF8895D52}"/>
              </a:ext>
            </a:extLst>
          </p:cNvPr>
          <p:cNvSpPr txBox="1">
            <a:spLocks/>
          </p:cNvSpPr>
          <p:nvPr/>
        </p:nvSpPr>
        <p:spPr>
          <a:xfrm>
            <a:off x="1593436" y="2708920"/>
            <a:ext cx="4933024" cy="3240360"/>
          </a:xfrm>
          <a:prstGeom prst="rect">
            <a:avLst/>
          </a:prstGeom>
          <a:solidFill>
            <a:schemeClr val="bg1">
              <a:lumMod val="95000"/>
            </a:schemeClr>
          </a:solidFill>
          <a:ln w="19050">
            <a:noFill/>
          </a:ln>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&lt;!DOCTYPE 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head</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pre</a:t>
            </a:r>
            <a:r>
              <a:rPr lang="fr-CA" sz="1400" dirty="0">
                <a:latin typeface="Consolas" panose="020B0609020204030204" pitchFamily="49" charset="0"/>
                <a:ea typeface="Verdana" panose="020B0604030504040204" pitchFamily="34" charset="0"/>
              </a:rPr>
              <a:t>&gt;Texte dans une </a:t>
            </a:r>
            <a:r>
              <a:rPr lang="fr-CA" sz="1400" dirty="0">
                <a:highlight>
                  <a:srgbClr val="FFFF00"/>
                </a:highlight>
                <a:latin typeface="Consolas" panose="020B0609020204030204" pitchFamily="49" charset="0"/>
                <a:ea typeface="Verdana" panose="020B0604030504040204" pitchFamily="34" charset="0"/>
              </a:rPr>
              <a:t>          </a:t>
            </a:r>
            <a:r>
              <a:rPr lang="fr-CA" sz="1400" dirty="0">
                <a:latin typeface="Consolas" panose="020B0609020204030204" pitchFamily="49" charset="0"/>
                <a:ea typeface="Verdana" panose="020B0604030504040204" pitchFamily="34" charset="0"/>
              </a:rPr>
              <a:t>section&lt;/</a:t>
            </a:r>
            <a:r>
              <a:rPr lang="fr-CA" sz="1400" dirty="0" err="1">
                <a:latin typeface="Consolas" panose="020B0609020204030204" pitchFamily="49" charset="0"/>
                <a:ea typeface="Verdana" panose="020B0604030504040204" pitchFamily="34" charset="0"/>
              </a:rPr>
              <a:t>pre</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a:t>
            </a:r>
            <a:r>
              <a:rPr lang="fr-CA" sz="1400" dirty="0" err="1">
                <a:latin typeface="Consolas" panose="020B0609020204030204" pitchFamily="49" charset="0"/>
                <a:ea typeface="Verdana" panose="020B0604030504040204" pitchFamily="34" charset="0"/>
              </a:rPr>
              <a:t>pre</a:t>
            </a:r>
            <a:r>
              <a:rPr lang="fr-CA" sz="1400" dirty="0">
                <a:latin typeface="Consolas" panose="020B0609020204030204" pitchFamily="49" charset="0"/>
                <a:ea typeface="Verdana" panose="020B0604030504040204" pitchFamily="34" charset="0"/>
              </a:rPr>
              <a:t>&gt;Texte dans une </a:t>
            </a:r>
            <a:r>
              <a:rPr lang="fr-CA" sz="1400" dirty="0">
                <a:highlight>
                  <a:srgbClr val="FFFF00"/>
                </a:highlight>
                <a:latin typeface="Consolas" panose="020B0609020204030204" pitchFamily="49" charset="0"/>
                <a:ea typeface="Verdana" panose="020B0604030504040204" pitchFamily="34" charset="0"/>
              </a:rPr>
              <a:t>                      </a:t>
            </a:r>
            <a:r>
              <a:rPr lang="fr-CA" sz="1400" dirty="0">
                <a:solidFill>
                  <a:srgbClr val="FFFF00"/>
                </a:solidFill>
                <a:highlight>
                  <a:srgbClr val="FFFF00"/>
                </a:highlight>
                <a:latin typeface="Consolas" panose="020B0609020204030204" pitchFamily="49" charset="0"/>
                <a:ea typeface="Verdana" panose="020B0604030504040204" pitchFamily="34" charset="0"/>
              </a:rPr>
              <a:t>-</a:t>
            </a:r>
          </a:p>
          <a:p>
            <a:pPr marL="0" indent="0">
              <a:spcBef>
                <a:spcPts val="800"/>
              </a:spcBef>
              <a:buFont typeface="Euphemia" pitchFamily="34" charset="0"/>
              <a:buNone/>
            </a:pPr>
            <a:r>
              <a:rPr lang="fr-CA" sz="1400" dirty="0">
                <a:highlight>
                  <a:srgbClr val="FFFF00"/>
                </a:highlight>
                <a:latin typeface="Consolas" panose="020B0609020204030204" pitchFamily="49" charset="0"/>
                <a:ea typeface="Verdana" panose="020B0604030504040204" pitchFamily="34" charset="0"/>
              </a:rPr>
              <a:t>                                              </a:t>
            </a:r>
            <a:r>
              <a:rPr lang="fr-CA" sz="1400" dirty="0">
                <a:solidFill>
                  <a:srgbClr val="FFFF00"/>
                </a:solidFill>
                <a:highlight>
                  <a:srgbClr val="FFFF00"/>
                </a:highlight>
                <a:latin typeface="Consolas" panose="020B0609020204030204" pitchFamily="49" charset="0"/>
                <a:ea typeface="Verdana" panose="020B0604030504040204" pitchFamily="34" charset="0"/>
              </a:rPr>
              <a:t>-</a:t>
            </a:r>
          </a:p>
          <a:p>
            <a:pPr marL="0" indent="0">
              <a:spcBef>
                <a:spcPts val="800"/>
              </a:spcBef>
              <a:buFont typeface="Euphemia" pitchFamily="34" charset="0"/>
              <a:buNone/>
            </a:pPr>
            <a:r>
              <a:rPr lang="fr-CA" sz="1400" dirty="0">
                <a:highlight>
                  <a:srgbClr val="FFFF00"/>
                </a:highlight>
                <a:latin typeface="Consolas" panose="020B0609020204030204" pitchFamily="49" charset="0"/>
                <a:ea typeface="Verdana" panose="020B0604030504040204" pitchFamily="34" charset="0"/>
              </a:rPr>
              <a:t>            </a:t>
            </a:r>
            <a:r>
              <a:rPr lang="fr-CA" sz="1400" dirty="0">
                <a:latin typeface="Consolas" panose="020B0609020204030204" pitchFamily="49" charset="0"/>
                <a:ea typeface="Verdana" panose="020B0604030504040204" pitchFamily="34" charset="0"/>
              </a:rPr>
              <a:t>autre section&lt;/</a:t>
            </a:r>
            <a:r>
              <a:rPr lang="fr-CA" sz="1400" dirty="0" err="1">
                <a:latin typeface="Consolas" panose="020B0609020204030204" pitchFamily="49" charset="0"/>
                <a:ea typeface="Verdana" panose="020B0604030504040204" pitchFamily="34" charset="0"/>
              </a:rPr>
              <a:t>pre</a:t>
            </a:r>
            <a:r>
              <a:rPr lang="fr-CA" sz="1400" dirty="0">
                <a:latin typeface="Consolas" panose="020B0609020204030204" pitchFamily="49" charset="0"/>
                <a:ea typeface="Verdana" panose="020B0604030504040204" pitchFamily="34" charset="0"/>
              </a:rPr>
              <a:t>&gt;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  &lt;/body&gt;</a:t>
            </a:r>
          </a:p>
          <a:p>
            <a:pPr marL="0" indent="0">
              <a:spcBef>
                <a:spcPts val="800"/>
              </a:spcBef>
              <a:buFont typeface="Euphemia" pitchFamily="34" charset="0"/>
              <a:buNone/>
            </a:pPr>
            <a:r>
              <a:rPr lang="fr-CA" sz="1400" dirty="0">
                <a:latin typeface="Consolas" panose="020B0609020204030204" pitchFamily="49" charset="0"/>
                <a:ea typeface="Verdana" panose="020B0604030504040204" pitchFamily="34" charset="0"/>
              </a:rPr>
              <a:t>&lt;/html&gt;</a:t>
            </a:r>
            <a:endParaRPr lang="pt-BR" sz="1400" dirty="0">
              <a:latin typeface="Consolas" panose="020B0609020204030204" pitchFamily="49" charset="0"/>
              <a:ea typeface="Verdana" panose="020B0604030504040204" pitchFamily="34" charset="0"/>
            </a:endParaRPr>
          </a:p>
        </p:txBody>
      </p:sp>
      <p:pic>
        <p:nvPicPr>
          <p:cNvPr id="7" name="Image 6">
            <a:extLst>
              <a:ext uri="{FF2B5EF4-FFF2-40B4-BE49-F238E27FC236}">
                <a16:creationId xmlns:a16="http://schemas.microsoft.com/office/drawing/2014/main" id="{8DC2E375-CE77-6A8E-9E7E-3C8208223198}"/>
              </a:ext>
            </a:extLst>
          </p:cNvPr>
          <p:cNvPicPr>
            <a:picLocks noChangeAspect="1"/>
          </p:cNvPicPr>
          <p:nvPr/>
        </p:nvPicPr>
        <p:blipFill>
          <a:blip r:embed="rId3"/>
          <a:stretch>
            <a:fillRect/>
          </a:stretch>
        </p:blipFill>
        <p:spPr>
          <a:xfrm>
            <a:off x="6878987" y="3429000"/>
            <a:ext cx="4497250" cy="1669083"/>
          </a:xfrm>
          <a:prstGeom prst="rect">
            <a:avLst/>
          </a:prstGeom>
          <a:ln w="12700">
            <a:solidFill>
              <a:schemeClr val="tx1"/>
            </a:solidFill>
          </a:ln>
        </p:spPr>
      </p:pic>
    </p:spTree>
    <p:extLst>
      <p:ext uri="{BB962C8B-B14F-4D97-AF65-F5344CB8AC3E}">
        <p14:creationId xmlns:p14="http://schemas.microsoft.com/office/powerpoint/2010/main" val="295065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a:xfrm>
            <a:off x="1593436" y="110892"/>
            <a:ext cx="9782801" cy="1239837"/>
          </a:xfrm>
        </p:spPr>
        <p:txBody>
          <a:bodyPr/>
          <a:lstStyle/>
          <a:p>
            <a:r>
              <a:rPr lang="fr-CA" dirty="0">
                <a:latin typeface="Calibri" panose="020F0502020204030204" pitchFamily="34" charset="0"/>
                <a:cs typeface="Calibri" panose="020F0502020204030204" pitchFamily="34" charset="0"/>
              </a:rPr>
              <a:t>Commentaires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1108720"/>
          </a:xfrm>
        </p:spPr>
        <p:txBody>
          <a:bodyPr>
            <a:normAutofit fontScale="85000" lnSpcReduction="10000"/>
          </a:bodyPr>
          <a:lstStyle/>
          <a:p>
            <a:pPr marL="0" indent="0">
              <a:buNone/>
            </a:pPr>
            <a:r>
              <a:rPr lang="fr-CA" dirty="0">
                <a:ea typeface="Verdana" panose="020B0604030504040204" pitchFamily="34" charset="0"/>
              </a:rPr>
              <a:t>Les commentaires en HTML sont inclus dans une balise dont la syntaxe est:</a:t>
            </a:r>
          </a:p>
          <a:p>
            <a:pPr marL="0" indent="0">
              <a:buNone/>
            </a:pPr>
            <a:r>
              <a:rPr lang="fr-CA" b="1" dirty="0">
                <a:solidFill>
                  <a:schemeClr val="accent4">
                    <a:lumMod val="75000"/>
                  </a:schemeClr>
                </a:solidFill>
                <a:ea typeface="Verdana" panose="020B0604030504040204" pitchFamily="34" charset="0"/>
              </a:rPr>
              <a:t>&lt;!-- --&gt;</a:t>
            </a:r>
          </a:p>
        </p:txBody>
      </p:sp>
      <p:sp>
        <p:nvSpPr>
          <p:cNvPr id="4" name="Espace réservé du contenu 2">
            <a:extLst>
              <a:ext uri="{FF2B5EF4-FFF2-40B4-BE49-F238E27FC236}">
                <a16:creationId xmlns:a16="http://schemas.microsoft.com/office/drawing/2014/main" id="{6FE361C9-49E9-47DB-0DAD-9A31901F7FA2}"/>
              </a:ext>
            </a:extLst>
          </p:cNvPr>
          <p:cNvSpPr txBox="1">
            <a:spLocks/>
          </p:cNvSpPr>
          <p:nvPr/>
        </p:nvSpPr>
        <p:spPr>
          <a:xfrm>
            <a:off x="1593436" y="2708920"/>
            <a:ext cx="6589208" cy="388843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None/>
            </a:pPr>
            <a:r>
              <a:rPr lang="fr-CA" sz="1200" b="0" dirty="0">
                <a:solidFill>
                  <a:srgbClr val="800000"/>
                </a:solidFill>
                <a:effectLst/>
                <a:latin typeface="Consolas" panose="020B0609020204030204" pitchFamily="49" charset="0"/>
              </a:rPr>
              <a:t>&lt;!DOCTYPE</a:t>
            </a:r>
            <a:r>
              <a:rPr lang="fr-CA" sz="1200" b="0" dirty="0">
                <a:solidFill>
                  <a:srgbClr val="000000"/>
                </a:solidFill>
                <a:effectLst/>
                <a:latin typeface="Consolas" panose="020B0609020204030204" pitchFamily="49" charset="0"/>
              </a:rPr>
              <a:t> </a:t>
            </a:r>
            <a:r>
              <a:rPr lang="fr-CA" sz="1200" b="0" dirty="0">
                <a:solidFill>
                  <a:srgbClr val="E50000"/>
                </a:solidFill>
                <a:effectLst/>
                <a:latin typeface="Consolas" panose="020B0609020204030204" pitchFamily="49" charset="0"/>
              </a:rPr>
              <a:t>html</a:t>
            </a:r>
            <a:r>
              <a:rPr lang="fr-CA" sz="1200" b="0" dirty="0">
                <a:solidFill>
                  <a:srgbClr val="800000"/>
                </a:solidFill>
                <a:effectLst/>
                <a:latin typeface="Consolas" panose="020B0609020204030204" pitchFamily="49" charset="0"/>
              </a:rPr>
              <a:t>&gt;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800000"/>
                </a:solidFill>
                <a:effectLst/>
                <a:latin typeface="Consolas" panose="020B0609020204030204" pitchFamily="49" charset="0"/>
              </a:rPr>
              <a:t>&lt;html&gt;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800000"/>
                </a:solidFill>
                <a:effectLst/>
                <a:latin typeface="Consolas" panose="020B0609020204030204" pitchFamily="49" charset="0"/>
              </a:rPr>
              <a:t>&lt;</a:t>
            </a:r>
            <a:r>
              <a:rPr lang="fr-CA" sz="1200" b="0" dirty="0" err="1">
                <a:solidFill>
                  <a:srgbClr val="800000"/>
                </a:solidFill>
                <a:effectLst/>
                <a:latin typeface="Consolas" panose="020B0609020204030204" pitchFamily="49" charset="0"/>
              </a:rPr>
              <a:t>head</a:t>
            </a:r>
            <a:r>
              <a:rPr lang="fr-CA" sz="1200" b="0" dirty="0">
                <a:solidFill>
                  <a:srgbClr val="800000"/>
                </a:solidFill>
                <a:effectLst/>
                <a:latin typeface="Consolas" panose="020B0609020204030204" pitchFamily="49" charset="0"/>
              </a:rPr>
              <a:t>&gt;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000000"/>
                </a:solidFill>
                <a:effectLst/>
                <a:latin typeface="Consolas" panose="020B0609020204030204" pitchFamily="49" charset="0"/>
              </a:rPr>
              <a:t>    </a:t>
            </a:r>
            <a:r>
              <a:rPr lang="fr-CA" sz="1200" b="0" dirty="0">
                <a:solidFill>
                  <a:srgbClr val="008000"/>
                </a:solidFill>
                <a:effectLst/>
                <a:latin typeface="Consolas" panose="020B0609020204030204" pitchFamily="49" charset="0"/>
              </a:rPr>
              <a:t>&lt;!-- On peut mettre des commentaires à différents endroits --&gt;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000000"/>
                </a:solidFill>
                <a:effectLst/>
                <a:latin typeface="Consolas" panose="020B0609020204030204" pitchFamily="49" charset="0"/>
              </a:rPr>
              <a:t>    </a:t>
            </a:r>
            <a:r>
              <a:rPr lang="fr-CA" sz="1200" b="0" dirty="0">
                <a:solidFill>
                  <a:srgbClr val="800000"/>
                </a:solidFill>
                <a:effectLst/>
                <a:latin typeface="Consolas" panose="020B0609020204030204" pitchFamily="49" charset="0"/>
              </a:rPr>
              <a:t>&lt;</a:t>
            </a:r>
            <a:r>
              <a:rPr lang="fr-CA" sz="1200" b="0" dirty="0" err="1">
                <a:solidFill>
                  <a:srgbClr val="800000"/>
                </a:solidFill>
                <a:effectLst/>
                <a:latin typeface="Consolas" panose="020B0609020204030204" pitchFamily="49" charset="0"/>
              </a:rPr>
              <a:t>title</a:t>
            </a:r>
            <a:r>
              <a:rPr lang="fr-CA" sz="1200" b="0" dirty="0">
                <a:solidFill>
                  <a:srgbClr val="800000"/>
                </a:solidFill>
                <a:effectLst/>
                <a:latin typeface="Consolas" panose="020B0609020204030204" pitchFamily="49" charset="0"/>
              </a:rPr>
              <a:t>&gt;</a:t>
            </a:r>
            <a:r>
              <a:rPr lang="fr-CA" sz="1200" b="0" dirty="0">
                <a:solidFill>
                  <a:srgbClr val="000000"/>
                </a:solidFill>
                <a:effectLst/>
                <a:latin typeface="Consolas" panose="020B0609020204030204" pitchFamily="49" charset="0"/>
              </a:rPr>
              <a:t>Titre de page</a:t>
            </a:r>
            <a:r>
              <a:rPr lang="fr-CA" sz="1200" b="0" dirty="0">
                <a:solidFill>
                  <a:srgbClr val="800000"/>
                </a:solidFill>
                <a:effectLst/>
                <a:latin typeface="Consolas" panose="020B0609020204030204" pitchFamily="49" charset="0"/>
              </a:rPr>
              <a:t>&lt;/</a:t>
            </a:r>
            <a:r>
              <a:rPr lang="fr-CA" sz="1200" b="0" dirty="0" err="1">
                <a:solidFill>
                  <a:srgbClr val="800000"/>
                </a:solidFill>
                <a:effectLst/>
                <a:latin typeface="Consolas" panose="020B0609020204030204" pitchFamily="49" charset="0"/>
              </a:rPr>
              <a:t>title</a:t>
            </a:r>
            <a:r>
              <a:rPr lang="fr-CA" sz="1200" b="0" dirty="0">
                <a:solidFill>
                  <a:srgbClr val="800000"/>
                </a:solidFill>
                <a:effectLst/>
                <a:latin typeface="Consolas" panose="020B0609020204030204" pitchFamily="49" charset="0"/>
              </a:rPr>
              <a:t>&gt;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800000"/>
                </a:solidFill>
                <a:effectLst/>
                <a:latin typeface="Consolas" panose="020B0609020204030204" pitchFamily="49" charset="0"/>
              </a:rPr>
              <a:t>&lt;/</a:t>
            </a:r>
            <a:r>
              <a:rPr lang="fr-CA" sz="1200" b="0" dirty="0" err="1">
                <a:solidFill>
                  <a:srgbClr val="800000"/>
                </a:solidFill>
                <a:effectLst/>
                <a:latin typeface="Consolas" panose="020B0609020204030204" pitchFamily="49" charset="0"/>
              </a:rPr>
              <a:t>head</a:t>
            </a:r>
            <a:r>
              <a:rPr lang="fr-CA" sz="1200" b="0" dirty="0">
                <a:solidFill>
                  <a:srgbClr val="800000"/>
                </a:solidFill>
                <a:effectLst/>
                <a:latin typeface="Consolas" panose="020B0609020204030204" pitchFamily="49" charset="0"/>
              </a:rPr>
              <a:t>&gt;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800000"/>
                </a:solidFill>
                <a:effectLst/>
                <a:latin typeface="Consolas" panose="020B0609020204030204" pitchFamily="49" charset="0"/>
              </a:rPr>
              <a:t>&lt;body&gt;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000000"/>
                </a:solidFill>
                <a:effectLst/>
                <a:latin typeface="Consolas" panose="020B0609020204030204" pitchFamily="49" charset="0"/>
              </a:rPr>
              <a:t>    </a:t>
            </a:r>
            <a:r>
              <a:rPr lang="fr-CA" sz="1200" b="0" dirty="0">
                <a:solidFill>
                  <a:srgbClr val="008000"/>
                </a:solidFill>
                <a:effectLst/>
                <a:latin typeface="Consolas" panose="020B0609020204030204" pitchFamily="49" charset="0"/>
              </a:rPr>
              <a:t>&lt;!--Ceci est un commentaire --&gt;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000000"/>
                </a:solidFill>
                <a:effectLst/>
                <a:latin typeface="Consolas" panose="020B0609020204030204" pitchFamily="49" charset="0"/>
              </a:rPr>
              <a:t>    </a:t>
            </a:r>
            <a:r>
              <a:rPr lang="fr-CA" sz="1200" b="0" dirty="0">
                <a:solidFill>
                  <a:srgbClr val="800000"/>
                </a:solidFill>
                <a:effectLst/>
                <a:latin typeface="Consolas" panose="020B0609020204030204" pitchFamily="49" charset="0"/>
              </a:rPr>
              <a:t>&lt;h1&gt;</a:t>
            </a:r>
            <a:r>
              <a:rPr lang="fr-CA" sz="1200" b="0" dirty="0">
                <a:solidFill>
                  <a:srgbClr val="000000"/>
                </a:solidFill>
                <a:effectLst/>
                <a:latin typeface="Consolas" panose="020B0609020204030204" pitchFamily="49" charset="0"/>
              </a:rPr>
              <a:t>Titre principal</a:t>
            </a:r>
            <a:r>
              <a:rPr lang="fr-CA" sz="1200" b="0" dirty="0">
                <a:solidFill>
                  <a:srgbClr val="800000"/>
                </a:solidFill>
                <a:effectLst/>
                <a:latin typeface="Consolas" panose="020B0609020204030204" pitchFamily="49" charset="0"/>
              </a:rPr>
              <a:t>&lt;/h1&gt;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000000"/>
                </a:solidFill>
                <a:effectLst/>
                <a:latin typeface="Consolas" panose="020B0609020204030204" pitchFamily="49" charset="0"/>
              </a:rPr>
              <a:t>    </a:t>
            </a:r>
            <a:r>
              <a:rPr lang="fr-CA" sz="1200" b="0" dirty="0">
                <a:solidFill>
                  <a:srgbClr val="800000"/>
                </a:solidFill>
                <a:effectLst/>
                <a:latin typeface="Consolas" panose="020B0609020204030204" pitchFamily="49" charset="0"/>
              </a:rPr>
              <a:t>&lt;p&gt;</a:t>
            </a:r>
            <a:r>
              <a:rPr lang="fr-CA" sz="1200" b="0" dirty="0">
                <a:solidFill>
                  <a:srgbClr val="000000"/>
                </a:solidFill>
                <a:effectLst/>
                <a:latin typeface="Consolas" panose="020B0609020204030204" pitchFamily="49" charset="0"/>
              </a:rPr>
              <a:t>Ceci est un paragraphe</a:t>
            </a:r>
            <a:r>
              <a:rPr lang="fr-CA" sz="1200" b="0" dirty="0">
                <a:solidFill>
                  <a:srgbClr val="800000"/>
                </a:solidFill>
                <a:effectLst/>
                <a:latin typeface="Consolas" panose="020B0609020204030204" pitchFamily="49" charset="0"/>
              </a:rPr>
              <a:t>&lt;/p&gt;</a:t>
            </a:r>
            <a:r>
              <a:rPr lang="fr-CA" sz="1200" b="0" dirty="0">
                <a:solidFill>
                  <a:srgbClr val="000000"/>
                </a:solidFill>
                <a:effectLst/>
                <a:latin typeface="Consolas" panose="020B0609020204030204" pitchFamily="49" charset="0"/>
              </a:rPr>
              <a:t>  </a:t>
            </a:r>
            <a:r>
              <a:rPr lang="fr-CA" sz="1200" b="0" dirty="0">
                <a:solidFill>
                  <a:srgbClr val="008000"/>
                </a:solidFill>
                <a:effectLst/>
                <a:latin typeface="Consolas" panose="020B0609020204030204" pitchFamily="49" charset="0"/>
              </a:rPr>
              <a:t>&lt;!--Ceci est un autre commentaire --&gt;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000000"/>
                </a:solidFill>
                <a:effectLst/>
                <a:latin typeface="Consolas" panose="020B0609020204030204" pitchFamily="49" charset="0"/>
              </a:rPr>
              <a:t>    </a:t>
            </a:r>
            <a:r>
              <a:rPr lang="fr-CA" sz="1200" b="0" dirty="0">
                <a:solidFill>
                  <a:srgbClr val="008000"/>
                </a:solidFill>
                <a:effectLst/>
                <a:latin typeface="Consolas" panose="020B0609020204030204" pitchFamily="49" charset="0"/>
              </a:rPr>
              <a:t>&lt;!--Ceci est un </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008000"/>
                </a:solidFill>
                <a:effectLst/>
                <a:latin typeface="Consolas" panose="020B0609020204030204" pitchFamily="49" charset="0"/>
              </a:rPr>
              <a:t>        commentaire sur </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008000"/>
                </a:solidFill>
                <a:effectLst/>
                <a:latin typeface="Consolas" panose="020B0609020204030204" pitchFamily="49" charset="0"/>
              </a:rPr>
              <a:t>        plusieurs lignes--&gt;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800000"/>
                </a:solidFill>
                <a:effectLst/>
                <a:latin typeface="Consolas" panose="020B0609020204030204" pitchFamily="49" charset="0"/>
              </a:rPr>
              <a:t>&lt;/body&gt;</a:t>
            </a:r>
            <a:endParaRPr lang="fr-CA" sz="1200" b="0" dirty="0">
              <a:solidFill>
                <a:srgbClr val="000000"/>
              </a:solidFill>
              <a:effectLst/>
              <a:latin typeface="Consolas" panose="020B0609020204030204" pitchFamily="49" charset="0"/>
            </a:endParaRPr>
          </a:p>
          <a:p>
            <a:pPr marL="0" indent="0">
              <a:spcBef>
                <a:spcPts val="600"/>
              </a:spcBef>
              <a:buNone/>
            </a:pPr>
            <a:r>
              <a:rPr lang="fr-CA" sz="1200" b="0" dirty="0">
                <a:solidFill>
                  <a:srgbClr val="800000"/>
                </a:solidFill>
                <a:effectLst/>
                <a:latin typeface="Consolas" panose="020B0609020204030204" pitchFamily="49" charset="0"/>
              </a:rPr>
              <a:t>&lt;/html&gt;</a:t>
            </a:r>
            <a:endParaRPr lang="fr-CA" sz="12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2897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Démo – page HTML dans Visual Studio Code</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426556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Microsoft Visual Studio Code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lnSpcReduction="10000"/>
          </a:bodyPr>
          <a:lstStyle/>
          <a:p>
            <a:r>
              <a:rPr lang="fr-CA" i="1" dirty="0">
                <a:ea typeface="Verdana" panose="020B0604030504040204" pitchFamily="34" charset="0"/>
              </a:rPr>
              <a:t>Visual Studio Code </a:t>
            </a:r>
            <a:r>
              <a:rPr lang="fr-CA" dirty="0">
                <a:ea typeface="Verdana" panose="020B0604030504040204" pitchFamily="34" charset="0"/>
              </a:rPr>
              <a:t>n’est pas </a:t>
            </a:r>
            <a:r>
              <a:rPr lang="fr-CA" i="1" dirty="0">
                <a:ea typeface="Verdana" panose="020B0604030504040204" pitchFamily="34" charset="0"/>
              </a:rPr>
              <a:t>Visual Studio</a:t>
            </a:r>
          </a:p>
          <a:p>
            <a:r>
              <a:rPr lang="fr-CA" dirty="0">
                <a:ea typeface="Verdana" panose="020B0604030504040204" pitchFamily="34" charset="0"/>
              </a:rPr>
              <a:t>Tour d’horizon</a:t>
            </a:r>
          </a:p>
          <a:p>
            <a:pPr lvl="1"/>
            <a:r>
              <a:rPr lang="fr-CA" dirty="0">
                <a:ea typeface="Verdana" panose="020B0604030504040204" pitchFamily="34" charset="0"/>
              </a:rPr>
              <a:t>En bref</a:t>
            </a:r>
          </a:p>
          <a:p>
            <a:pPr lvl="1"/>
            <a:r>
              <a:rPr lang="fr-CA" dirty="0">
                <a:ea typeface="Verdana" panose="020B0604030504040204" pitchFamily="34" charset="0"/>
              </a:rPr>
              <a:t>Éditeur de texte destiné à la programmation (Web non </a:t>
            </a:r>
            <a:r>
              <a:rPr lang="fr-CA" i="1" dirty="0">
                <a:ea typeface="Verdana" panose="020B0604030504040204" pitchFamily="34" charset="0"/>
              </a:rPr>
              <a:t>wysiwyg</a:t>
            </a:r>
            <a:r>
              <a:rPr lang="fr-CA" dirty="0">
                <a:ea typeface="Verdana" panose="020B0604030504040204" pitchFamily="34" charset="0"/>
              </a:rPr>
              <a:t>)</a:t>
            </a:r>
          </a:p>
          <a:p>
            <a:pPr lvl="1"/>
            <a:r>
              <a:rPr lang="fr-CA" dirty="0">
                <a:ea typeface="Verdana" panose="020B0604030504040204" pitchFamily="34" charset="0"/>
              </a:rPr>
              <a:t>Extensions</a:t>
            </a:r>
          </a:p>
          <a:p>
            <a:pPr lvl="2"/>
            <a:r>
              <a:rPr lang="fr-CA" i="1" dirty="0">
                <a:ea typeface="Verdana" panose="020B0604030504040204" pitchFamily="34" charset="0"/>
              </a:rPr>
              <a:t>Live server</a:t>
            </a:r>
          </a:p>
          <a:p>
            <a:pPr lvl="1"/>
            <a:r>
              <a:rPr lang="fr-CA" dirty="0">
                <a:ea typeface="Verdana" panose="020B0604030504040204" pitchFamily="34" charset="0"/>
              </a:rPr>
              <a:t>Outils de productivité</a:t>
            </a:r>
          </a:p>
          <a:p>
            <a:pPr lvl="2"/>
            <a:r>
              <a:rPr lang="fr-CA" dirty="0">
                <a:ea typeface="Verdana" panose="020B0604030504040204" pitchFamily="34" charset="0"/>
              </a:rPr>
              <a:t>Palette de commandes (</a:t>
            </a:r>
            <a:r>
              <a:rPr lang="fr-CA" i="1" dirty="0">
                <a:ea typeface="Verdana" panose="020B0604030504040204" pitchFamily="34" charset="0"/>
              </a:rPr>
              <a:t>CTRL + Shift + P : </a:t>
            </a:r>
            <a:r>
              <a:rPr lang="fr-CA" i="1" dirty="0" err="1">
                <a:ea typeface="Verdana" panose="020B0604030504040204" pitchFamily="34" charset="0"/>
              </a:rPr>
              <a:t>Welcome</a:t>
            </a:r>
            <a:r>
              <a:rPr lang="fr-CA" dirty="0">
                <a:ea typeface="Verdana" panose="020B0604030504040204" pitchFamily="34" charset="0"/>
              </a:rPr>
              <a:t>)</a:t>
            </a:r>
          </a:p>
          <a:p>
            <a:pPr lvl="2"/>
            <a:r>
              <a:rPr lang="fr-CA" dirty="0">
                <a:hlinkClick r:id="rId3"/>
              </a:rPr>
              <a:t>Raccourcis</a:t>
            </a:r>
            <a:r>
              <a:rPr lang="fr-CA" dirty="0"/>
              <a:t> </a:t>
            </a:r>
            <a:r>
              <a:rPr lang="fr-CA" dirty="0">
                <a:ea typeface="Verdana" panose="020B0604030504040204" pitchFamily="34" charset="0"/>
              </a:rPr>
              <a:t>(</a:t>
            </a:r>
            <a:r>
              <a:rPr lang="fr-CA" i="1" dirty="0">
                <a:ea typeface="Verdana" panose="020B0604030504040204" pitchFamily="34" charset="0"/>
              </a:rPr>
              <a:t>Keyboard </a:t>
            </a:r>
            <a:r>
              <a:rPr lang="fr-CA" i="1" dirty="0" err="1">
                <a:ea typeface="Verdana" panose="020B0604030504040204" pitchFamily="34" charset="0"/>
              </a:rPr>
              <a:t>Shortcut</a:t>
            </a:r>
            <a:r>
              <a:rPr lang="fr-CA" i="1" dirty="0">
                <a:ea typeface="Verdana" panose="020B0604030504040204" pitchFamily="34" charset="0"/>
              </a:rPr>
              <a:t> Reference</a:t>
            </a:r>
            <a:r>
              <a:rPr lang="fr-CA" dirty="0">
                <a:ea typeface="Verdana" panose="020B0604030504040204" pitchFamily="34" charset="0"/>
              </a:rPr>
              <a:t>)</a:t>
            </a:r>
          </a:p>
          <a:p>
            <a:pPr marL="0" indent="0">
              <a:buNone/>
            </a:pPr>
            <a:br>
              <a:rPr lang="fr-CA" b="0" i="0" dirty="0">
                <a:solidFill>
                  <a:srgbClr val="202124"/>
                </a:solidFill>
                <a:effectLst/>
              </a:rPr>
            </a:br>
            <a:endParaRPr lang="fr-CA" dirty="0"/>
          </a:p>
        </p:txBody>
      </p:sp>
    </p:spTree>
    <p:extLst>
      <p:ext uri="{BB962C8B-B14F-4D97-AF65-F5344CB8AC3E}">
        <p14:creationId xmlns:p14="http://schemas.microsoft.com/office/powerpoint/2010/main" val="246512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Intro à Visual Studio Code</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5653103" cy="4572000"/>
          </a:xfrm>
        </p:spPr>
        <p:txBody>
          <a:bodyPr>
            <a:normAutofit fontScale="55000" lnSpcReduction="20000"/>
          </a:bodyPr>
          <a:lstStyle/>
          <a:p>
            <a:pPr marL="514350" indent="-514350">
              <a:spcBef>
                <a:spcPts val="800"/>
              </a:spcBef>
              <a:buFont typeface="+mj-lt"/>
              <a:buAutoNum type="arabicPeriod"/>
            </a:pPr>
            <a:r>
              <a:rPr lang="fr-CA" sz="2900" dirty="0">
                <a:ea typeface="Verdana" panose="020B0604030504040204" pitchFamily="34" charset="0"/>
              </a:rPr>
              <a:t>Ouvrez Visual Studio Code (VS Code)</a:t>
            </a:r>
          </a:p>
          <a:p>
            <a:pPr marL="514350" indent="-514350">
              <a:spcBef>
                <a:spcPts val="800"/>
              </a:spcBef>
              <a:buAutoNum type="arabicPeriod"/>
            </a:pPr>
            <a:r>
              <a:rPr lang="fr-CA" sz="2900" dirty="0">
                <a:ea typeface="Verdana" panose="020B0604030504040204" pitchFamily="34" charset="0"/>
              </a:rPr>
              <a:t>Choisissez Nouveau fichier… -&gt; Fichier Texte Intégré …</a:t>
            </a:r>
          </a:p>
          <a:p>
            <a:pPr marL="514350" indent="-514350">
              <a:spcBef>
                <a:spcPts val="800"/>
              </a:spcBef>
              <a:buAutoNum type="arabicPeriod"/>
            </a:pPr>
            <a:r>
              <a:rPr lang="fr-CA" sz="2900" dirty="0">
                <a:ea typeface="Verdana" panose="020B0604030504040204" pitchFamily="34" charset="0"/>
              </a:rPr>
              <a:t>Cliquez sur Sélectionner un langage…</a:t>
            </a:r>
          </a:p>
          <a:p>
            <a:pPr marL="514350" indent="-514350">
              <a:spcBef>
                <a:spcPts val="800"/>
              </a:spcBef>
              <a:buAutoNum type="arabicPeriod"/>
            </a:pPr>
            <a:r>
              <a:rPr lang="fr-CA" sz="2900" dirty="0">
                <a:ea typeface="Verdana" panose="020B0604030504040204" pitchFamily="34" charset="0"/>
              </a:rPr>
              <a:t>Entrez HTML -&gt; Cliquez sur HTML (html)</a:t>
            </a:r>
          </a:p>
          <a:p>
            <a:pPr marL="514350" indent="-514350">
              <a:spcBef>
                <a:spcPts val="800"/>
              </a:spcBef>
              <a:buAutoNum type="arabicPeriod"/>
            </a:pPr>
            <a:r>
              <a:rPr lang="fr-CA" sz="2900" dirty="0">
                <a:ea typeface="Verdana" panose="020B0604030504040204" pitchFamily="34" charset="0"/>
              </a:rPr>
              <a:t>Appuyez sur CTRL+S pour sauvegarder le fichier.</a:t>
            </a:r>
          </a:p>
          <a:p>
            <a:pPr marL="514350" indent="-514350">
              <a:spcBef>
                <a:spcPts val="800"/>
              </a:spcBef>
              <a:buAutoNum type="arabicPeriod"/>
            </a:pPr>
            <a:r>
              <a:rPr lang="fr-CA" sz="2900" dirty="0">
                <a:ea typeface="Verdana" panose="020B0604030504040204" pitchFamily="34" charset="0"/>
              </a:rPr>
              <a:t>Nommez le fichier demo1a.html et Enregistrer</a:t>
            </a:r>
          </a:p>
          <a:p>
            <a:pPr marL="514350" indent="-514350">
              <a:spcBef>
                <a:spcPts val="800"/>
              </a:spcBef>
              <a:buAutoNum type="arabicPeriod"/>
            </a:pPr>
            <a:r>
              <a:rPr lang="fr-CA" sz="2900" dirty="0">
                <a:ea typeface="Verdana" panose="020B0604030504040204" pitchFamily="34" charset="0"/>
              </a:rPr>
              <a:t>Copiez-collez le code à droite</a:t>
            </a:r>
          </a:p>
          <a:p>
            <a:pPr marL="514350" indent="-514350">
              <a:spcBef>
                <a:spcPts val="800"/>
              </a:spcBef>
              <a:buAutoNum type="arabicPeriod"/>
            </a:pPr>
            <a:r>
              <a:rPr lang="fr-CA" sz="2900" dirty="0">
                <a:ea typeface="Verdana" panose="020B0604030504040204" pitchFamily="34" charset="0"/>
              </a:rPr>
              <a:t>À nouveau CTRL+S pour enregistrer (pas de confirmation demandée).</a:t>
            </a:r>
          </a:p>
          <a:p>
            <a:pPr marL="514350" indent="-514350">
              <a:spcBef>
                <a:spcPts val="800"/>
              </a:spcBef>
              <a:buAutoNum type="arabicPeriod"/>
            </a:pPr>
            <a:r>
              <a:rPr lang="fr-CA" sz="2900" dirty="0">
                <a:ea typeface="Verdana" panose="020B0604030504040204" pitchFamily="34" charset="0"/>
              </a:rPr>
              <a:t>Cliquez sur Exécuter -&gt; Exécuter ans débogage-&gt; Chrome.</a:t>
            </a:r>
          </a:p>
          <a:p>
            <a:pPr marL="514350" indent="-514350">
              <a:spcBef>
                <a:spcPts val="800"/>
              </a:spcBef>
              <a:buAutoNum type="arabicPeriod"/>
            </a:pPr>
            <a:r>
              <a:rPr lang="fr-CA" sz="2900" dirty="0">
                <a:ea typeface="Verdana" panose="020B0604030504040204" pitchFamily="34" charset="0"/>
              </a:rPr>
              <a:t>Dans le code, changez le texte Bonjour pour Allo.</a:t>
            </a:r>
          </a:p>
          <a:p>
            <a:pPr marL="514350" indent="-514350">
              <a:spcBef>
                <a:spcPts val="800"/>
              </a:spcBef>
              <a:buAutoNum type="arabicPeriod"/>
            </a:pPr>
            <a:r>
              <a:rPr lang="fr-CA" sz="2900" dirty="0">
                <a:ea typeface="Verdana" panose="020B0604030504040204" pitchFamily="34" charset="0"/>
              </a:rPr>
              <a:t>Dans Chrome, actualisez pour activer le changement.</a:t>
            </a:r>
          </a:p>
          <a:p>
            <a:pPr marL="514350" indent="-514350">
              <a:spcBef>
                <a:spcPts val="800"/>
              </a:spcBef>
              <a:buAutoNum type="arabicPeriod"/>
            </a:pPr>
            <a:r>
              <a:rPr lang="fr-CA" sz="2900" dirty="0">
                <a:ea typeface="Verdana" panose="020B0604030504040204" pitchFamily="34" charset="0"/>
              </a:rPr>
              <a:t>Le changement n’est pas visible, il faut sauvegarder le changement pour que le fichier soit mis à jour.</a:t>
            </a:r>
          </a:p>
          <a:p>
            <a:pPr marL="514350" indent="-514350">
              <a:spcBef>
                <a:spcPts val="800"/>
              </a:spcBef>
              <a:buAutoNum type="arabicPeriod"/>
            </a:pPr>
            <a:r>
              <a:rPr lang="fr-CA" sz="2900" dirty="0">
                <a:ea typeface="Verdana" panose="020B0604030504040204" pitchFamily="34" charset="0"/>
              </a:rPr>
              <a:t>Dans VS Code CTRL+S pour enregistrer, puis dans Chrome actualisez pour voir le changement.</a:t>
            </a: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0F4E6A07-AD39-FAD8-BB81-85268CFA4D21}"/>
              </a:ext>
            </a:extLst>
          </p:cNvPr>
          <p:cNvSpPr txBox="1">
            <a:spLocks/>
          </p:cNvSpPr>
          <p:nvPr/>
        </p:nvSpPr>
        <p:spPr>
          <a:xfrm>
            <a:off x="7822604" y="1600200"/>
            <a:ext cx="3780896" cy="4572000"/>
          </a:xfrm>
          <a:prstGeom prst="rect">
            <a:avLst/>
          </a:prstGeom>
          <a:solidFill>
            <a:schemeClr val="bg1">
              <a:lumMod val="95000"/>
            </a:schemeClr>
          </a:solidFill>
          <a:ln w="19050">
            <a:noFill/>
          </a:ln>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buFont typeface="Wingdings 2" panose="05020102010507070707" pitchFamily="18" charset="2"/>
              <a:buNone/>
              <a:defRPr/>
            </a:pPr>
            <a:r>
              <a:rPr lang="en-CA" sz="2000" dirty="0">
                <a:latin typeface="Consolas" panose="020B0609020204030204" pitchFamily="49" charset="0"/>
              </a:rPr>
              <a:t>&lt;!DOCTYPE html&gt;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&lt;html&gt;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a:t>
            </a:r>
            <a:r>
              <a:rPr lang="fr-CA" sz="2000" dirty="0" err="1">
                <a:latin typeface="Consolas" panose="020B0609020204030204" pitchFamily="49" charset="0"/>
              </a:rPr>
              <a:t>head</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	&lt;</a:t>
            </a:r>
            <a:r>
              <a:rPr lang="fr-CA" sz="2000" dirty="0" err="1">
                <a:latin typeface="Consolas" panose="020B0609020204030204" pitchFamily="49" charset="0"/>
              </a:rPr>
              <a:t>title</a:t>
            </a:r>
            <a:r>
              <a:rPr lang="fr-CA" sz="2000" dirty="0">
                <a:latin typeface="Consolas" panose="020B0609020204030204" pitchFamily="49" charset="0"/>
              </a:rPr>
              <a:t>&gt;Demo1a&lt;/</a:t>
            </a:r>
            <a:r>
              <a:rPr lang="fr-CA" sz="2000" dirty="0" err="1">
                <a:latin typeface="Consolas" panose="020B0609020204030204" pitchFamily="49" charset="0"/>
              </a:rPr>
              <a:t>title</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a:t>
            </a:r>
            <a:r>
              <a:rPr lang="fr-CA" sz="2000" dirty="0" err="1">
                <a:latin typeface="Consolas" panose="020B0609020204030204" pitchFamily="49" charset="0"/>
              </a:rPr>
              <a:t>head</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&lt;body&gt;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	&lt;p&gt;Bonjour &lt;/p&gt;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&lt;/body&gt;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&lt;/html&gt;</a:t>
            </a:r>
          </a:p>
        </p:txBody>
      </p:sp>
    </p:spTree>
    <p:extLst>
      <p:ext uri="{BB962C8B-B14F-4D97-AF65-F5344CB8AC3E}">
        <p14:creationId xmlns:p14="http://schemas.microsoft.com/office/powerpoint/2010/main" val="147040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VS Code: informations utiles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4572000"/>
          </a:xfrm>
        </p:spPr>
        <p:txBody>
          <a:bodyPr>
            <a:normAutofit fontScale="92500" lnSpcReduction="10000"/>
          </a:bodyPr>
          <a:lstStyle/>
          <a:p>
            <a:pPr>
              <a:spcBef>
                <a:spcPts val="800"/>
              </a:spcBef>
            </a:pPr>
            <a:r>
              <a:rPr lang="fr-CA" sz="2900" dirty="0">
                <a:ea typeface="Verdana" panose="020B0604030504040204" pitchFamily="34" charset="0"/>
              </a:rPr>
              <a:t>Au lieu de « Exécuter », vous pouvez simplement ouvrir une page web à partir de l’explorateur de fichiers.</a:t>
            </a:r>
          </a:p>
          <a:p>
            <a:pPr marL="365760" lvl="1" indent="0">
              <a:spcBef>
                <a:spcPts val="800"/>
              </a:spcBef>
              <a:buNone/>
            </a:pPr>
            <a:r>
              <a:rPr lang="fr-CA" sz="2500" dirty="0">
                <a:ea typeface="Verdana" panose="020B0604030504040204" pitchFamily="34" charset="0"/>
              </a:rPr>
              <a:t>S’il a l’extension .html ou htm, le navigateur par défaut de votre système sera utilisé.</a:t>
            </a:r>
          </a:p>
          <a:p>
            <a:pPr>
              <a:spcBef>
                <a:spcPts val="800"/>
              </a:spcBef>
            </a:pPr>
            <a:endParaRPr lang="fr-CA" sz="2900" dirty="0">
              <a:ea typeface="Verdana" panose="020B0604030504040204" pitchFamily="34" charset="0"/>
            </a:endParaRPr>
          </a:p>
          <a:p>
            <a:pPr>
              <a:spcBef>
                <a:spcPts val="800"/>
              </a:spcBef>
            </a:pPr>
            <a:r>
              <a:rPr lang="fr-CA" sz="2900" dirty="0">
                <a:ea typeface="Verdana" panose="020B0604030504040204" pitchFamily="34" charset="0"/>
              </a:rPr>
              <a:t>Il y a plusieurs outils d’auto-complétions dans VS Code. Entrez les premiers caractères d’une balise pour voir les options.</a:t>
            </a:r>
          </a:p>
          <a:p>
            <a:pPr>
              <a:spcBef>
                <a:spcPts val="800"/>
              </a:spcBef>
            </a:pPr>
            <a:endParaRPr lang="fr-CA" sz="2900" dirty="0">
              <a:ea typeface="Verdana" panose="020B0604030504040204" pitchFamily="34" charset="0"/>
            </a:endParaRPr>
          </a:p>
          <a:p>
            <a:pPr>
              <a:spcBef>
                <a:spcPts val="800"/>
              </a:spcBef>
            </a:pPr>
            <a:r>
              <a:rPr lang="fr-CA" sz="2900" dirty="0">
                <a:ea typeface="Verdana" panose="020B0604030504040204" pitchFamily="34" charset="0"/>
              </a:rPr>
              <a:t>Pour avoir les outils d’</a:t>
            </a:r>
            <a:r>
              <a:rPr lang="fr-CA" sz="2900" dirty="0" err="1">
                <a:ea typeface="Verdana" panose="020B0604030504040204" pitchFamily="34" charset="0"/>
              </a:rPr>
              <a:t>auto-complétion</a:t>
            </a:r>
            <a:r>
              <a:rPr lang="fr-CA" sz="2900" dirty="0">
                <a:ea typeface="Verdana" panose="020B0604030504040204" pitchFamily="34" charset="0"/>
              </a:rPr>
              <a:t> HTML dans VS Code:</a:t>
            </a:r>
          </a:p>
          <a:p>
            <a:pPr lvl="1">
              <a:spcBef>
                <a:spcPts val="800"/>
              </a:spcBef>
            </a:pPr>
            <a:r>
              <a:rPr lang="fr-CA" sz="2500" dirty="0">
                <a:ea typeface="Verdana" panose="020B0604030504040204" pitchFamily="34" charset="0"/>
              </a:rPr>
              <a:t>Choisissez Ficher Texte Intégré -&gt; HTML comme précédemment</a:t>
            </a:r>
          </a:p>
          <a:p>
            <a:pPr lvl="1">
              <a:spcBef>
                <a:spcPts val="800"/>
              </a:spcBef>
            </a:pPr>
            <a:r>
              <a:rPr lang="fr-CA" sz="2500" dirty="0">
                <a:ea typeface="Verdana" panose="020B0604030504040204" pitchFamily="34" charset="0"/>
              </a:rPr>
              <a:t>Ou sauvegardez dès le début le fichier avec une extension html ou htm</a:t>
            </a: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379727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Exemples d’utilisation de balises</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10010064" cy="820688"/>
          </a:xfrm>
        </p:spPr>
        <p:txBody>
          <a:bodyPr>
            <a:normAutofit lnSpcReduction="10000"/>
          </a:bodyPr>
          <a:lstStyle/>
          <a:p>
            <a:pPr marL="0" indent="0">
              <a:buNone/>
            </a:pPr>
            <a:r>
              <a:rPr lang="fr-CA" dirty="0">
                <a:ea typeface="Verdana" panose="020B0604030504040204" pitchFamily="34" charset="0"/>
              </a:rPr>
              <a:t>Modifiez le code de la page web à partir des informations ci-dessous, enregistrez puis actualisez la page pour voir les résultats.</a:t>
            </a:r>
          </a:p>
        </p:txBody>
      </p:sp>
      <p:sp>
        <p:nvSpPr>
          <p:cNvPr id="4" name="Espace réservé du contenu 2">
            <a:extLst>
              <a:ext uri="{FF2B5EF4-FFF2-40B4-BE49-F238E27FC236}">
                <a16:creationId xmlns:a16="http://schemas.microsoft.com/office/drawing/2014/main" id="{0F4E6A07-AD39-FAD8-BB81-85268CFA4D21}"/>
              </a:ext>
            </a:extLst>
          </p:cNvPr>
          <p:cNvSpPr txBox="1">
            <a:spLocks/>
          </p:cNvSpPr>
          <p:nvPr/>
        </p:nvSpPr>
        <p:spPr>
          <a:xfrm>
            <a:off x="1701924" y="2603450"/>
            <a:ext cx="3672409" cy="407674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buFont typeface="Wingdings 2" panose="05020102010507070707" pitchFamily="18" charset="2"/>
              <a:buNone/>
              <a:defRPr/>
            </a:pPr>
            <a:r>
              <a:rPr lang="en-CA" sz="2000" dirty="0">
                <a:latin typeface="Consolas" panose="020B0609020204030204" pitchFamily="49" charset="0"/>
              </a:rPr>
              <a:t>&lt;!DOCTYPE html&gt;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&lt;html&gt;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a:t>
            </a:r>
            <a:r>
              <a:rPr lang="fr-CA" sz="2000" dirty="0" err="1">
                <a:latin typeface="Consolas" panose="020B0609020204030204" pitchFamily="49" charset="0"/>
              </a:rPr>
              <a:t>head</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	&lt;</a:t>
            </a:r>
            <a:r>
              <a:rPr lang="fr-CA" sz="2000" dirty="0" err="1">
                <a:latin typeface="Consolas" panose="020B0609020204030204" pitchFamily="49" charset="0"/>
              </a:rPr>
              <a:t>title</a:t>
            </a:r>
            <a:r>
              <a:rPr lang="fr-CA" sz="2000" dirty="0">
                <a:latin typeface="Consolas" panose="020B0609020204030204" pitchFamily="49" charset="0"/>
              </a:rPr>
              <a:t>&gt;Demo1a&lt;/</a:t>
            </a:r>
            <a:r>
              <a:rPr lang="fr-CA" sz="2000" dirty="0" err="1">
                <a:latin typeface="Consolas" panose="020B0609020204030204" pitchFamily="49" charset="0"/>
              </a:rPr>
              <a:t>title</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a:t>
            </a:r>
            <a:r>
              <a:rPr lang="fr-CA" sz="2000" dirty="0" err="1">
                <a:latin typeface="Consolas" panose="020B0609020204030204" pitchFamily="49" charset="0"/>
              </a:rPr>
              <a:t>head</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&lt;body&gt;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	&lt;p&gt;Bonjour&lt;/p&gt;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&lt;/body&gt;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&lt;/html&gt;</a:t>
            </a:r>
          </a:p>
        </p:txBody>
      </p:sp>
      <p:sp>
        <p:nvSpPr>
          <p:cNvPr id="5" name="Espace réservé du contenu 2">
            <a:extLst>
              <a:ext uri="{FF2B5EF4-FFF2-40B4-BE49-F238E27FC236}">
                <a16:creationId xmlns:a16="http://schemas.microsoft.com/office/drawing/2014/main" id="{70056177-82E5-DB2B-2F1F-27EFC36546D8}"/>
              </a:ext>
            </a:extLst>
          </p:cNvPr>
          <p:cNvSpPr txBox="1">
            <a:spLocks/>
          </p:cNvSpPr>
          <p:nvPr/>
        </p:nvSpPr>
        <p:spPr>
          <a:xfrm>
            <a:off x="6814492" y="2602272"/>
            <a:ext cx="4561745" cy="407674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spcBef>
                <a:spcPts val="600"/>
              </a:spcBef>
              <a:buFont typeface="Wingdings 2" panose="05020102010507070707" pitchFamily="18" charset="2"/>
              <a:buNone/>
              <a:defRPr/>
            </a:pPr>
            <a:r>
              <a:rPr lang="en-CA" sz="2000" dirty="0">
                <a:latin typeface="Consolas" panose="020B0609020204030204" pitchFamily="49" charset="0"/>
              </a:rPr>
              <a:t>&lt;!DOCTYPE html&gt;</a:t>
            </a:r>
          </a:p>
          <a:p>
            <a:pPr eaLnBrk="1" hangingPunct="1">
              <a:spcBef>
                <a:spcPts val="600"/>
              </a:spcBef>
              <a:buFont typeface="Wingdings 2" panose="05020102010507070707" pitchFamily="18" charset="2"/>
              <a:buNone/>
              <a:defRPr/>
            </a:pPr>
            <a:r>
              <a:rPr lang="en-CA" sz="2000" dirty="0">
                <a:latin typeface="Consolas" panose="020B0609020204030204" pitchFamily="49" charset="0"/>
              </a:rPr>
              <a:t>&lt;html&gt;</a:t>
            </a:r>
          </a:p>
          <a:p>
            <a:pPr eaLnBrk="1" hangingPunct="1">
              <a:spcBef>
                <a:spcPts val="600"/>
              </a:spcBef>
              <a:buFont typeface="Wingdings 2" panose="05020102010507070707" pitchFamily="18" charset="2"/>
              <a:buNone/>
              <a:defRPr/>
            </a:pPr>
            <a:r>
              <a:rPr lang="en-CA" sz="2000" dirty="0">
                <a:latin typeface="Consolas" panose="020B0609020204030204" pitchFamily="49" charset="0"/>
              </a:rPr>
              <a:t>&lt;head&gt;</a:t>
            </a:r>
          </a:p>
          <a:p>
            <a:pPr eaLnBrk="1" hangingPunct="1">
              <a:spcBef>
                <a:spcPts val="600"/>
              </a:spcBef>
              <a:buFont typeface="Wingdings 2" panose="05020102010507070707" pitchFamily="18" charset="2"/>
              <a:buNone/>
              <a:defRPr/>
            </a:pPr>
            <a:r>
              <a:rPr lang="en-CA" sz="2000" dirty="0">
                <a:latin typeface="Consolas" panose="020B0609020204030204" pitchFamily="49" charset="0"/>
              </a:rPr>
              <a:t>	</a:t>
            </a:r>
            <a:r>
              <a:rPr lang="en-CA" sz="2000" dirty="0">
                <a:solidFill>
                  <a:srgbClr val="FF0000"/>
                </a:solidFill>
                <a:latin typeface="Consolas" panose="020B0609020204030204" pitchFamily="49" charset="0"/>
              </a:rPr>
              <a:t>&lt;title&gt;</a:t>
            </a:r>
            <a:r>
              <a:rPr lang="en-CA" sz="2000" dirty="0" err="1">
                <a:solidFill>
                  <a:srgbClr val="FF0000"/>
                </a:solidFill>
                <a:latin typeface="Consolas" panose="020B0609020204030204" pitchFamily="49" charset="0"/>
              </a:rPr>
              <a:t>Deuxième</a:t>
            </a:r>
            <a:r>
              <a:rPr lang="en-CA" sz="2000" dirty="0">
                <a:solidFill>
                  <a:srgbClr val="FF0000"/>
                </a:solidFill>
                <a:latin typeface="Consolas" panose="020B0609020204030204" pitchFamily="49" charset="0"/>
              </a:rPr>
              <a:t> page&lt;/title&gt;</a:t>
            </a:r>
          </a:p>
          <a:p>
            <a:pPr eaLnBrk="1" hangingPunct="1">
              <a:spcBef>
                <a:spcPts val="600"/>
              </a:spcBef>
              <a:buFont typeface="Wingdings 2" panose="05020102010507070707" pitchFamily="18" charset="2"/>
              <a:buNone/>
              <a:defRPr/>
            </a:pPr>
            <a:r>
              <a:rPr lang="en-CA" sz="2000" dirty="0">
                <a:latin typeface="Consolas" panose="020B0609020204030204" pitchFamily="49" charset="0"/>
              </a:rPr>
              <a:t>&lt;/head&gt;</a:t>
            </a:r>
          </a:p>
          <a:p>
            <a:pPr eaLnBrk="1" hangingPunct="1">
              <a:spcBef>
                <a:spcPts val="600"/>
              </a:spcBef>
              <a:buFont typeface="Wingdings 2" panose="05020102010507070707" pitchFamily="18" charset="2"/>
              <a:buNone/>
              <a:defRPr/>
            </a:pPr>
            <a:r>
              <a:rPr lang="en-CA" sz="2000" dirty="0">
                <a:latin typeface="Consolas" panose="020B0609020204030204" pitchFamily="49" charset="0"/>
              </a:rPr>
              <a:t>&lt;body&gt;</a:t>
            </a:r>
          </a:p>
          <a:p>
            <a:pPr eaLnBrk="1" hangingPunct="1">
              <a:spcBef>
                <a:spcPts val="600"/>
              </a:spcBef>
              <a:buFont typeface="Wingdings 2" panose="05020102010507070707" pitchFamily="18" charset="2"/>
              <a:buNone/>
              <a:defRPr/>
            </a:pPr>
            <a:r>
              <a:rPr lang="en-CA" sz="2000" dirty="0">
                <a:solidFill>
                  <a:srgbClr val="FF0000"/>
                </a:solidFill>
                <a:latin typeface="Consolas" panose="020B0609020204030204" pitchFamily="49" charset="0"/>
              </a:rPr>
              <a:t>	&lt;h1&gt;Titre principal&lt;/h1&gt;</a:t>
            </a:r>
          </a:p>
          <a:p>
            <a:pPr eaLnBrk="1" hangingPunct="1">
              <a:spcBef>
                <a:spcPts val="600"/>
              </a:spcBef>
              <a:buFont typeface="Wingdings 2" panose="05020102010507070707" pitchFamily="18" charset="2"/>
              <a:buNone/>
              <a:defRPr/>
            </a:pPr>
            <a:r>
              <a:rPr lang="en-CA" sz="2000" dirty="0">
                <a:solidFill>
                  <a:srgbClr val="FF0000"/>
                </a:solidFill>
                <a:latin typeface="Consolas" panose="020B0609020204030204" pitchFamily="49" charset="0"/>
              </a:rPr>
              <a:t>    &lt;p&gt;</a:t>
            </a:r>
            <a:r>
              <a:rPr lang="en-CA" sz="2000" dirty="0" err="1">
                <a:solidFill>
                  <a:srgbClr val="FF0000"/>
                </a:solidFill>
                <a:latin typeface="Consolas" panose="020B0609020204030204" pitchFamily="49" charset="0"/>
              </a:rPr>
              <a:t>Voici</a:t>
            </a:r>
            <a:r>
              <a:rPr lang="en-CA" sz="2000" dirty="0">
                <a:solidFill>
                  <a:srgbClr val="FF0000"/>
                </a:solidFill>
                <a:latin typeface="Consolas" panose="020B0609020204030204" pitchFamily="49" charset="0"/>
              </a:rPr>
              <a:t> un </a:t>
            </a:r>
            <a:r>
              <a:rPr lang="en-CA" sz="2000" dirty="0" err="1">
                <a:solidFill>
                  <a:srgbClr val="FF0000"/>
                </a:solidFill>
                <a:latin typeface="Consolas" panose="020B0609020204030204" pitchFamily="49" charset="0"/>
              </a:rPr>
              <a:t>autre</a:t>
            </a:r>
            <a:r>
              <a:rPr lang="en-CA" sz="2000" dirty="0">
                <a:solidFill>
                  <a:srgbClr val="FF0000"/>
                </a:solidFill>
                <a:latin typeface="Consolas" panose="020B0609020204030204" pitchFamily="49" charset="0"/>
              </a:rPr>
              <a:t> </a:t>
            </a:r>
            <a:r>
              <a:rPr lang="en-CA" sz="2000" dirty="0" err="1">
                <a:solidFill>
                  <a:srgbClr val="FF0000"/>
                </a:solidFill>
                <a:latin typeface="Consolas" panose="020B0609020204030204" pitchFamily="49" charset="0"/>
              </a:rPr>
              <a:t>exemple</a:t>
            </a:r>
            <a:r>
              <a:rPr lang="en-CA" sz="2000" dirty="0">
                <a:solidFill>
                  <a:srgbClr val="FF0000"/>
                </a:solidFill>
                <a:latin typeface="Consolas" panose="020B0609020204030204" pitchFamily="49" charset="0"/>
              </a:rPr>
              <a:t> de page web.&lt;/p&gt;</a:t>
            </a:r>
          </a:p>
          <a:p>
            <a:pPr eaLnBrk="1" hangingPunct="1">
              <a:spcBef>
                <a:spcPts val="600"/>
              </a:spcBef>
              <a:buFont typeface="Wingdings 2" panose="05020102010507070707" pitchFamily="18" charset="2"/>
              <a:buNone/>
              <a:defRPr/>
            </a:pPr>
            <a:r>
              <a:rPr lang="en-CA" sz="2000" dirty="0">
                <a:latin typeface="Consolas" panose="020B0609020204030204" pitchFamily="49" charset="0"/>
              </a:rPr>
              <a:t>&lt;/body&gt;</a:t>
            </a:r>
          </a:p>
          <a:p>
            <a:pPr eaLnBrk="1" hangingPunct="1">
              <a:spcBef>
                <a:spcPts val="600"/>
              </a:spcBef>
              <a:buFont typeface="Wingdings 2" panose="05020102010507070707" pitchFamily="18" charset="2"/>
              <a:buNone/>
              <a:defRPr/>
            </a:pPr>
            <a:r>
              <a:rPr lang="en-CA" sz="2000" dirty="0">
                <a:latin typeface="Consolas" panose="020B0609020204030204" pitchFamily="49" charset="0"/>
              </a:rPr>
              <a:t>&lt;/html&gt; </a:t>
            </a:r>
            <a:endParaRPr lang="fr-CA" sz="2000" dirty="0">
              <a:latin typeface="Consolas" panose="020B0609020204030204" pitchFamily="49" charset="0"/>
            </a:endParaRPr>
          </a:p>
        </p:txBody>
      </p:sp>
      <p:sp>
        <p:nvSpPr>
          <p:cNvPr id="6" name="Flèche : droite 5">
            <a:extLst>
              <a:ext uri="{FF2B5EF4-FFF2-40B4-BE49-F238E27FC236}">
                <a16:creationId xmlns:a16="http://schemas.microsoft.com/office/drawing/2014/main" id="{CE184B4C-7A7F-B8A8-E792-9864347520FB}"/>
              </a:ext>
            </a:extLst>
          </p:cNvPr>
          <p:cNvSpPr/>
          <p:nvPr/>
        </p:nvSpPr>
        <p:spPr>
          <a:xfrm>
            <a:off x="5825144" y="3650136"/>
            <a:ext cx="538536" cy="820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1611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Le Lorem Ipsum</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901576" cy="4277072"/>
          </a:xfrm>
        </p:spPr>
        <p:txBody>
          <a:bodyPr>
            <a:normAutofit fontScale="85000" lnSpcReduction="10000"/>
          </a:bodyPr>
          <a:lstStyle/>
          <a:p>
            <a:r>
              <a:rPr lang="fr-CA" dirty="0">
                <a:ea typeface="Verdana" panose="020B0604030504040204" pitchFamily="34" charset="0"/>
              </a:rPr>
              <a:t>Le </a:t>
            </a:r>
            <a:r>
              <a:rPr lang="fr-CA" dirty="0">
                <a:solidFill>
                  <a:schemeClr val="accent4">
                    <a:lumMod val="75000"/>
                  </a:schemeClr>
                </a:solidFill>
                <a:ea typeface="Verdana" panose="020B0604030504040204" pitchFamily="34" charset="0"/>
              </a:rPr>
              <a:t>Lorem Ipsum </a:t>
            </a:r>
            <a:r>
              <a:rPr lang="fr-CA" dirty="0">
                <a:ea typeface="Verdana" panose="020B0604030504040204" pitchFamily="34" charset="0"/>
              </a:rPr>
              <a:t>est du texte de remplacement lorsqu’on n’a pas une version finale du texte pour un projet.</a:t>
            </a:r>
          </a:p>
          <a:p>
            <a:r>
              <a:rPr lang="fr-CA" dirty="0">
                <a:ea typeface="Verdana" panose="020B0604030504040204" pitchFamily="34" charset="0"/>
              </a:rPr>
              <a:t>C’est en réalité un texte dans une autre langue.</a:t>
            </a:r>
          </a:p>
          <a:p>
            <a:endParaRPr lang="fr-CA" dirty="0">
              <a:ea typeface="Verdana" panose="020B0604030504040204" pitchFamily="34" charset="0"/>
            </a:endParaRPr>
          </a:p>
          <a:p>
            <a:r>
              <a:rPr lang="fr-CA" dirty="0">
                <a:ea typeface="Verdana" panose="020B0604030504040204" pitchFamily="34" charset="0"/>
              </a:rPr>
              <a:t>On utilise fréquemment le Lorem Ipsum en imprimerie, en marketing et en développement pour avancer le travail et faire la mise en page et les tests en attendant une version finale du texte.</a:t>
            </a:r>
          </a:p>
          <a:p>
            <a:r>
              <a:rPr lang="fr-CA" dirty="0">
                <a:ea typeface="Verdana" panose="020B0604030504040204" pitchFamily="34" charset="0"/>
              </a:rPr>
              <a:t>Un fichier texte avec le Lorem Ipsum est disponible dans Léa.</a:t>
            </a:r>
          </a:p>
          <a:p>
            <a:pPr marL="0" indent="0">
              <a:buNone/>
            </a:pPr>
            <a:endParaRPr lang="fr-CA" dirty="0">
              <a:ea typeface="Verdana" panose="020B0604030504040204" pitchFamily="34" charset="0"/>
            </a:endParaRPr>
          </a:p>
          <a:p>
            <a:pPr lvl="1"/>
            <a:r>
              <a:rPr lang="fr-CA" dirty="0">
                <a:ea typeface="Verdana" panose="020B0604030504040204" pitchFamily="34" charset="0"/>
              </a:rPr>
              <a:t>Vous pouvez consulter le site suivant si vous êtes curieux à propos du Lorem Ipsum:</a:t>
            </a:r>
          </a:p>
          <a:p>
            <a:pPr lvl="2"/>
            <a:r>
              <a:rPr lang="fr-CA" dirty="0">
                <a:ea typeface="Verdana" panose="020B0604030504040204" pitchFamily="34" charset="0"/>
              </a:rPr>
              <a:t>Origines du texte et générateur de Lorem Ipsum: </a:t>
            </a:r>
            <a:r>
              <a:rPr lang="fr-CA" dirty="0">
                <a:ea typeface="Verdana" panose="020B0604030504040204" pitchFamily="34" charset="0"/>
                <a:hlinkClick r:id="rId3"/>
              </a:rPr>
              <a:t>https://www.lipsum.com/</a:t>
            </a:r>
            <a:endParaRPr lang="fr-CA" dirty="0">
              <a:ea typeface="Verdana" panose="020B0604030504040204" pitchFamily="34" charset="0"/>
            </a:endParaRPr>
          </a:p>
        </p:txBody>
      </p:sp>
      <p:sp>
        <p:nvSpPr>
          <p:cNvPr id="5" name="ZoneTexte 4">
            <a:extLst>
              <a:ext uri="{FF2B5EF4-FFF2-40B4-BE49-F238E27FC236}">
                <a16:creationId xmlns:a16="http://schemas.microsoft.com/office/drawing/2014/main" id="{A2275169-EC61-C47B-EA2D-A319DE9B927D}"/>
              </a:ext>
            </a:extLst>
          </p:cNvPr>
          <p:cNvSpPr txBox="1"/>
          <p:nvPr/>
        </p:nvSpPr>
        <p:spPr>
          <a:xfrm>
            <a:off x="1593436" y="5877272"/>
            <a:ext cx="9901576" cy="646331"/>
          </a:xfrm>
          <a:prstGeom prst="rect">
            <a:avLst/>
          </a:prstGeom>
          <a:solidFill>
            <a:schemeClr val="accent2">
              <a:lumMod val="20000"/>
              <a:lumOff val="80000"/>
            </a:schemeClr>
          </a:solidFill>
        </p:spPr>
        <p:txBody>
          <a:bodyPr wrap="square" rtlCol="0">
            <a:spAutoFit/>
          </a:bodyPr>
          <a:lstStyle/>
          <a:p>
            <a:r>
              <a:rPr lang="fr-CA" dirty="0"/>
              <a:t>Truc: dans </a:t>
            </a:r>
            <a:r>
              <a:rPr lang="fr-CA" dirty="0">
                <a:solidFill>
                  <a:srgbClr val="0070C0"/>
                </a:solidFill>
              </a:rPr>
              <a:t>VS Code</a:t>
            </a:r>
            <a:r>
              <a:rPr lang="fr-CA" dirty="0"/>
              <a:t>, si vous entrez </a:t>
            </a:r>
            <a:r>
              <a:rPr lang="fr-CA" dirty="0">
                <a:solidFill>
                  <a:schemeClr val="accent4">
                    <a:lumMod val="75000"/>
                  </a:schemeClr>
                </a:solidFill>
              </a:rPr>
              <a:t>Lorem</a:t>
            </a:r>
            <a:r>
              <a:rPr lang="fr-CA" dirty="0"/>
              <a:t> et appuyez sur </a:t>
            </a:r>
            <a:r>
              <a:rPr lang="fr-CA" dirty="0">
                <a:solidFill>
                  <a:schemeClr val="accent4">
                    <a:lumMod val="75000"/>
                  </a:schemeClr>
                </a:solidFill>
              </a:rPr>
              <a:t>TAB</a:t>
            </a:r>
            <a:r>
              <a:rPr lang="fr-CA" dirty="0"/>
              <a:t>, une partie du Lorem Ipsum sera automatiquement ajoutée.</a:t>
            </a:r>
          </a:p>
        </p:txBody>
      </p:sp>
    </p:spTree>
    <p:extLst>
      <p:ext uri="{BB962C8B-B14F-4D97-AF65-F5344CB8AC3E}">
        <p14:creationId xmlns:p14="http://schemas.microsoft.com/office/powerpoint/2010/main" val="294508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Laboratoire 1A</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fr-CA" dirty="0">
                <a:ea typeface="Verdana" panose="020B0604030504040204" pitchFamily="34" charset="0"/>
              </a:rPr>
              <a:t>Faites le laboratoire L01A</a:t>
            </a:r>
          </a:p>
          <a:p>
            <a:pPr marL="0" indent="0">
              <a:buNone/>
            </a:pPr>
            <a:r>
              <a:rPr lang="fr-CA" dirty="0">
                <a:ea typeface="Verdana" panose="020B0604030504040204" pitchFamily="34" charset="0"/>
              </a:rPr>
              <a:t>Utilisation des balises dans des documents html sous Visual Studio Code.</a:t>
            </a:r>
          </a:p>
        </p:txBody>
      </p:sp>
    </p:spTree>
    <p:extLst>
      <p:ext uri="{BB962C8B-B14F-4D97-AF65-F5344CB8AC3E}">
        <p14:creationId xmlns:p14="http://schemas.microsoft.com/office/powerpoint/2010/main" val="342226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L’élément en-tête &lt;</a:t>
            </a:r>
            <a:r>
              <a:rPr lang="fr-FR" sz="3600" dirty="0" err="1">
                <a:latin typeface="Arial Rounded MT Bold" panose="020F0704030504030204" pitchFamily="34" charset="0"/>
              </a:rPr>
              <a:t>head</a:t>
            </a:r>
            <a:r>
              <a:rPr lang="fr-FR" sz="3600" dirty="0">
                <a:latin typeface="Arial Rounded MT Bold" panose="020F0704030504030204" pitchFamily="34" charset="0"/>
              </a:rPr>
              <a:t>&gt; &lt;/</a:t>
            </a:r>
            <a:r>
              <a:rPr lang="fr-FR" sz="3600" dirty="0" err="1">
                <a:latin typeface="Arial Rounded MT Bold" panose="020F0704030504030204" pitchFamily="34" charset="0"/>
              </a:rPr>
              <a:t>head</a:t>
            </a:r>
            <a:r>
              <a:rPr lang="fr-FR" sz="3600" dirty="0">
                <a:latin typeface="Arial Rounded MT Bold" panose="020F0704030504030204" pitchFamily="34" charset="0"/>
              </a:rPr>
              <a:t>&gt;</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417253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Qu’est-ce que HTML?</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fontScale="92500" lnSpcReduction="20000"/>
          </a:bodyPr>
          <a:lstStyle/>
          <a:p>
            <a:pPr marL="0" indent="0">
              <a:buNone/>
            </a:pPr>
            <a:r>
              <a:rPr lang="fr-CA" sz="3600" b="1" dirty="0">
                <a:ea typeface="Verdana" panose="020B0604030504040204" pitchFamily="34" charset="0"/>
              </a:rPr>
              <a:t>H</a:t>
            </a:r>
            <a:r>
              <a:rPr lang="fr-CA" sz="3600" dirty="0">
                <a:ea typeface="Verdana" panose="020B0604030504040204" pitchFamily="34" charset="0"/>
              </a:rPr>
              <a:t>yper</a:t>
            </a:r>
            <a:r>
              <a:rPr lang="fr-CA" sz="3600" b="1" dirty="0">
                <a:ea typeface="Verdana" panose="020B0604030504040204" pitchFamily="34" charset="0"/>
              </a:rPr>
              <a:t>T</a:t>
            </a:r>
            <a:r>
              <a:rPr lang="fr-CA" sz="3600" dirty="0">
                <a:ea typeface="Verdana" panose="020B0604030504040204" pitchFamily="34" charset="0"/>
              </a:rPr>
              <a:t>ext </a:t>
            </a:r>
            <a:r>
              <a:rPr lang="fr-CA" sz="3600" b="1" dirty="0">
                <a:ea typeface="Verdana" panose="020B0604030504040204" pitchFamily="34" charset="0"/>
              </a:rPr>
              <a:t>M</a:t>
            </a:r>
            <a:r>
              <a:rPr lang="fr-CA" sz="3600" dirty="0">
                <a:ea typeface="Verdana" panose="020B0604030504040204" pitchFamily="34" charset="0"/>
              </a:rPr>
              <a:t>arkup </a:t>
            </a:r>
            <a:r>
              <a:rPr lang="fr-CA" sz="3600" b="1" dirty="0" err="1">
                <a:ea typeface="Verdana" panose="020B0604030504040204" pitchFamily="34" charset="0"/>
              </a:rPr>
              <a:t>L</a:t>
            </a:r>
            <a:r>
              <a:rPr lang="fr-CA" sz="3600" dirty="0" err="1">
                <a:ea typeface="Verdana" panose="020B0604030504040204" pitchFamily="34" charset="0"/>
              </a:rPr>
              <a:t>anguage</a:t>
            </a:r>
            <a:endParaRPr lang="fr-CA" sz="3600" dirty="0">
              <a:ea typeface="Verdana" panose="020B0604030504040204" pitchFamily="34" charset="0"/>
            </a:endParaRPr>
          </a:p>
          <a:p>
            <a:r>
              <a:rPr lang="fr-CA" dirty="0">
                <a:ea typeface="Verdana" panose="020B0604030504040204" pitchFamily="34" charset="0"/>
              </a:rPr>
              <a:t>Langage de balisage (Markup Langage)</a:t>
            </a:r>
          </a:p>
          <a:p>
            <a:r>
              <a:rPr lang="fr-CA" dirty="0">
                <a:ea typeface="Verdana" panose="020B0604030504040204" pitchFamily="34" charset="0"/>
              </a:rPr>
              <a:t>Suite d’instructions qui indiquent comment une page web doit être affichée et comment elle doit se comporter</a:t>
            </a:r>
          </a:p>
          <a:p>
            <a:r>
              <a:rPr lang="fr-CA" dirty="0">
                <a:ea typeface="Verdana" panose="020B0604030504040204" pitchFamily="34" charset="0"/>
              </a:rPr>
              <a:t>Instructions HTML sont inclues dans un fichier avec extension .html ou .htm</a:t>
            </a:r>
          </a:p>
          <a:p>
            <a:r>
              <a:rPr lang="fr-CA" dirty="0">
                <a:ea typeface="Verdana" panose="020B0604030504040204" pitchFamily="34" charset="0"/>
              </a:rPr>
              <a:t>Les instructions sont interprétées par un navigateur, qui les applique pour afficher une page web et respecter son comportement.</a:t>
            </a:r>
          </a:p>
          <a:p>
            <a:r>
              <a:rPr lang="fr-CA" dirty="0">
                <a:ea typeface="Verdana" panose="020B0604030504040204" pitchFamily="34" charset="0"/>
              </a:rPr>
              <a:t>Composé de:</a:t>
            </a:r>
          </a:p>
          <a:p>
            <a:pPr lvl="1"/>
            <a:r>
              <a:rPr lang="fr-CA" dirty="0">
                <a:ea typeface="Verdana" panose="020B0604030504040204" pitchFamily="34" charset="0"/>
              </a:rPr>
              <a:t>Texte</a:t>
            </a:r>
          </a:p>
          <a:p>
            <a:pPr lvl="1"/>
            <a:r>
              <a:rPr lang="fr-CA" dirty="0">
                <a:ea typeface="Verdana" panose="020B0604030504040204" pitchFamily="34" charset="0"/>
              </a:rPr>
              <a:t>Balises</a:t>
            </a:r>
          </a:p>
          <a:p>
            <a:pPr marL="0" indent="0">
              <a:buNone/>
            </a:pPr>
            <a:endParaRPr lang="fr-CA" dirty="0">
              <a:ea typeface="Verdana" panose="020B0604030504040204" pitchFamily="34" charset="0"/>
            </a:endParaRPr>
          </a:p>
        </p:txBody>
      </p:sp>
    </p:spTree>
    <p:extLst>
      <p:ext uri="{BB962C8B-B14F-4D97-AF65-F5344CB8AC3E}">
        <p14:creationId xmlns:p14="http://schemas.microsoft.com/office/powerpoint/2010/main" val="120662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À quoi sert l’en-tête?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fr-CA" dirty="0">
                <a:ea typeface="Verdana" panose="020B0604030504040204" pitchFamily="34" charset="0"/>
              </a:rPr>
              <a:t>Standard dans un document HTML</a:t>
            </a:r>
          </a:p>
          <a:p>
            <a:r>
              <a:rPr lang="fr-CA" dirty="0">
                <a:ea typeface="Verdana" panose="020B0604030504040204" pitchFamily="34" charset="0"/>
              </a:rPr>
              <a:t>Informations pour le navigateur</a:t>
            </a:r>
          </a:p>
          <a:p>
            <a:r>
              <a:rPr lang="fr-CA" dirty="0">
                <a:ea typeface="Verdana" panose="020B0604030504040204" pitchFamily="34" charset="0"/>
              </a:rPr>
              <a:t>Définit certains comportements pour la page</a:t>
            </a:r>
          </a:p>
          <a:p>
            <a:r>
              <a:rPr lang="fr-CA" dirty="0">
                <a:ea typeface="Verdana" panose="020B0604030504040204" pitchFamily="34" charset="0"/>
              </a:rPr>
              <a:t>Conserve des métadonnées destinées aux engins de recherche de recherche</a:t>
            </a:r>
          </a:p>
          <a:p>
            <a:r>
              <a:rPr lang="fr-CA" dirty="0">
                <a:ea typeface="Verdana" panose="020B0604030504040204" pitchFamily="34" charset="0"/>
              </a:rPr>
              <a:t>Conserve d’autres types de métadonnées, comme un résumé de la page</a:t>
            </a:r>
          </a:p>
          <a:p>
            <a:r>
              <a:rPr lang="fr-CA" dirty="0">
                <a:ea typeface="Verdana" panose="020B0604030504040204" pitchFamily="34" charset="0"/>
              </a:rPr>
              <a:t>Etc.</a:t>
            </a:r>
          </a:p>
          <a:p>
            <a:endParaRPr lang="fr-CA" dirty="0">
              <a:ea typeface="Verdana" panose="020B0604030504040204" pitchFamily="34" charset="0"/>
            </a:endParaRPr>
          </a:p>
          <a:p>
            <a:endParaRPr lang="fr-CA" dirty="0">
              <a:ea typeface="Verdana" panose="020B0604030504040204" pitchFamily="34" charset="0"/>
            </a:endParaRPr>
          </a:p>
        </p:txBody>
      </p:sp>
    </p:spTree>
    <p:extLst>
      <p:ext uri="{BB962C8B-B14F-4D97-AF65-F5344CB8AC3E}">
        <p14:creationId xmlns:p14="http://schemas.microsoft.com/office/powerpoint/2010/main" val="324381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En-tête: titre de page dans le navigateur</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fontScale="92500" lnSpcReduction="20000"/>
          </a:bodyPr>
          <a:lstStyle/>
          <a:p>
            <a:pPr marL="0" indent="0">
              <a:buNone/>
            </a:pPr>
            <a:r>
              <a:rPr lang="en-US" b="1" dirty="0">
                <a:solidFill>
                  <a:schemeClr val="accent6"/>
                </a:solidFill>
                <a:ea typeface="Verdana" panose="020B0604030504040204" pitchFamily="34" charset="0"/>
              </a:rPr>
              <a:t>&lt;title&gt;&lt;/title&gt;​</a:t>
            </a:r>
          </a:p>
          <a:p>
            <a:pPr marL="0" indent="0">
              <a:spcBef>
                <a:spcPts val="800"/>
              </a:spcBef>
              <a:buNone/>
            </a:pPr>
            <a:r>
              <a:rPr lang="en-US" sz="1600" dirty="0">
                <a:latin typeface="Consolas" panose="020B0609020204030204" pitchFamily="49" charset="0"/>
                <a:ea typeface="Verdana" panose="020B0604030504040204" pitchFamily="34" charset="0"/>
              </a:rPr>
              <a:t>&lt;html&gt;​</a:t>
            </a:r>
          </a:p>
          <a:p>
            <a:pPr marL="0" indent="0">
              <a:spcBef>
                <a:spcPts val="800"/>
              </a:spcBef>
              <a:buNone/>
            </a:pPr>
            <a:r>
              <a:rPr lang="en-US" sz="1600" dirty="0">
                <a:latin typeface="Consolas" panose="020B0609020204030204" pitchFamily="49" charset="0"/>
                <a:ea typeface="Verdana" panose="020B0604030504040204" pitchFamily="34" charset="0"/>
              </a:rPr>
              <a:t>    &lt;head&gt;​</a:t>
            </a:r>
          </a:p>
          <a:p>
            <a:pPr marL="0" indent="0">
              <a:spcBef>
                <a:spcPts val="800"/>
              </a:spcBef>
              <a:buNone/>
            </a:pPr>
            <a:r>
              <a:rPr lang="en-US" sz="1600" dirty="0">
                <a:latin typeface="Consolas" panose="020B0609020204030204" pitchFamily="49" charset="0"/>
                <a:ea typeface="Verdana" panose="020B0604030504040204" pitchFamily="34" charset="0"/>
              </a:rPr>
              <a:t>        </a:t>
            </a:r>
            <a:r>
              <a:rPr lang="en-US" sz="1600" dirty="0">
                <a:solidFill>
                  <a:schemeClr val="accent6"/>
                </a:solidFill>
                <a:latin typeface="Consolas" panose="020B0609020204030204" pitchFamily="49" charset="0"/>
                <a:ea typeface="Verdana" panose="020B0604030504040204" pitchFamily="34" charset="0"/>
              </a:rPr>
              <a:t>&lt;title&gt;</a:t>
            </a:r>
            <a:r>
              <a:rPr lang="en-US" sz="1600" dirty="0">
                <a:latin typeface="Consolas" panose="020B0609020204030204" pitchFamily="49" charset="0"/>
                <a:ea typeface="Verdana" panose="020B0604030504040204" pitchFamily="34" charset="0"/>
              </a:rPr>
              <a:t>Who Framed Roger Rabbit</a:t>
            </a:r>
            <a:r>
              <a:rPr lang="en-US" sz="1600" dirty="0">
                <a:solidFill>
                  <a:schemeClr val="accent6"/>
                </a:solidFill>
                <a:latin typeface="Consolas" panose="020B0609020204030204" pitchFamily="49" charset="0"/>
                <a:ea typeface="Verdana" panose="020B0604030504040204" pitchFamily="34" charset="0"/>
              </a:rPr>
              <a:t>&lt;/title&gt;​</a:t>
            </a:r>
          </a:p>
          <a:p>
            <a:pPr marL="0" indent="0">
              <a:spcBef>
                <a:spcPts val="800"/>
              </a:spcBef>
              <a:buNone/>
            </a:pPr>
            <a:r>
              <a:rPr lang="en-US" sz="1600" dirty="0">
                <a:latin typeface="Consolas" panose="020B0609020204030204" pitchFamily="49" charset="0"/>
                <a:ea typeface="Verdana" panose="020B0604030504040204" pitchFamily="34" charset="0"/>
              </a:rPr>
              <a:t>    &lt;/head&gt;​</a:t>
            </a:r>
          </a:p>
          <a:p>
            <a:pPr marL="0" indent="0">
              <a:spcBef>
                <a:spcPts val="800"/>
              </a:spcBef>
              <a:buNone/>
            </a:pPr>
            <a:r>
              <a:rPr lang="en-US" sz="1600" dirty="0">
                <a:latin typeface="Consolas" panose="020B0609020204030204" pitchFamily="49" charset="0"/>
                <a:ea typeface="Verdana" panose="020B0604030504040204" pitchFamily="34" charset="0"/>
              </a:rPr>
              <a:t>    &lt;body&gt;​</a:t>
            </a:r>
          </a:p>
          <a:p>
            <a:pPr marL="0" indent="0">
              <a:spcBef>
                <a:spcPts val="800"/>
              </a:spcBef>
              <a:buNone/>
            </a:pPr>
            <a:r>
              <a:rPr lang="en-US" sz="1600" dirty="0">
                <a:latin typeface="Consolas" panose="020B0609020204030204" pitchFamily="49" charset="0"/>
                <a:ea typeface="Verdana" panose="020B0604030504040204" pitchFamily="34" charset="0"/>
              </a:rPr>
              <a:t>    …​</a:t>
            </a:r>
          </a:p>
          <a:p>
            <a:pPr marL="0" indent="0">
              <a:spcBef>
                <a:spcPts val="800"/>
              </a:spcBef>
              <a:buNone/>
            </a:pPr>
            <a:r>
              <a:rPr lang="en-US" sz="1600" dirty="0">
                <a:latin typeface="Consolas" panose="020B0609020204030204" pitchFamily="49" charset="0"/>
                <a:ea typeface="Verdana" panose="020B0604030504040204" pitchFamily="34" charset="0"/>
              </a:rPr>
              <a:t>    &lt;/body&gt;​</a:t>
            </a:r>
          </a:p>
          <a:p>
            <a:pPr marL="0" indent="0">
              <a:spcBef>
                <a:spcPts val="800"/>
              </a:spcBef>
              <a:buNone/>
            </a:pPr>
            <a:r>
              <a:rPr lang="en-US" sz="1600" dirty="0">
                <a:latin typeface="Consolas" panose="020B0609020204030204" pitchFamily="49" charset="0"/>
                <a:ea typeface="Verdana" panose="020B0604030504040204" pitchFamily="34" charset="0"/>
              </a:rPr>
              <a:t>&lt;/html&gt;</a:t>
            </a:r>
            <a:endParaRPr lang="fr-CA" sz="1600" dirty="0">
              <a:latin typeface="Consolas" panose="020B0609020204030204" pitchFamily="49" charset="0"/>
              <a:ea typeface="Verdana" panose="020B0604030504040204" pitchFamily="34" charset="0"/>
            </a:endParaRPr>
          </a:p>
          <a:p>
            <a:endParaRPr lang="fr-CA" dirty="0">
              <a:ea typeface="Verdana" panose="020B0604030504040204" pitchFamily="34" charset="0"/>
            </a:endParaRPr>
          </a:p>
          <a:p>
            <a:endParaRPr lang="fr-CA" dirty="0">
              <a:ea typeface="Verdana" panose="020B0604030504040204" pitchFamily="34" charset="0"/>
            </a:endParaRPr>
          </a:p>
          <a:p>
            <a:endParaRPr lang="fr-CA" dirty="0">
              <a:ea typeface="Verdana" panose="020B0604030504040204" pitchFamily="34" charset="0"/>
            </a:endParaRPr>
          </a:p>
          <a:p>
            <a:r>
              <a:rPr lang="fr-CA" sz="2200" dirty="0">
                <a:ea typeface="Verdana" panose="020B0604030504040204" pitchFamily="34" charset="0"/>
              </a:rPr>
              <a:t>Un document html devrait </a:t>
            </a:r>
            <a:r>
              <a:rPr lang="fr-CA" sz="2200" dirty="0">
                <a:solidFill>
                  <a:srgbClr val="0070C0"/>
                </a:solidFill>
                <a:ea typeface="Verdana" panose="020B0604030504040204" pitchFamily="34" charset="0"/>
              </a:rPr>
              <a:t>toujours avoir un titre de page de navigateur</a:t>
            </a:r>
            <a:r>
              <a:rPr lang="fr-CA" sz="2200" dirty="0">
                <a:ea typeface="Verdana" panose="020B0604030504040204" pitchFamily="34" charset="0"/>
              </a:rPr>
              <a:t>, c’est une meilleure pratique</a:t>
            </a:r>
          </a:p>
        </p:txBody>
      </p:sp>
      <p:pic>
        <p:nvPicPr>
          <p:cNvPr id="1026" name="Picture 2">
            <a:extLst>
              <a:ext uri="{FF2B5EF4-FFF2-40B4-BE49-F238E27FC236}">
                <a16:creationId xmlns:a16="http://schemas.microsoft.com/office/drawing/2014/main" id="{9DBF5E5D-BF8A-D8B5-DB25-3F77A2708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40" y="2708920"/>
            <a:ext cx="5602999" cy="2918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5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Meta – description pour moteurs de recherche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en-US" b="1" dirty="0">
                <a:solidFill>
                  <a:schemeClr val="accent6"/>
                </a:solidFill>
                <a:ea typeface="Verdana" panose="020B0604030504040204" pitchFamily="34" charset="0"/>
              </a:rPr>
              <a:t>&lt;meta /&gt;</a:t>
            </a:r>
          </a:p>
          <a:p>
            <a:pPr marL="0" indent="0">
              <a:buNone/>
            </a:pPr>
            <a:r>
              <a:rPr lang="en-US" sz="1600" dirty="0">
                <a:ea typeface="Verdana" panose="020B0604030504040204" pitchFamily="34" charset="0"/>
              </a:rPr>
              <a:t>La </a:t>
            </a:r>
            <a:r>
              <a:rPr lang="en-US" sz="1600" dirty="0" err="1">
                <a:ea typeface="Verdana" panose="020B0604030504040204" pitchFamily="34" charset="0"/>
              </a:rPr>
              <a:t>balise</a:t>
            </a:r>
            <a:r>
              <a:rPr lang="en-US" sz="1600" dirty="0">
                <a:ea typeface="Verdana" panose="020B0604030504040204" pitchFamily="34" charset="0"/>
              </a:rPr>
              <a:t> meta </a:t>
            </a:r>
            <a:r>
              <a:rPr lang="en-US" sz="1600" dirty="0" err="1">
                <a:ea typeface="Verdana" panose="020B0604030504040204" pitchFamily="34" charset="0"/>
              </a:rPr>
              <a:t>permet</a:t>
            </a:r>
            <a:r>
              <a:rPr lang="en-US" sz="1600" dirty="0">
                <a:ea typeface="Verdana" panose="020B0604030504040204" pitchFamily="34" charset="0"/>
              </a:rPr>
              <a:t> de </a:t>
            </a:r>
            <a:r>
              <a:rPr lang="en-US" sz="1600" dirty="0" err="1">
                <a:ea typeface="Verdana" panose="020B0604030504040204" pitchFamily="34" charset="0"/>
              </a:rPr>
              <a:t>fournir</a:t>
            </a:r>
            <a:r>
              <a:rPr lang="en-US" sz="1600" dirty="0">
                <a:ea typeface="Verdana" panose="020B0604030504040204" pitchFamily="34" charset="0"/>
              </a:rPr>
              <a:t> des </a:t>
            </a:r>
            <a:r>
              <a:rPr lang="en-US" sz="1600" dirty="0" err="1">
                <a:ea typeface="Verdana" panose="020B0604030504040204" pitchFamily="34" charset="0"/>
              </a:rPr>
              <a:t>informations</a:t>
            </a:r>
            <a:r>
              <a:rPr lang="en-US" sz="1600" dirty="0">
                <a:ea typeface="Verdana" panose="020B0604030504040204" pitchFamily="34" charset="0"/>
              </a:rPr>
              <a:t> </a:t>
            </a:r>
            <a:r>
              <a:rPr lang="en-US" sz="1600" dirty="0" err="1">
                <a:ea typeface="Verdana" panose="020B0604030504040204" pitchFamily="34" charset="0"/>
              </a:rPr>
              <a:t>supplémentaires</a:t>
            </a:r>
            <a:r>
              <a:rPr lang="en-US" sz="1600" dirty="0">
                <a:ea typeface="Verdana" panose="020B0604030504040204" pitchFamily="34" charset="0"/>
              </a:rPr>
              <a:t> sur la page web.  </a:t>
            </a:r>
            <a:r>
              <a:rPr lang="en-US" sz="1600" dirty="0" err="1">
                <a:ea typeface="Verdana" panose="020B0604030504040204" pitchFamily="34" charset="0"/>
              </a:rPr>
              <a:t>Plusieurs</a:t>
            </a:r>
            <a:r>
              <a:rPr lang="en-US" sz="1600" dirty="0">
                <a:ea typeface="Verdana" panose="020B0604030504040204" pitchFamily="34" charset="0"/>
              </a:rPr>
              <a:t> options </a:t>
            </a:r>
            <a:r>
              <a:rPr lang="en-US" sz="1600" dirty="0" err="1">
                <a:ea typeface="Verdana" panose="020B0604030504040204" pitchFamily="34" charset="0"/>
              </a:rPr>
              <a:t>sont</a:t>
            </a:r>
            <a:r>
              <a:rPr lang="en-US" sz="1600" dirty="0">
                <a:ea typeface="Verdana" panose="020B0604030504040204" pitchFamily="34" charset="0"/>
              </a:rPr>
              <a:t> </a:t>
            </a:r>
            <a:r>
              <a:rPr lang="en-US" sz="1600" dirty="0" err="1">
                <a:ea typeface="Verdana" panose="020B0604030504040204" pitchFamily="34" charset="0"/>
              </a:rPr>
              <a:t>disponibles</a:t>
            </a:r>
            <a:r>
              <a:rPr lang="en-US" sz="1600" dirty="0">
                <a:ea typeface="Verdana" panose="020B0604030504040204" pitchFamily="34" charset="0"/>
              </a:rPr>
              <a:t>.</a:t>
            </a:r>
          </a:p>
          <a:p>
            <a:pPr marL="0" indent="0">
              <a:buNone/>
            </a:pPr>
            <a:r>
              <a:rPr lang="en-US" sz="1600" dirty="0" err="1">
                <a:ea typeface="Verdana" panose="020B0604030504040204" pitchFamily="34" charset="0"/>
              </a:rPr>
              <a:t>Exemple</a:t>
            </a:r>
            <a:r>
              <a:rPr lang="en-US" sz="1600" dirty="0">
                <a:ea typeface="Verdana" panose="020B0604030504040204" pitchFamily="34" charset="0"/>
              </a:rPr>
              <a:t> ci-dessous, </a:t>
            </a:r>
            <a:r>
              <a:rPr lang="en-US" sz="1600" dirty="0" err="1">
                <a:ea typeface="Verdana" panose="020B0604030504040204" pitchFamily="34" charset="0"/>
              </a:rPr>
              <a:t>ajoute</a:t>
            </a:r>
            <a:r>
              <a:rPr lang="en-US" sz="1600" dirty="0">
                <a:ea typeface="Verdana" panose="020B0604030504040204" pitchFamily="34" charset="0"/>
              </a:rPr>
              <a:t> </a:t>
            </a:r>
            <a:r>
              <a:rPr lang="en-US" sz="1600" dirty="0" err="1">
                <a:ea typeface="Verdana" panose="020B0604030504040204" pitchFamily="34" charset="0"/>
              </a:rPr>
              <a:t>d’une</a:t>
            </a:r>
            <a:r>
              <a:rPr lang="en-US" sz="1600" dirty="0">
                <a:ea typeface="Verdana" panose="020B0604030504040204" pitchFamily="34" charset="0"/>
              </a:rPr>
              <a:t> description pour les </a:t>
            </a:r>
            <a:r>
              <a:rPr lang="en-US" sz="1600" dirty="0" err="1">
                <a:ea typeface="Verdana" panose="020B0604030504040204" pitchFamily="34" charset="0"/>
              </a:rPr>
              <a:t>moteurs</a:t>
            </a:r>
            <a:r>
              <a:rPr lang="en-US" sz="1600" dirty="0">
                <a:ea typeface="Verdana" panose="020B0604030504040204" pitchFamily="34" charset="0"/>
              </a:rPr>
              <a:t> de recherche</a:t>
            </a:r>
            <a:r>
              <a:rPr lang="en-US" sz="2000" dirty="0">
                <a:ea typeface="Verdana" panose="020B0604030504040204" pitchFamily="34" charset="0"/>
              </a:rPr>
              <a:t>.</a:t>
            </a:r>
          </a:p>
          <a:p>
            <a:pPr marL="0" indent="0">
              <a:buNone/>
            </a:pPr>
            <a:r>
              <a:rPr lang="en-US" sz="1600" dirty="0">
                <a:latin typeface="Consolas" panose="020B0609020204030204" pitchFamily="49" charset="0"/>
                <a:ea typeface="Verdana" panose="020B0604030504040204" pitchFamily="34" charset="0"/>
              </a:rPr>
              <a:t>&lt;</a:t>
            </a:r>
            <a:r>
              <a:rPr lang="en-US" sz="1600" dirty="0">
                <a:solidFill>
                  <a:schemeClr val="accent6"/>
                </a:solidFill>
                <a:latin typeface="Consolas" panose="020B0609020204030204" pitchFamily="49" charset="0"/>
                <a:ea typeface="Verdana" panose="020B0604030504040204" pitchFamily="34" charset="0"/>
              </a:rPr>
              <a:t>meta</a:t>
            </a:r>
            <a:r>
              <a:rPr lang="en-US" sz="1600" dirty="0">
                <a:latin typeface="Consolas" panose="020B0609020204030204" pitchFamily="49" charset="0"/>
                <a:ea typeface="Verdana" panose="020B0604030504040204" pitchFamily="34" charset="0"/>
              </a:rPr>
              <a:t> </a:t>
            </a:r>
            <a:r>
              <a:rPr lang="en-US" sz="1600" dirty="0">
                <a:solidFill>
                  <a:schemeClr val="accent6"/>
                </a:solidFill>
                <a:latin typeface="Consolas" panose="020B0609020204030204" pitchFamily="49" charset="0"/>
                <a:ea typeface="Verdana" panose="020B0604030504040204" pitchFamily="34" charset="0"/>
              </a:rPr>
              <a:t>name="description" </a:t>
            </a:r>
            <a:r>
              <a:rPr lang="en-US" sz="1600" dirty="0">
                <a:solidFill>
                  <a:schemeClr val="accent1">
                    <a:lumMod val="75000"/>
                  </a:schemeClr>
                </a:solidFill>
                <a:latin typeface="Consolas" panose="020B0609020204030204" pitchFamily="49" charset="0"/>
                <a:ea typeface="Verdana" panose="020B0604030504040204" pitchFamily="34" charset="0"/>
              </a:rPr>
              <a:t>content</a:t>
            </a:r>
            <a:r>
              <a:rPr lang="en-US" sz="1600" dirty="0">
                <a:latin typeface="Consolas" panose="020B0609020204030204" pitchFamily="49" charset="0"/>
                <a:ea typeface="Verdana" panose="020B0604030504040204" pitchFamily="34" charset="0"/>
              </a:rPr>
              <a:t>="Facebook is a social utility that connects people with friends and others who work, study and live around them. People use Facebook to keep up with friends, upload an unlimited number of photos, post links and videos, and learn more about the people they meet." /&gt;</a:t>
            </a:r>
            <a:endParaRPr lang="fr-CA" sz="1600" dirty="0">
              <a:ea typeface="Verdana" panose="020B0604030504040204" pitchFamily="34" charset="0"/>
            </a:endParaRPr>
          </a:p>
        </p:txBody>
      </p:sp>
      <p:pic>
        <p:nvPicPr>
          <p:cNvPr id="2050" name="Picture 2">
            <a:extLst>
              <a:ext uri="{FF2B5EF4-FFF2-40B4-BE49-F238E27FC236}">
                <a16:creationId xmlns:a16="http://schemas.microsoft.com/office/drawing/2014/main" id="{448CAD37-A113-2E07-B35D-C963FB764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36" y="3901349"/>
            <a:ext cx="5190056" cy="283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3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Meta – Jeu de caractères (</a:t>
            </a:r>
            <a:r>
              <a:rPr lang="fr-CA" dirty="0" err="1">
                <a:latin typeface="Calibri" panose="020F0502020204030204" pitchFamily="34" charset="0"/>
                <a:cs typeface="Calibri" panose="020F0502020204030204" pitchFamily="34" charset="0"/>
              </a:rPr>
              <a:t>charset</a:t>
            </a:r>
            <a:r>
              <a:rPr lang="fr-CA" dirty="0">
                <a:latin typeface="Calibri" panose="020F0502020204030204" pitchFamily="34" charset="0"/>
                <a:cs typeface="Calibri" panose="020F0502020204030204" pitchFamily="34" charset="0"/>
              </a:rPr>
              <a:t>)</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en-US" b="1" dirty="0">
                <a:solidFill>
                  <a:schemeClr val="accent6"/>
                </a:solidFill>
                <a:ea typeface="Verdana" panose="020B0604030504040204" pitchFamily="34" charset="0"/>
              </a:rPr>
              <a:t>&lt;meta /&gt;</a:t>
            </a:r>
            <a:endParaRPr lang="en-US" sz="1800" dirty="0">
              <a:latin typeface="Consolas" panose="020B0609020204030204" pitchFamily="49" charset="0"/>
              <a:ea typeface="Verdana" panose="020B0604030504040204" pitchFamily="34" charset="0"/>
            </a:endParaRPr>
          </a:p>
          <a:p>
            <a:pPr marL="0" indent="0">
              <a:buNone/>
            </a:pPr>
            <a:r>
              <a:rPr lang="fr-CA" sz="1600" dirty="0">
                <a:latin typeface="Consolas" panose="020B0609020204030204" pitchFamily="49" charset="0"/>
                <a:ea typeface="Verdana" panose="020B0604030504040204" pitchFamily="34" charset="0"/>
              </a:rPr>
              <a:t>&lt;</a:t>
            </a:r>
            <a:r>
              <a:rPr lang="fr-CA" sz="1600" dirty="0" err="1">
                <a:solidFill>
                  <a:schemeClr val="accent6"/>
                </a:solidFill>
                <a:latin typeface="Consolas" panose="020B0609020204030204" pitchFamily="49" charset="0"/>
                <a:ea typeface="Verdana" panose="020B0604030504040204" pitchFamily="34" charset="0"/>
              </a:rPr>
              <a:t>meta</a:t>
            </a:r>
            <a:r>
              <a:rPr lang="fr-CA" sz="1600" dirty="0">
                <a:latin typeface="Consolas" panose="020B0609020204030204" pitchFamily="49" charset="0"/>
                <a:ea typeface="Verdana" panose="020B0604030504040204" pitchFamily="34" charset="0"/>
              </a:rPr>
              <a:t> </a:t>
            </a:r>
            <a:r>
              <a:rPr lang="fr-CA" sz="1600" dirty="0" err="1">
                <a:solidFill>
                  <a:schemeClr val="accent6"/>
                </a:solidFill>
                <a:latin typeface="Consolas" panose="020B0609020204030204" pitchFamily="49" charset="0"/>
                <a:ea typeface="Verdana" panose="020B0604030504040204" pitchFamily="34" charset="0"/>
              </a:rPr>
              <a:t>charset</a:t>
            </a:r>
            <a:r>
              <a:rPr lang="fr-CA" sz="1600" dirty="0">
                <a:latin typeface="Consolas" panose="020B0609020204030204" pitchFamily="49" charset="0"/>
                <a:ea typeface="Verdana" panose="020B0604030504040204" pitchFamily="34" charset="0"/>
              </a:rPr>
              <a:t>="utf-8" /&gt;​</a:t>
            </a:r>
          </a:p>
          <a:p>
            <a:r>
              <a:rPr lang="fr-CA" sz="1600" dirty="0">
                <a:ea typeface="Verdana" panose="020B0604030504040204" pitchFamily="34" charset="0"/>
              </a:rPr>
              <a:t>Permet de spécifier au navigateur quel type d’encodage utiliser</a:t>
            </a:r>
          </a:p>
          <a:p>
            <a:pPr lvl="1"/>
            <a:r>
              <a:rPr lang="fr-CA" sz="1200" dirty="0">
                <a:ea typeface="Verdana" panose="020B0604030504040204" pitchFamily="34" charset="0"/>
              </a:rPr>
              <a:t>Les plus communs sont:</a:t>
            </a:r>
          </a:p>
          <a:p>
            <a:pPr lvl="2"/>
            <a:r>
              <a:rPr lang="fr-CA" sz="800" dirty="0">
                <a:ea typeface="Verdana" panose="020B0604030504040204" pitchFamily="34" charset="0"/>
              </a:rPr>
              <a:t>utf-8</a:t>
            </a:r>
          </a:p>
          <a:p>
            <a:pPr lvl="2"/>
            <a:r>
              <a:rPr lang="fr-CA" sz="800" dirty="0">
                <a:ea typeface="Verdana" panose="020B0604030504040204" pitchFamily="34" charset="0"/>
              </a:rPr>
              <a:t>iso-8859-1 </a:t>
            </a:r>
          </a:p>
          <a:p>
            <a:r>
              <a:rPr lang="fr-CA" sz="1600" dirty="0">
                <a:ea typeface="Verdana" panose="020B0604030504040204" pitchFamily="34" charset="0"/>
              </a:rPr>
              <a:t>En utilisant un mauvais encodage, l’utilisateur verra du contenu illisible. </a:t>
            </a:r>
          </a:p>
          <a:p>
            <a:pPr marL="365760" lvl="1" indent="0">
              <a:buNone/>
            </a:pPr>
            <a:r>
              <a:rPr lang="fr-CA" sz="1200" dirty="0">
                <a:ea typeface="Verdana" panose="020B0604030504040204" pitchFamily="34" charset="0"/>
              </a:rPr>
              <a:t>Par exemple :</a:t>
            </a:r>
          </a:p>
          <a:p>
            <a:r>
              <a:rPr lang="fr-CA" sz="1600" dirty="0">
                <a:ea typeface="Verdana" panose="020B0604030504040204" pitchFamily="34" charset="0"/>
              </a:rPr>
              <a:t>La plupart des navigateurs gère ceci</a:t>
            </a:r>
          </a:p>
          <a:p>
            <a:r>
              <a:rPr lang="fr-CA" sz="1600" dirty="0">
                <a:solidFill>
                  <a:srgbClr val="FF0000"/>
                </a:solidFill>
                <a:ea typeface="Verdana" panose="020B0604030504040204" pitchFamily="34" charset="0"/>
              </a:rPr>
              <a:t>On ajoutera toujours </a:t>
            </a:r>
            <a:r>
              <a:rPr lang="fr-CA" sz="1600" dirty="0" err="1">
                <a:solidFill>
                  <a:srgbClr val="FF0000"/>
                </a:solidFill>
                <a:latin typeface="Consolas" panose="020B0609020204030204" pitchFamily="49" charset="0"/>
                <a:ea typeface="Verdana" panose="020B0604030504040204" pitchFamily="34" charset="0"/>
              </a:rPr>
              <a:t>charset</a:t>
            </a:r>
            <a:r>
              <a:rPr lang="fr-CA" sz="1600" dirty="0">
                <a:solidFill>
                  <a:srgbClr val="FF0000"/>
                </a:solidFill>
                <a:latin typeface="Consolas" panose="020B0609020204030204" pitchFamily="49" charset="0"/>
                <a:ea typeface="Verdana" panose="020B0604030504040204" pitchFamily="34" charset="0"/>
              </a:rPr>
              <a:t>="utf-8" </a:t>
            </a:r>
          </a:p>
          <a:p>
            <a:r>
              <a:rPr lang="fr-CA" sz="1600" dirty="0">
                <a:solidFill>
                  <a:srgbClr val="0070C0"/>
                </a:solidFill>
                <a:ea typeface="Verdana" panose="020B0604030504040204" pitchFamily="34" charset="0"/>
              </a:rPr>
              <a:t>C’est une meilleure pratique</a:t>
            </a:r>
          </a:p>
        </p:txBody>
      </p:sp>
      <p:pic>
        <p:nvPicPr>
          <p:cNvPr id="3074" name="Picture 2">
            <a:extLst>
              <a:ext uri="{FF2B5EF4-FFF2-40B4-BE49-F238E27FC236}">
                <a16:creationId xmlns:a16="http://schemas.microsoft.com/office/drawing/2014/main" id="{7E59B8D1-5C15-A65A-A677-F383D7138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388" y="3886200"/>
            <a:ext cx="60579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5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Meta - Rafraichir/redirection de page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en-US" b="1" dirty="0">
                <a:solidFill>
                  <a:schemeClr val="accent6"/>
                </a:solidFill>
                <a:ea typeface="Verdana" panose="020B0604030504040204" pitchFamily="34" charset="0"/>
              </a:rPr>
              <a:t>&lt;meta /&gt;</a:t>
            </a:r>
            <a:endParaRPr lang="en-US" sz="1800" dirty="0">
              <a:latin typeface="Consolas" panose="020B0609020204030204" pitchFamily="49" charset="0"/>
              <a:ea typeface="Verdana" panose="020B0604030504040204" pitchFamily="34" charset="0"/>
            </a:endParaRPr>
          </a:p>
          <a:p>
            <a:pPr marL="0" indent="0">
              <a:buNone/>
            </a:pPr>
            <a:r>
              <a:rPr lang="fr-CA" sz="1600" dirty="0">
                <a:latin typeface="Consolas" panose="020B0609020204030204" pitchFamily="49" charset="0"/>
                <a:ea typeface="Verdana" panose="020B0604030504040204" pitchFamily="34" charset="0"/>
              </a:rPr>
              <a:t>&lt;</a:t>
            </a:r>
            <a:r>
              <a:rPr lang="fr-CA" sz="1600" dirty="0" err="1">
                <a:solidFill>
                  <a:schemeClr val="accent6"/>
                </a:solidFill>
                <a:latin typeface="Consolas" panose="020B0609020204030204" pitchFamily="49" charset="0"/>
                <a:ea typeface="Verdana" panose="020B0604030504040204" pitchFamily="34" charset="0"/>
              </a:rPr>
              <a:t>meta</a:t>
            </a:r>
            <a:r>
              <a:rPr lang="fr-CA" sz="1600" dirty="0">
                <a:latin typeface="Consolas" panose="020B0609020204030204" pitchFamily="49" charset="0"/>
                <a:ea typeface="Verdana" panose="020B0604030504040204" pitchFamily="34" charset="0"/>
              </a:rPr>
              <a:t> </a:t>
            </a:r>
            <a:r>
              <a:rPr lang="fr-CA" sz="1600" dirty="0">
                <a:solidFill>
                  <a:schemeClr val="accent6"/>
                </a:solidFill>
                <a:latin typeface="Consolas" panose="020B0609020204030204" pitchFamily="49" charset="0"/>
                <a:ea typeface="Verdana" panose="020B0604030504040204" pitchFamily="34" charset="0"/>
              </a:rPr>
              <a:t>http-</a:t>
            </a:r>
            <a:r>
              <a:rPr lang="fr-CA" sz="1600" dirty="0" err="1">
                <a:solidFill>
                  <a:schemeClr val="accent6"/>
                </a:solidFill>
                <a:latin typeface="Consolas" panose="020B0609020204030204" pitchFamily="49" charset="0"/>
                <a:ea typeface="Verdana" panose="020B0604030504040204" pitchFamily="34" charset="0"/>
              </a:rPr>
              <a:t>equiv</a:t>
            </a:r>
            <a:r>
              <a:rPr lang="fr-CA" sz="1600" dirty="0">
                <a:solidFill>
                  <a:schemeClr val="accent6"/>
                </a:solidFill>
                <a:latin typeface="Consolas" panose="020B0609020204030204" pitchFamily="49" charset="0"/>
                <a:ea typeface="Verdana" panose="020B0604030504040204" pitchFamily="34" charset="0"/>
              </a:rPr>
              <a:t>="</a:t>
            </a:r>
            <a:r>
              <a:rPr lang="fr-CA" sz="1600" dirty="0" err="1">
                <a:solidFill>
                  <a:schemeClr val="accent6"/>
                </a:solidFill>
                <a:latin typeface="Consolas" panose="020B0609020204030204" pitchFamily="49" charset="0"/>
                <a:ea typeface="Verdana" panose="020B0604030504040204" pitchFamily="34" charset="0"/>
              </a:rPr>
              <a:t>refresh</a:t>
            </a:r>
            <a:r>
              <a:rPr lang="fr-CA" sz="1600" dirty="0">
                <a:solidFill>
                  <a:schemeClr val="accent6"/>
                </a:solidFill>
                <a:latin typeface="Consolas" panose="020B0609020204030204" pitchFamily="49" charset="0"/>
                <a:ea typeface="Verdana" panose="020B0604030504040204" pitchFamily="34" charset="0"/>
              </a:rPr>
              <a:t>" </a:t>
            </a:r>
            <a:r>
              <a:rPr lang="fr-CA" sz="1600" dirty="0">
                <a:solidFill>
                  <a:schemeClr val="accent1">
                    <a:lumMod val="75000"/>
                  </a:schemeClr>
                </a:solidFill>
                <a:latin typeface="Consolas" panose="020B0609020204030204" pitchFamily="49" charset="0"/>
                <a:ea typeface="Verdana" panose="020B0604030504040204" pitchFamily="34" charset="0"/>
              </a:rPr>
              <a:t>content</a:t>
            </a:r>
            <a:r>
              <a:rPr lang="fr-CA" sz="1600" dirty="0">
                <a:latin typeface="Consolas" panose="020B0609020204030204" pitchFamily="49" charset="0"/>
                <a:ea typeface="Verdana" panose="020B0604030504040204" pitchFamily="34" charset="0"/>
              </a:rPr>
              <a:t>="</a:t>
            </a:r>
            <a:r>
              <a:rPr lang="fr-CA" sz="1600" dirty="0">
                <a:highlight>
                  <a:srgbClr val="00FF00"/>
                </a:highlight>
                <a:latin typeface="Consolas" panose="020B0609020204030204" pitchFamily="49" charset="0"/>
                <a:ea typeface="Verdana" panose="020B0604030504040204" pitchFamily="34" charset="0"/>
              </a:rPr>
              <a:t>5</a:t>
            </a:r>
            <a:r>
              <a:rPr lang="fr-CA" sz="1600" dirty="0">
                <a:latin typeface="Consolas" panose="020B0609020204030204" pitchFamily="49" charset="0"/>
                <a:ea typeface="Verdana" panose="020B0604030504040204" pitchFamily="34" charset="0"/>
              </a:rPr>
              <a:t>; </a:t>
            </a:r>
            <a:r>
              <a:rPr lang="fr-CA" sz="1600" dirty="0">
                <a:highlight>
                  <a:srgbClr val="FFFF00"/>
                </a:highlight>
                <a:latin typeface="Consolas" panose="020B0609020204030204" pitchFamily="49" charset="0"/>
                <a:ea typeface="Verdana" panose="020B0604030504040204" pitchFamily="34" charset="0"/>
              </a:rPr>
              <a:t>http://www.perdu.com"&gt;</a:t>
            </a:r>
            <a:endParaRPr lang="fr-CA" sz="1600" dirty="0">
              <a:latin typeface="Consolas" panose="020B0609020204030204" pitchFamily="49" charset="0"/>
              <a:ea typeface="Verdana" panose="020B0604030504040204" pitchFamily="34" charset="0"/>
            </a:endParaRPr>
          </a:p>
          <a:p>
            <a:r>
              <a:rPr lang="fr-CA" sz="2000" dirty="0">
                <a:ea typeface="Verdana" panose="020B0604030504040204" pitchFamily="34" charset="0"/>
              </a:rPr>
              <a:t>Redirection automatique de la page vers </a:t>
            </a:r>
            <a:r>
              <a:rPr lang="fr-CA" sz="2000" dirty="0">
                <a:highlight>
                  <a:srgbClr val="FFFF00"/>
                </a:highlight>
                <a:ea typeface="Verdana" panose="020B0604030504040204" pitchFamily="34" charset="0"/>
              </a:rPr>
              <a:t>http://www.perdu.com</a:t>
            </a:r>
            <a:r>
              <a:rPr lang="fr-CA" sz="2000" dirty="0">
                <a:ea typeface="Verdana" panose="020B0604030504040204" pitchFamily="34" charset="0"/>
              </a:rPr>
              <a:t>, après </a:t>
            </a:r>
            <a:r>
              <a:rPr lang="fr-CA" sz="2000" dirty="0">
                <a:highlight>
                  <a:srgbClr val="00FF00"/>
                </a:highlight>
                <a:ea typeface="Verdana" panose="020B0604030504040204" pitchFamily="34" charset="0"/>
              </a:rPr>
              <a:t>5</a:t>
            </a:r>
            <a:r>
              <a:rPr lang="fr-CA" sz="2000" dirty="0">
                <a:ea typeface="Verdana" panose="020B0604030504040204" pitchFamily="34" charset="0"/>
              </a:rPr>
              <a:t> secondes</a:t>
            </a:r>
          </a:p>
        </p:txBody>
      </p:sp>
      <p:pic>
        <p:nvPicPr>
          <p:cNvPr id="4098" name="Picture 2">
            <a:extLst>
              <a:ext uri="{FF2B5EF4-FFF2-40B4-BE49-F238E27FC236}">
                <a16:creationId xmlns:a16="http://schemas.microsoft.com/office/drawing/2014/main" id="{F1B67105-DDAE-3E78-20AB-F77E4E5CE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183" y="4000500"/>
            <a:ext cx="423862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00DD4915-6656-74AA-AABD-C8A142B2A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6580" y="4000500"/>
            <a:ext cx="3676650"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 droite 3">
            <a:extLst>
              <a:ext uri="{FF2B5EF4-FFF2-40B4-BE49-F238E27FC236}">
                <a16:creationId xmlns:a16="http://schemas.microsoft.com/office/drawing/2014/main" id="{C48999F1-9679-B6E3-33F5-56D652BD84B5}"/>
              </a:ext>
            </a:extLst>
          </p:cNvPr>
          <p:cNvSpPr/>
          <p:nvPr/>
        </p:nvSpPr>
        <p:spPr>
          <a:xfrm>
            <a:off x="6214384" y="416894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9995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Meta – autres propriétés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fr-CA" sz="2000" dirty="0">
                <a:ea typeface="Verdana" panose="020B0604030504040204" pitchFamily="34" charset="0"/>
              </a:rPr>
              <a:t>Vous pouvez explorer d’autres propriétés de la balise </a:t>
            </a:r>
            <a:r>
              <a:rPr lang="fr-CA" sz="2000" dirty="0" err="1">
                <a:ea typeface="Verdana" panose="020B0604030504040204" pitchFamily="34" charset="0"/>
              </a:rPr>
              <a:t>meta</a:t>
            </a:r>
            <a:r>
              <a:rPr lang="fr-CA" sz="2000" dirty="0">
                <a:ea typeface="Verdana" panose="020B0604030504040204" pitchFamily="34" charset="0"/>
              </a:rPr>
              <a:t>.</a:t>
            </a:r>
          </a:p>
          <a:p>
            <a:endParaRPr lang="fr-CA" sz="2000" dirty="0">
              <a:ea typeface="Verdana" panose="020B0604030504040204" pitchFamily="34" charset="0"/>
            </a:endParaRPr>
          </a:p>
          <a:p>
            <a:r>
              <a:rPr lang="fr-CA" sz="2000" dirty="0">
                <a:ea typeface="Verdana" panose="020B0604030504040204" pitchFamily="34" charset="0"/>
                <a:hlinkClick r:id="rId3"/>
              </a:rPr>
              <a:t>https://www.w3schools.com/tags/tag_meta.asp</a:t>
            </a:r>
            <a:endParaRPr lang="fr-CA" sz="2000" dirty="0">
              <a:ea typeface="Verdana" panose="020B0604030504040204" pitchFamily="34" charset="0"/>
            </a:endParaRPr>
          </a:p>
        </p:txBody>
      </p:sp>
    </p:spTree>
    <p:extLst>
      <p:ext uri="{BB962C8B-B14F-4D97-AF65-F5344CB8AC3E}">
        <p14:creationId xmlns:p14="http://schemas.microsoft.com/office/powerpoint/2010/main" val="43309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Les attributs de balises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0915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Qu’est-ce qu’un attribut de balise?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592932"/>
            <a:ext cx="9782801" cy="1491892"/>
          </a:xfrm>
        </p:spPr>
        <p:txBody>
          <a:bodyPr>
            <a:normAutofit fontScale="92500"/>
          </a:bodyPr>
          <a:lstStyle/>
          <a:p>
            <a:pPr marL="0" indent="0">
              <a:buNone/>
            </a:pPr>
            <a:r>
              <a:rPr lang="fr-CA" dirty="0"/>
              <a:t>On peut fournir des informations supplémentaires dans une balise à l’aide d’</a:t>
            </a:r>
            <a:r>
              <a:rPr lang="fr-CA" b="1" dirty="0">
                <a:solidFill>
                  <a:srgbClr val="0070C0"/>
                </a:solidFill>
              </a:rPr>
              <a:t>attributs</a:t>
            </a:r>
            <a:r>
              <a:rPr lang="fr-CA" dirty="0"/>
              <a:t>.</a:t>
            </a:r>
          </a:p>
          <a:p>
            <a:pPr marL="0" indent="0">
              <a:buNone/>
            </a:pPr>
            <a:r>
              <a:rPr lang="fr-CA" dirty="0"/>
              <a:t>Certaines des balises vues jusqu’à maintenant utilisent des attributs.</a:t>
            </a:r>
          </a:p>
        </p:txBody>
      </p:sp>
      <p:sp>
        <p:nvSpPr>
          <p:cNvPr id="4" name="Espace réservé du contenu 2">
            <a:extLst>
              <a:ext uri="{FF2B5EF4-FFF2-40B4-BE49-F238E27FC236}">
                <a16:creationId xmlns:a16="http://schemas.microsoft.com/office/drawing/2014/main" id="{49857E40-A4B1-D35D-0DC2-C65F2F7E273B}"/>
              </a:ext>
            </a:extLst>
          </p:cNvPr>
          <p:cNvSpPr txBox="1">
            <a:spLocks/>
          </p:cNvSpPr>
          <p:nvPr/>
        </p:nvSpPr>
        <p:spPr>
          <a:xfrm>
            <a:off x="2710036" y="4017963"/>
            <a:ext cx="8856984" cy="1715293"/>
          </a:xfrm>
          <a:prstGeom prst="rect">
            <a:avLst/>
          </a:prstGeom>
          <a:solidFill>
            <a:schemeClr val="bg1">
              <a:lumMod val="95000"/>
            </a:schemeClr>
          </a:solidFill>
        </p:spPr>
        <p:txBody>
          <a:bodyPr vert="horz" lIns="91440" tIns="45720" rIns="91440" bIns="45720" rtlCol="0">
            <a:normAutofit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2000" dirty="0">
                <a:latin typeface="Consolas" panose="020B0609020204030204" pitchFamily="49" charset="0"/>
              </a:rPr>
              <a:t>&lt;meta </a:t>
            </a:r>
            <a:r>
              <a:rPr lang="en-US" sz="2000" dirty="0">
                <a:solidFill>
                  <a:schemeClr val="accent1">
                    <a:lumMod val="75000"/>
                  </a:schemeClr>
                </a:solidFill>
                <a:latin typeface="Consolas" panose="020B0609020204030204" pitchFamily="49" charset="0"/>
              </a:rPr>
              <a:t>name</a:t>
            </a:r>
            <a:r>
              <a:rPr lang="en-US" sz="2000" dirty="0">
                <a:latin typeface="Consolas" panose="020B0609020204030204" pitchFamily="49" charset="0"/>
              </a:rPr>
              <a:t>="description" </a:t>
            </a:r>
            <a:r>
              <a:rPr lang="en-US" sz="2000" dirty="0">
                <a:solidFill>
                  <a:schemeClr val="accent1">
                    <a:lumMod val="75000"/>
                  </a:schemeClr>
                </a:solidFill>
                <a:latin typeface="Consolas" panose="020B0609020204030204" pitchFamily="49" charset="0"/>
              </a:rPr>
              <a:t>content</a:t>
            </a:r>
            <a:r>
              <a:rPr lang="en-US" sz="2000" dirty="0">
                <a:latin typeface="Consolas" panose="020B0609020204030204" pitchFamily="49" charset="0"/>
              </a:rPr>
              <a:t>="Une description </a:t>
            </a:r>
            <a:r>
              <a:rPr lang="en-US" sz="2000" dirty="0" err="1">
                <a:latin typeface="Consolas" panose="020B0609020204030204" pitchFamily="49" charset="0"/>
              </a:rPr>
              <a:t>ici</a:t>
            </a:r>
            <a:r>
              <a:rPr lang="en-US" sz="2000" dirty="0">
                <a:latin typeface="Consolas" panose="020B0609020204030204" pitchFamily="49" charset="0"/>
              </a:rPr>
              <a:t>." /&gt;</a:t>
            </a:r>
          </a:p>
          <a:p>
            <a:pPr marL="0" indent="0">
              <a:spcBef>
                <a:spcPts val="600"/>
              </a:spcBef>
              <a:buFont typeface="Euphemia" pitchFamily="34" charset="0"/>
              <a:buNone/>
            </a:pPr>
            <a:endParaRPr lang="fr-CA" sz="2000" dirty="0">
              <a:latin typeface="Consolas" panose="020B0609020204030204" pitchFamily="49" charset="0"/>
            </a:endParaRPr>
          </a:p>
          <a:p>
            <a:pPr marL="0" indent="0">
              <a:spcBef>
                <a:spcPts val="600"/>
              </a:spcBef>
              <a:buFont typeface="Euphemia" pitchFamily="34" charset="0"/>
              <a:buNone/>
            </a:pPr>
            <a:r>
              <a:rPr lang="fr-CA" sz="2000" dirty="0">
                <a:latin typeface="Consolas" panose="020B0609020204030204" pitchFamily="49" charset="0"/>
              </a:rPr>
              <a:t>&lt;</a:t>
            </a:r>
            <a:r>
              <a:rPr lang="fr-CA" sz="2000" dirty="0" err="1">
                <a:latin typeface="Consolas" panose="020B0609020204030204" pitchFamily="49" charset="0"/>
              </a:rPr>
              <a:t>meta</a:t>
            </a:r>
            <a:r>
              <a:rPr lang="fr-CA" sz="2000" dirty="0">
                <a:latin typeface="Consolas" panose="020B0609020204030204" pitchFamily="49" charset="0"/>
              </a:rPr>
              <a:t> </a:t>
            </a:r>
            <a:r>
              <a:rPr lang="fr-CA" sz="2000" dirty="0" err="1">
                <a:solidFill>
                  <a:schemeClr val="accent1">
                    <a:lumMod val="75000"/>
                  </a:schemeClr>
                </a:solidFill>
                <a:latin typeface="Consolas" panose="020B0609020204030204" pitchFamily="49" charset="0"/>
              </a:rPr>
              <a:t>charset</a:t>
            </a:r>
            <a:r>
              <a:rPr lang="fr-CA" sz="2000" dirty="0">
                <a:latin typeface="Consolas" panose="020B0609020204030204" pitchFamily="49" charset="0"/>
              </a:rPr>
              <a:t>="utf-8"/&gt;​</a:t>
            </a:r>
          </a:p>
          <a:p>
            <a:pPr marL="0" indent="0">
              <a:spcBef>
                <a:spcPts val="600"/>
              </a:spcBef>
              <a:buFont typeface="Euphemia" pitchFamily="34" charset="0"/>
              <a:buNone/>
            </a:pPr>
            <a:endParaRPr lang="fr-CA" sz="2000" dirty="0">
              <a:latin typeface="Consolas" panose="020B0609020204030204" pitchFamily="49" charset="0"/>
            </a:endParaRPr>
          </a:p>
          <a:p>
            <a:pPr marL="0" indent="0">
              <a:spcBef>
                <a:spcPts val="600"/>
              </a:spcBef>
              <a:buFont typeface="Euphemia" pitchFamily="34" charset="0"/>
              <a:buNone/>
            </a:pPr>
            <a:r>
              <a:rPr lang="fr-CA" sz="2000" dirty="0">
                <a:latin typeface="Consolas" panose="020B0609020204030204" pitchFamily="49" charset="0"/>
              </a:rPr>
              <a:t>&lt;</a:t>
            </a:r>
            <a:r>
              <a:rPr lang="fr-CA" sz="2000" dirty="0" err="1">
                <a:latin typeface="Consolas" panose="020B0609020204030204" pitchFamily="49" charset="0"/>
              </a:rPr>
              <a:t>meta</a:t>
            </a:r>
            <a:r>
              <a:rPr lang="fr-CA" sz="2000" dirty="0">
                <a:latin typeface="Consolas" panose="020B0609020204030204" pitchFamily="49" charset="0"/>
              </a:rPr>
              <a:t> </a:t>
            </a:r>
            <a:r>
              <a:rPr lang="fr-CA" sz="2000" dirty="0">
                <a:solidFill>
                  <a:schemeClr val="accent1">
                    <a:lumMod val="75000"/>
                  </a:schemeClr>
                </a:solidFill>
                <a:latin typeface="Consolas" panose="020B0609020204030204" pitchFamily="49" charset="0"/>
              </a:rPr>
              <a:t>http-</a:t>
            </a:r>
            <a:r>
              <a:rPr lang="fr-CA" sz="2000" dirty="0" err="1">
                <a:solidFill>
                  <a:schemeClr val="accent1">
                    <a:lumMod val="75000"/>
                  </a:schemeClr>
                </a:solidFill>
                <a:latin typeface="Consolas" panose="020B0609020204030204" pitchFamily="49" charset="0"/>
              </a:rPr>
              <a:t>equiv</a:t>
            </a:r>
            <a:r>
              <a:rPr lang="fr-CA" sz="2000" dirty="0">
                <a:latin typeface="Consolas" panose="020B0609020204030204" pitchFamily="49" charset="0"/>
              </a:rPr>
              <a:t>="</a:t>
            </a:r>
            <a:r>
              <a:rPr lang="fr-CA" sz="2000" dirty="0" err="1">
                <a:latin typeface="Consolas" panose="020B0609020204030204" pitchFamily="49" charset="0"/>
              </a:rPr>
              <a:t>refresh</a:t>
            </a:r>
            <a:r>
              <a:rPr lang="fr-CA" sz="2000" dirty="0">
                <a:latin typeface="Consolas" panose="020B0609020204030204" pitchFamily="49" charset="0"/>
              </a:rPr>
              <a:t>" </a:t>
            </a:r>
            <a:r>
              <a:rPr lang="fr-CA" sz="2000" dirty="0">
                <a:solidFill>
                  <a:schemeClr val="accent1">
                    <a:lumMod val="75000"/>
                  </a:schemeClr>
                </a:solidFill>
                <a:latin typeface="Consolas" panose="020B0609020204030204" pitchFamily="49" charset="0"/>
              </a:rPr>
              <a:t>content</a:t>
            </a:r>
            <a:r>
              <a:rPr lang="fr-CA" sz="2000" dirty="0">
                <a:latin typeface="Consolas" panose="020B0609020204030204" pitchFamily="49" charset="0"/>
              </a:rPr>
              <a:t>="5; http://www.perdu.com"&gt;</a:t>
            </a:r>
          </a:p>
          <a:p>
            <a:pPr marL="0" indent="0">
              <a:spcBef>
                <a:spcPts val="600"/>
              </a:spcBef>
              <a:buFont typeface="Euphemia" pitchFamily="34" charset="0"/>
              <a:buNone/>
            </a:pPr>
            <a:endParaRPr lang="fr-CA" sz="2000" dirty="0">
              <a:latin typeface="Consolas" panose="020B0609020204030204" pitchFamily="49" charset="0"/>
            </a:endParaRPr>
          </a:p>
        </p:txBody>
      </p:sp>
      <p:sp>
        <p:nvSpPr>
          <p:cNvPr id="5" name="Ellipse 4">
            <a:extLst>
              <a:ext uri="{FF2B5EF4-FFF2-40B4-BE49-F238E27FC236}">
                <a16:creationId xmlns:a16="http://schemas.microsoft.com/office/drawing/2014/main" id="{8A11FBCE-FAE7-2D59-B51B-F032AC012590}"/>
              </a:ext>
            </a:extLst>
          </p:cNvPr>
          <p:cNvSpPr/>
          <p:nvPr/>
        </p:nvSpPr>
        <p:spPr>
          <a:xfrm>
            <a:off x="3376110" y="6025862"/>
            <a:ext cx="1368152" cy="5148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t>Attribut</a:t>
            </a:r>
          </a:p>
        </p:txBody>
      </p:sp>
      <p:sp>
        <p:nvSpPr>
          <p:cNvPr id="6" name="Ellipse 5">
            <a:extLst>
              <a:ext uri="{FF2B5EF4-FFF2-40B4-BE49-F238E27FC236}">
                <a16:creationId xmlns:a16="http://schemas.microsoft.com/office/drawing/2014/main" id="{21DCC84E-3A42-A459-0C9E-18210E4C9322}"/>
              </a:ext>
            </a:extLst>
          </p:cNvPr>
          <p:cNvSpPr/>
          <p:nvPr/>
        </p:nvSpPr>
        <p:spPr>
          <a:xfrm>
            <a:off x="6598468" y="6025862"/>
            <a:ext cx="1368152" cy="5148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t>Attribut</a:t>
            </a:r>
          </a:p>
        </p:txBody>
      </p:sp>
      <p:sp>
        <p:nvSpPr>
          <p:cNvPr id="7" name="Ellipse 6">
            <a:extLst>
              <a:ext uri="{FF2B5EF4-FFF2-40B4-BE49-F238E27FC236}">
                <a16:creationId xmlns:a16="http://schemas.microsoft.com/office/drawing/2014/main" id="{55EF2691-FB4A-327F-27E8-AFEB20A9BD34}"/>
              </a:ext>
            </a:extLst>
          </p:cNvPr>
          <p:cNvSpPr/>
          <p:nvPr/>
        </p:nvSpPr>
        <p:spPr>
          <a:xfrm>
            <a:off x="1269876" y="4875609"/>
            <a:ext cx="1368152" cy="5148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t>Attribut</a:t>
            </a:r>
          </a:p>
        </p:txBody>
      </p:sp>
      <p:sp>
        <p:nvSpPr>
          <p:cNvPr id="8" name="Ellipse 7">
            <a:extLst>
              <a:ext uri="{FF2B5EF4-FFF2-40B4-BE49-F238E27FC236}">
                <a16:creationId xmlns:a16="http://schemas.microsoft.com/office/drawing/2014/main" id="{8D1FA514-DDDA-80CA-8CB8-71C306BE9057}"/>
              </a:ext>
            </a:extLst>
          </p:cNvPr>
          <p:cNvSpPr/>
          <p:nvPr/>
        </p:nvSpPr>
        <p:spPr>
          <a:xfrm>
            <a:off x="3430116" y="3185587"/>
            <a:ext cx="1368152" cy="5148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t>Attribut</a:t>
            </a:r>
          </a:p>
        </p:txBody>
      </p:sp>
      <p:sp>
        <p:nvSpPr>
          <p:cNvPr id="9" name="Ellipse 8">
            <a:extLst>
              <a:ext uri="{FF2B5EF4-FFF2-40B4-BE49-F238E27FC236}">
                <a16:creationId xmlns:a16="http://schemas.microsoft.com/office/drawing/2014/main" id="{253DE068-77A1-9496-BF96-227A0729BC99}"/>
              </a:ext>
            </a:extLst>
          </p:cNvPr>
          <p:cNvSpPr/>
          <p:nvPr/>
        </p:nvSpPr>
        <p:spPr>
          <a:xfrm>
            <a:off x="6166420" y="3168675"/>
            <a:ext cx="1368152" cy="5148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dirty="0"/>
              <a:t>Attribut</a:t>
            </a:r>
          </a:p>
        </p:txBody>
      </p:sp>
      <p:cxnSp>
        <p:nvCxnSpPr>
          <p:cNvPr id="11" name="Connecteur droit avec flèche 10">
            <a:extLst>
              <a:ext uri="{FF2B5EF4-FFF2-40B4-BE49-F238E27FC236}">
                <a16:creationId xmlns:a16="http://schemas.microsoft.com/office/drawing/2014/main" id="{C4D7B336-B735-7400-989C-BE5F9422B94D}"/>
              </a:ext>
            </a:extLst>
          </p:cNvPr>
          <p:cNvCxnSpPr>
            <a:cxnSpLocks/>
            <a:stCxn id="8" idx="4"/>
          </p:cNvCxnSpPr>
          <p:nvPr/>
        </p:nvCxnSpPr>
        <p:spPr>
          <a:xfrm flipH="1">
            <a:off x="4006180" y="3700483"/>
            <a:ext cx="108012" cy="3290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520C4C8C-238B-18F6-1311-DC18A1920E31}"/>
              </a:ext>
            </a:extLst>
          </p:cNvPr>
          <p:cNvCxnSpPr>
            <a:cxnSpLocks/>
          </p:cNvCxnSpPr>
          <p:nvPr/>
        </p:nvCxnSpPr>
        <p:spPr>
          <a:xfrm flipH="1">
            <a:off x="6850496" y="3714190"/>
            <a:ext cx="54006" cy="3153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EFA7DD4F-80B9-6A69-94C7-B5EDE8915E10}"/>
              </a:ext>
            </a:extLst>
          </p:cNvPr>
          <p:cNvCxnSpPr>
            <a:cxnSpLocks/>
          </p:cNvCxnSpPr>
          <p:nvPr/>
        </p:nvCxnSpPr>
        <p:spPr>
          <a:xfrm flipH="1" flipV="1">
            <a:off x="7138528" y="5589240"/>
            <a:ext cx="144016" cy="36004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5CCFB349-3D15-03B9-2626-4A57F2A43B74}"/>
              </a:ext>
            </a:extLst>
          </p:cNvPr>
          <p:cNvCxnSpPr>
            <a:cxnSpLocks/>
          </p:cNvCxnSpPr>
          <p:nvPr/>
        </p:nvCxnSpPr>
        <p:spPr>
          <a:xfrm flipV="1">
            <a:off x="4060186" y="5605311"/>
            <a:ext cx="54006" cy="3439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D52BB067-DCE4-DD7D-6C4E-E2F0E2DE73B6}"/>
              </a:ext>
            </a:extLst>
          </p:cNvPr>
          <p:cNvCxnSpPr>
            <a:cxnSpLocks/>
          </p:cNvCxnSpPr>
          <p:nvPr/>
        </p:nvCxnSpPr>
        <p:spPr>
          <a:xfrm flipV="1">
            <a:off x="2710036" y="4941168"/>
            <a:ext cx="1080120" cy="1918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Qu’est-ce qu’un attribut de balise?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fontScale="92500"/>
          </a:bodyPr>
          <a:lstStyle/>
          <a:p>
            <a:r>
              <a:rPr lang="fr-CA" dirty="0"/>
              <a:t>Les attributs procurent de l’information additionnelle à propos d’un élément.</a:t>
            </a:r>
          </a:p>
          <a:p>
            <a:r>
              <a:rPr lang="fr-CA" dirty="0"/>
              <a:t>Un élément HTML peut posséder un attribut ou plusieurs attributs.</a:t>
            </a:r>
          </a:p>
          <a:p>
            <a:r>
              <a:rPr lang="fr-CA" dirty="0"/>
              <a:t>Les attributs sont toujours spécifiés </a:t>
            </a:r>
            <a:r>
              <a:rPr lang="fr-CA" u="sng" dirty="0"/>
              <a:t>dans la balise ouvrante</a:t>
            </a:r>
            <a:r>
              <a:rPr lang="fr-CA" dirty="0"/>
              <a:t>.</a:t>
            </a:r>
          </a:p>
          <a:p>
            <a:r>
              <a:rPr lang="fr-CA" dirty="0"/>
              <a:t>Les attributs sont toujours sous la forme </a:t>
            </a:r>
            <a:r>
              <a:rPr lang="fr-CA" dirty="0">
                <a:solidFill>
                  <a:schemeClr val="accent1">
                    <a:lumMod val="75000"/>
                  </a:schemeClr>
                </a:solidFill>
                <a:latin typeface="Consolas" panose="020B0609020204030204" pitchFamily="49" charset="0"/>
              </a:rPr>
              <a:t>nom="valeur".</a:t>
            </a:r>
          </a:p>
          <a:p>
            <a:pPr lvl="1"/>
            <a:r>
              <a:rPr lang="fr-CA" dirty="0">
                <a:solidFill>
                  <a:schemeClr val="accent1">
                    <a:lumMod val="75000"/>
                  </a:schemeClr>
                </a:solidFill>
              </a:rPr>
              <a:t>nom</a:t>
            </a:r>
            <a:r>
              <a:rPr lang="fr-CA" dirty="0"/>
              <a:t>, c’est le nom de l’attribut</a:t>
            </a:r>
          </a:p>
          <a:p>
            <a:pPr lvl="1"/>
            <a:r>
              <a:rPr lang="fr-CA" dirty="0">
                <a:solidFill>
                  <a:schemeClr val="accent1">
                    <a:lumMod val="75000"/>
                  </a:schemeClr>
                </a:solidFill>
              </a:rPr>
              <a:t>valeur</a:t>
            </a:r>
            <a:r>
              <a:rPr lang="fr-CA" dirty="0"/>
              <a:t>, c’est la valeur qu’on lui donne</a:t>
            </a:r>
          </a:p>
          <a:p>
            <a:pPr marL="0" indent="0">
              <a:buNone/>
            </a:pPr>
            <a:endParaRPr lang="fr-CA" dirty="0"/>
          </a:p>
          <a:p>
            <a:pPr marL="0" indent="0">
              <a:buNone/>
            </a:pPr>
            <a:r>
              <a:rPr lang="fr-CA" sz="2200" dirty="0"/>
              <a:t>Comme pour les éléments, la convention est d’utiliser des caractères minuscules pour les noms d’attributs.</a:t>
            </a:r>
          </a:p>
          <a:p>
            <a:pPr marL="0" indent="0">
              <a:buNone/>
            </a:pPr>
            <a:endParaRPr lang="fr-CA" dirty="0"/>
          </a:p>
        </p:txBody>
      </p:sp>
    </p:spTree>
    <p:extLst>
      <p:ext uri="{BB962C8B-B14F-4D97-AF65-F5344CB8AC3E}">
        <p14:creationId xmlns:p14="http://schemas.microsoft.com/office/powerpoint/2010/main" val="101334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Encore des balises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57307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Première page web</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4356960" cy="4572000"/>
          </a:xfrm>
        </p:spPr>
        <p:txBody>
          <a:bodyPr>
            <a:normAutofit fontScale="92500" lnSpcReduction="10000"/>
          </a:bodyPr>
          <a:lstStyle/>
          <a:p>
            <a:pPr marL="514350" indent="-514350">
              <a:buFont typeface="+mj-lt"/>
              <a:buAutoNum type="arabicPeriod"/>
            </a:pPr>
            <a:r>
              <a:rPr lang="fr-CA" sz="2600" dirty="0">
                <a:ea typeface="Verdana" panose="020B0604030504040204" pitchFamily="34" charset="0"/>
              </a:rPr>
              <a:t>Ouvrez Bloc-notes ou </a:t>
            </a:r>
            <a:r>
              <a:rPr lang="fr-CA" sz="2600" dirty="0" err="1">
                <a:ea typeface="Verdana" panose="020B0604030504040204" pitchFamily="34" charset="0"/>
              </a:rPr>
              <a:t>notepad</a:t>
            </a:r>
            <a:r>
              <a:rPr lang="fr-CA" sz="2600" dirty="0">
                <a:ea typeface="Verdana" panose="020B0604030504040204" pitchFamily="34" charset="0"/>
              </a:rPr>
              <a:t>++</a:t>
            </a:r>
          </a:p>
          <a:p>
            <a:pPr marL="514350" indent="-514350">
              <a:buAutoNum type="arabicPeriod"/>
            </a:pPr>
            <a:r>
              <a:rPr lang="fr-CA" sz="2600" dirty="0">
                <a:ea typeface="Verdana" panose="020B0604030504040204" pitchFamily="34" charset="0"/>
              </a:rPr>
              <a:t>Copiez-collez le code à droite</a:t>
            </a:r>
          </a:p>
          <a:p>
            <a:pPr marL="514350" indent="-514350">
              <a:buAutoNum type="arabicPeriod"/>
            </a:pPr>
            <a:r>
              <a:rPr lang="fr-CA" sz="2600" dirty="0">
                <a:ea typeface="Verdana" panose="020B0604030504040204" pitchFamily="34" charset="0"/>
              </a:rPr>
              <a:t>Sauvegardez le fichier sur votre bureau, sous le nom </a:t>
            </a:r>
            <a:r>
              <a:rPr lang="fr-CA" sz="2600" dirty="0">
                <a:solidFill>
                  <a:srgbClr val="0070C0"/>
                </a:solidFill>
                <a:ea typeface="Verdana" panose="020B0604030504040204" pitchFamily="34" charset="0"/>
              </a:rPr>
              <a:t>page.html</a:t>
            </a:r>
          </a:p>
          <a:p>
            <a:pPr marL="514350" indent="-514350">
              <a:buAutoNum type="arabicPeriod"/>
            </a:pPr>
            <a:r>
              <a:rPr lang="fr-CA" sz="2600" dirty="0">
                <a:ea typeface="Verdana" panose="020B0604030504040204" pitchFamily="34" charset="0"/>
              </a:rPr>
              <a:t>Fermez Bloc-notes</a:t>
            </a:r>
          </a:p>
          <a:p>
            <a:pPr marL="514350" indent="-514350">
              <a:buAutoNum type="arabicPeriod"/>
            </a:pPr>
            <a:r>
              <a:rPr lang="fr-CA" sz="2600" dirty="0">
                <a:ea typeface="Verdana" panose="020B0604030504040204" pitchFamily="34" charset="0"/>
              </a:rPr>
              <a:t>Faites un double-clic sur le fichier </a:t>
            </a:r>
            <a:r>
              <a:rPr lang="fr-CA" sz="2600" dirty="0">
                <a:solidFill>
                  <a:srgbClr val="0070C0"/>
                </a:solidFill>
                <a:ea typeface="Verdana" panose="020B0604030504040204" pitchFamily="34" charset="0"/>
              </a:rPr>
              <a:t>page.html </a:t>
            </a:r>
            <a:r>
              <a:rPr lang="fr-CA" sz="2600" dirty="0">
                <a:ea typeface="Verdana" panose="020B0604030504040204" pitchFamily="34" charset="0"/>
              </a:rPr>
              <a:t>de votre bureau</a:t>
            </a:r>
          </a:p>
          <a:p>
            <a:pPr marL="514350" indent="-514350">
              <a:buAutoNum type="arabicPeriod"/>
            </a:pPr>
            <a:r>
              <a:rPr lang="fr-CA" sz="2600" dirty="0">
                <a:ea typeface="Verdana" panose="020B0604030504040204" pitchFamily="34" charset="0"/>
              </a:rPr>
              <a:t>Félicitations, vous avez créé votre première page web!</a:t>
            </a:r>
          </a:p>
          <a:p>
            <a:pPr marL="0" indent="0">
              <a:buNone/>
            </a:pPr>
            <a:endParaRPr lang="fr-CA" dirty="0">
              <a:ea typeface="Verdana" panose="020B0604030504040204" pitchFamily="34" charset="0"/>
            </a:endParaRPr>
          </a:p>
        </p:txBody>
      </p:sp>
      <p:sp>
        <p:nvSpPr>
          <p:cNvPr id="4" name="Espace réservé du contenu 2">
            <a:extLst>
              <a:ext uri="{FF2B5EF4-FFF2-40B4-BE49-F238E27FC236}">
                <a16:creationId xmlns:a16="http://schemas.microsoft.com/office/drawing/2014/main" id="{0F4E6A07-AD39-FAD8-BB81-85268CFA4D21}"/>
              </a:ext>
            </a:extLst>
          </p:cNvPr>
          <p:cNvSpPr txBox="1">
            <a:spLocks/>
          </p:cNvSpPr>
          <p:nvPr/>
        </p:nvSpPr>
        <p:spPr>
          <a:xfrm>
            <a:off x="6459549" y="1417637"/>
            <a:ext cx="4356960" cy="4572000"/>
          </a:xfrm>
          <a:prstGeom prst="rect">
            <a:avLst/>
          </a:prstGeom>
          <a:solidFill>
            <a:schemeClr val="bg1">
              <a:lumMod val="95000"/>
            </a:schemeClr>
          </a:solidFill>
          <a:ln w="19050">
            <a:noFill/>
          </a:ln>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eaLnBrk="1" hangingPunct="1">
              <a:buFont typeface="Wingdings 2" panose="05020102010507070707" pitchFamily="18" charset="2"/>
              <a:buNone/>
              <a:defRPr/>
            </a:pPr>
            <a:r>
              <a:rPr lang="en-CA" sz="2000" dirty="0">
                <a:latin typeface="Consolas" panose="020B0609020204030204" pitchFamily="49" charset="0"/>
              </a:rPr>
              <a:t>&lt;!DOCTYPE html&gt;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&lt;html&gt;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a:t>
            </a:r>
            <a:r>
              <a:rPr lang="fr-CA" sz="2000" dirty="0" err="1">
                <a:latin typeface="Consolas" panose="020B0609020204030204" pitchFamily="49" charset="0"/>
              </a:rPr>
              <a:t>head</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	&lt;</a:t>
            </a:r>
            <a:r>
              <a:rPr lang="fr-CA" sz="2000" dirty="0" err="1">
                <a:latin typeface="Consolas" panose="020B0609020204030204" pitchFamily="49" charset="0"/>
              </a:rPr>
              <a:t>title</a:t>
            </a:r>
            <a:r>
              <a:rPr lang="fr-CA" sz="2000" dirty="0">
                <a:latin typeface="Consolas" panose="020B0609020204030204" pitchFamily="49" charset="0"/>
              </a:rPr>
              <a:t>&gt;Bonjour à tous! &lt;/</a:t>
            </a:r>
            <a:r>
              <a:rPr lang="fr-CA" sz="2000" dirty="0" err="1">
                <a:latin typeface="Consolas" panose="020B0609020204030204" pitchFamily="49" charset="0"/>
              </a:rPr>
              <a:t>title</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a:t>
            </a:r>
            <a:r>
              <a:rPr lang="fr-CA" sz="2000" dirty="0" err="1">
                <a:latin typeface="Consolas" panose="020B0609020204030204" pitchFamily="49" charset="0"/>
              </a:rPr>
              <a:t>head</a:t>
            </a:r>
            <a:r>
              <a:rPr lang="fr-CA" sz="2000" dirty="0">
                <a:latin typeface="Consolas" panose="020B0609020204030204" pitchFamily="49" charset="0"/>
              </a:rPr>
              <a:t>&gt;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&lt;body&gt;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	&lt;p&gt;Hello World !&lt;/p&gt;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&lt;/body&gt;</a:t>
            </a:r>
          </a:p>
          <a:p>
            <a:pPr marL="419100" lvl="1" indent="-382588" eaLnBrk="1" hangingPunct="1">
              <a:buSzPct val="80000"/>
              <a:buFont typeface="Wingdings 2" panose="05020102010507070707" pitchFamily="18" charset="2"/>
              <a:buNone/>
              <a:defRPr/>
            </a:pPr>
            <a:r>
              <a:rPr lang="fr-CA" sz="2000" dirty="0">
                <a:latin typeface="Consolas" panose="020B0609020204030204" pitchFamily="49" charset="0"/>
              </a:rPr>
              <a:t>&lt;/html&gt;</a:t>
            </a:r>
          </a:p>
        </p:txBody>
      </p:sp>
    </p:spTree>
    <p:extLst>
      <p:ext uri="{BB962C8B-B14F-4D97-AF65-F5344CB8AC3E}">
        <p14:creationId xmlns:p14="http://schemas.microsoft.com/office/powerpoint/2010/main" val="321682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Balise « </a:t>
            </a:r>
            <a:r>
              <a:rPr lang="fr-CA" dirty="0" err="1"/>
              <a:t>anchor</a:t>
            </a:r>
            <a:r>
              <a:rPr lang="fr-CA" dirty="0"/>
              <a:t> » - hyperliens</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r>
              <a:rPr lang="fr-CA" dirty="0"/>
              <a:t>Les hyperliens sont la base de la navigation web.  Ils sont mis en place par la balise </a:t>
            </a:r>
            <a:r>
              <a:rPr lang="fr-CA" b="1" dirty="0" err="1">
                <a:solidFill>
                  <a:srgbClr val="0070C0"/>
                </a:solidFill>
              </a:rPr>
              <a:t>anchor</a:t>
            </a:r>
            <a:r>
              <a:rPr lang="fr-CA" dirty="0"/>
              <a:t> </a:t>
            </a:r>
            <a:r>
              <a:rPr lang="fr-CA" b="1" dirty="0">
                <a:solidFill>
                  <a:schemeClr val="accent6"/>
                </a:solidFill>
              </a:rPr>
              <a:t>&lt;a&gt; &lt;/a&gt;</a:t>
            </a:r>
          </a:p>
          <a:p>
            <a:r>
              <a:rPr lang="fr-CA" dirty="0"/>
              <a:t>Ils donnent accès à une autre page html, une photo, un document, une adresse de courriel, un fichier exécutable sur serveur….</a:t>
            </a:r>
          </a:p>
          <a:p>
            <a:pPr lvl="1"/>
            <a:r>
              <a:rPr lang="fr-CA" sz="1800" dirty="0">
                <a:solidFill>
                  <a:schemeClr val="accent1">
                    <a:lumMod val="75000"/>
                  </a:schemeClr>
                </a:solidFill>
                <a:latin typeface="Consolas" panose="020B0609020204030204" pitchFamily="49" charset="0"/>
              </a:rPr>
              <a:t>&lt;a href="http://www.cvm.qc.ca"&gt;Lien vers le CVM&lt;/a&gt;</a:t>
            </a:r>
          </a:p>
          <a:p>
            <a:pPr lvl="2"/>
            <a:r>
              <a:rPr lang="fr-CA" dirty="0"/>
              <a:t>L’attribut </a:t>
            </a:r>
            <a:r>
              <a:rPr lang="fr-CA" dirty="0">
                <a:solidFill>
                  <a:schemeClr val="accent1">
                    <a:lumMod val="75000"/>
                  </a:schemeClr>
                </a:solidFill>
                <a:latin typeface="Consolas" panose="020B0609020204030204" pitchFamily="49" charset="0"/>
              </a:rPr>
              <a:t>"href"</a:t>
            </a:r>
            <a:r>
              <a:rPr lang="fr-CA" dirty="0"/>
              <a:t> donne l’url au navigateur</a:t>
            </a:r>
          </a:p>
          <a:p>
            <a:r>
              <a:rPr lang="fr-CA" dirty="0"/>
              <a:t>La valeur de href est la destination où le lien renvoie.</a:t>
            </a:r>
          </a:p>
          <a:p>
            <a:r>
              <a:rPr lang="fr-CA" dirty="0"/>
              <a:t>Le contenu de la balise est le texte affiché.</a:t>
            </a:r>
          </a:p>
        </p:txBody>
      </p:sp>
    </p:spTree>
    <p:extLst>
      <p:ext uri="{BB962C8B-B14F-4D97-AF65-F5344CB8AC3E}">
        <p14:creationId xmlns:p14="http://schemas.microsoft.com/office/powerpoint/2010/main" val="213694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Hyperliens – exemple – page d’un autre site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pPr marL="0" indent="0">
              <a:spcBef>
                <a:spcPts val="600"/>
              </a:spcBef>
              <a:buNone/>
            </a:pPr>
            <a:r>
              <a:rPr lang="fr-CA" sz="1600" dirty="0">
                <a:latin typeface="Consolas" panose="020B0609020204030204" pitchFamily="49" charset="0"/>
              </a:rPr>
              <a:t>&lt;html&gt;</a:t>
            </a:r>
          </a:p>
          <a:p>
            <a:pPr marL="0" indent="0">
              <a:spcBef>
                <a:spcPts val="600"/>
              </a:spcBef>
              <a:buNone/>
            </a:pPr>
            <a:r>
              <a:rPr lang="fr-CA" sz="1600" dirty="0">
                <a:latin typeface="Consolas" panose="020B0609020204030204" pitchFamily="49" charset="0"/>
              </a:rPr>
              <a:t>  &lt;</a:t>
            </a:r>
            <a:r>
              <a:rPr lang="fr-CA" sz="1600" dirty="0" err="1">
                <a:latin typeface="Consolas" panose="020B0609020204030204" pitchFamily="49" charset="0"/>
              </a:rPr>
              <a:t>head</a:t>
            </a:r>
            <a:r>
              <a:rPr lang="fr-CA" sz="1600" dirty="0">
                <a:latin typeface="Consolas" panose="020B0609020204030204" pitchFamily="49" charset="0"/>
              </a:rPr>
              <a:t>&gt;</a:t>
            </a:r>
          </a:p>
          <a:p>
            <a:pPr marL="0" indent="0">
              <a:spcBef>
                <a:spcPts val="600"/>
              </a:spcBef>
              <a:buNone/>
            </a:pPr>
            <a:r>
              <a:rPr lang="fr-CA" sz="1600" dirty="0">
                <a:latin typeface="Consolas" panose="020B0609020204030204" pitchFamily="49" charset="0"/>
              </a:rPr>
              <a:t>  &lt;/</a:t>
            </a:r>
            <a:r>
              <a:rPr lang="fr-CA" sz="1600" dirty="0" err="1">
                <a:latin typeface="Consolas" panose="020B0609020204030204" pitchFamily="49" charset="0"/>
              </a:rPr>
              <a:t>head</a:t>
            </a:r>
            <a:r>
              <a:rPr lang="fr-CA" sz="1600" dirty="0">
                <a:latin typeface="Consolas" panose="020B0609020204030204" pitchFamily="49" charset="0"/>
              </a:rPr>
              <a:t>&gt;</a:t>
            </a:r>
          </a:p>
          <a:p>
            <a:pPr marL="0" indent="0">
              <a:spcBef>
                <a:spcPts val="600"/>
              </a:spcBef>
              <a:buNone/>
            </a:pPr>
            <a:r>
              <a:rPr lang="fr-CA" sz="1600" dirty="0">
                <a:latin typeface="Consolas" panose="020B0609020204030204" pitchFamily="49" charset="0"/>
              </a:rPr>
              <a:t>  &lt;body&gt;</a:t>
            </a:r>
          </a:p>
          <a:p>
            <a:pPr marL="0" indent="0">
              <a:spcBef>
                <a:spcPts val="600"/>
              </a:spcBef>
              <a:buNone/>
            </a:pPr>
            <a:r>
              <a:rPr lang="fr-CA" sz="1600" dirty="0">
                <a:latin typeface="Consolas" panose="020B0609020204030204" pitchFamily="49" charset="0"/>
              </a:rPr>
              <a:t>    …</a:t>
            </a:r>
          </a:p>
          <a:p>
            <a:pPr marL="0" indent="0">
              <a:spcBef>
                <a:spcPts val="600"/>
              </a:spcBef>
              <a:buNone/>
            </a:pPr>
            <a:r>
              <a:rPr lang="fr-CA" sz="1600" dirty="0">
                <a:latin typeface="Consolas" panose="020B0609020204030204" pitchFamily="49" charset="0"/>
              </a:rPr>
              <a:t>    &lt;p&gt;​Dirigez-vous sur le site du </a:t>
            </a:r>
            <a:r>
              <a:rPr lang="fr-CA" sz="1600" dirty="0">
                <a:solidFill>
                  <a:schemeClr val="accent1">
                    <a:lumMod val="75000"/>
                  </a:schemeClr>
                </a:solidFill>
                <a:latin typeface="Consolas" panose="020B0609020204030204" pitchFamily="49" charset="0"/>
              </a:rPr>
              <a:t>&lt;a </a:t>
            </a:r>
            <a:r>
              <a:rPr lang="fr-CA" sz="1600" b="1" dirty="0">
                <a:solidFill>
                  <a:schemeClr val="accent1">
                    <a:lumMod val="75000"/>
                  </a:schemeClr>
                </a:solidFill>
                <a:latin typeface="Consolas" panose="020B0609020204030204" pitchFamily="49" charset="0"/>
              </a:rPr>
              <a:t>href="http://www.cvm.qc.ca"</a:t>
            </a:r>
            <a:r>
              <a:rPr lang="fr-CA" sz="1600" dirty="0">
                <a:solidFill>
                  <a:schemeClr val="accent1">
                    <a:lumMod val="75000"/>
                  </a:schemeClr>
                </a:solidFill>
                <a:latin typeface="Consolas" panose="020B0609020204030204" pitchFamily="49" charset="0"/>
              </a:rPr>
              <a:t>&gt;CVM&lt;/a&gt; </a:t>
            </a:r>
            <a:r>
              <a:rPr lang="fr-CA" sz="1600" dirty="0">
                <a:latin typeface="Consolas" panose="020B0609020204030204" pitchFamily="49" charset="0"/>
              </a:rPr>
              <a:t>pour plus d'informations.</a:t>
            </a:r>
          </a:p>
          <a:p>
            <a:pPr marL="0" indent="0">
              <a:spcBef>
                <a:spcPts val="600"/>
              </a:spcBef>
              <a:buNone/>
            </a:pPr>
            <a:r>
              <a:rPr lang="fr-CA" sz="1600" dirty="0">
                <a:latin typeface="Consolas" panose="020B0609020204030204" pitchFamily="49" charset="0"/>
              </a:rPr>
              <a:t>    &lt;/p&gt;</a:t>
            </a:r>
          </a:p>
          <a:p>
            <a:pPr marL="0" indent="0">
              <a:spcBef>
                <a:spcPts val="600"/>
              </a:spcBef>
              <a:buNone/>
            </a:pPr>
            <a:r>
              <a:rPr lang="fr-CA" sz="1600" dirty="0">
                <a:latin typeface="Consolas" panose="020B0609020204030204" pitchFamily="49" charset="0"/>
              </a:rPr>
              <a:t>    ...</a:t>
            </a:r>
          </a:p>
        </p:txBody>
      </p:sp>
      <p:pic>
        <p:nvPicPr>
          <p:cNvPr id="1026" name="Picture 2">
            <a:extLst>
              <a:ext uri="{FF2B5EF4-FFF2-40B4-BE49-F238E27FC236}">
                <a16:creationId xmlns:a16="http://schemas.microsoft.com/office/drawing/2014/main" id="{5B0FE351-B1E7-064C-7909-0EDCA7B68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435" y="4459798"/>
            <a:ext cx="4891812" cy="19916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7F2311A-1BD4-D405-9386-F3DE6BCBB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8677" y="4407661"/>
            <a:ext cx="3497560" cy="1991666"/>
          </a:xfrm>
          <a:prstGeom prst="rect">
            <a:avLst/>
          </a:prstGeom>
          <a:noFill/>
          <a:extLst>
            <a:ext uri="{909E8E84-426E-40DD-AFC4-6F175D3DCCD1}">
              <a14:hiddenFill xmlns:a14="http://schemas.microsoft.com/office/drawing/2010/main">
                <a:solidFill>
                  <a:srgbClr val="FFFFFF"/>
                </a:solidFill>
              </a14:hiddenFill>
            </a:ext>
          </a:extLst>
        </p:spPr>
      </p:pic>
      <p:sp>
        <p:nvSpPr>
          <p:cNvPr id="4" name="Striped Right Arrow 4">
            <a:extLst>
              <a:ext uri="{FF2B5EF4-FFF2-40B4-BE49-F238E27FC236}">
                <a16:creationId xmlns:a16="http://schemas.microsoft.com/office/drawing/2014/main" id="{BF2EBA51-4EA5-03AA-8F05-E98EE5C1CB8A}"/>
              </a:ext>
            </a:extLst>
          </p:cNvPr>
          <p:cNvSpPr/>
          <p:nvPr/>
        </p:nvSpPr>
        <p:spPr>
          <a:xfrm>
            <a:off x="6742484" y="4936331"/>
            <a:ext cx="857250" cy="6429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fr-CA"/>
          </a:p>
        </p:txBody>
      </p:sp>
    </p:spTree>
    <p:extLst>
      <p:ext uri="{BB962C8B-B14F-4D97-AF65-F5344CB8AC3E}">
        <p14:creationId xmlns:p14="http://schemas.microsoft.com/office/powerpoint/2010/main" val="8248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Hyperliens – autre page du même site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pPr marL="0" indent="0">
              <a:spcBef>
                <a:spcPts val="600"/>
              </a:spcBef>
              <a:buNone/>
            </a:pPr>
            <a:r>
              <a:rPr lang="fr-CA" sz="2400" dirty="0"/>
              <a:t>Pas besoin de l’URL complet avec http://.</a:t>
            </a:r>
          </a:p>
          <a:p>
            <a:pPr marL="0" indent="0">
              <a:spcBef>
                <a:spcPts val="600"/>
              </a:spcBef>
              <a:buNone/>
            </a:pPr>
            <a:endParaRPr lang="fr-CA" sz="2400" dirty="0"/>
          </a:p>
          <a:p>
            <a:pPr marL="0" indent="0">
              <a:spcBef>
                <a:spcPts val="600"/>
              </a:spcBef>
              <a:buNone/>
            </a:pPr>
            <a:r>
              <a:rPr lang="fr-CA" sz="2400" dirty="0"/>
              <a:t>Exemple, autre page dans le même répertoire:</a:t>
            </a:r>
          </a:p>
          <a:p>
            <a:pPr marL="0" indent="0">
              <a:spcBef>
                <a:spcPts val="600"/>
              </a:spcBef>
              <a:buNone/>
            </a:pPr>
            <a:r>
              <a:rPr lang="fr-CA" sz="1600" dirty="0">
                <a:latin typeface="Consolas" panose="020B0609020204030204" pitchFamily="49" charset="0"/>
              </a:rPr>
              <a:t>    &lt;p&gt;​Pour une autre page, cliquez </a:t>
            </a:r>
            <a:r>
              <a:rPr lang="fr-CA" sz="1600" dirty="0">
                <a:solidFill>
                  <a:schemeClr val="accent1">
                    <a:lumMod val="75000"/>
                  </a:schemeClr>
                </a:solidFill>
                <a:latin typeface="Consolas" panose="020B0609020204030204" pitchFamily="49" charset="0"/>
              </a:rPr>
              <a:t>&lt;a </a:t>
            </a:r>
            <a:r>
              <a:rPr lang="fr-CA" sz="1600" b="1" dirty="0">
                <a:solidFill>
                  <a:schemeClr val="accent1">
                    <a:lumMod val="75000"/>
                  </a:schemeClr>
                </a:solidFill>
                <a:latin typeface="Consolas" panose="020B0609020204030204" pitchFamily="49" charset="0"/>
              </a:rPr>
              <a:t>href="autre-page.html"</a:t>
            </a:r>
            <a:r>
              <a:rPr lang="fr-CA" sz="1600" dirty="0">
                <a:solidFill>
                  <a:schemeClr val="accent1">
                    <a:lumMod val="75000"/>
                  </a:schemeClr>
                </a:solidFill>
                <a:latin typeface="Consolas" panose="020B0609020204030204" pitchFamily="49" charset="0"/>
              </a:rPr>
              <a:t>&gt;ici&lt;/a&gt;&lt;/</a:t>
            </a:r>
            <a:r>
              <a:rPr lang="fr-CA" sz="1600" dirty="0">
                <a:latin typeface="Consolas" panose="020B0609020204030204" pitchFamily="49" charset="0"/>
              </a:rPr>
              <a:t>p&gt;</a:t>
            </a:r>
          </a:p>
          <a:p>
            <a:pPr marL="0" indent="0">
              <a:spcBef>
                <a:spcPts val="600"/>
              </a:spcBef>
              <a:buNone/>
            </a:pPr>
            <a:endParaRPr lang="fr-CA" sz="1600" dirty="0">
              <a:latin typeface="Consolas" panose="020B0609020204030204" pitchFamily="49" charset="0"/>
            </a:endParaRPr>
          </a:p>
          <a:p>
            <a:pPr marL="0" indent="0">
              <a:spcBef>
                <a:spcPts val="600"/>
              </a:spcBef>
              <a:buNone/>
            </a:pPr>
            <a:r>
              <a:rPr lang="fr-CA" sz="2000" dirty="0"/>
              <a:t>Exemple, autre page dans un sous-répertoire:</a:t>
            </a:r>
          </a:p>
          <a:p>
            <a:pPr marL="0" indent="0">
              <a:spcBef>
                <a:spcPts val="600"/>
              </a:spcBef>
              <a:buNone/>
            </a:pPr>
            <a:r>
              <a:rPr lang="fr-CA" sz="1600" dirty="0">
                <a:latin typeface="Consolas" panose="020B0609020204030204" pitchFamily="49" charset="0"/>
              </a:rPr>
              <a:t>    &lt;p&gt;​Pour une page dans un sous-répertoire, cliquez </a:t>
            </a:r>
            <a:r>
              <a:rPr lang="fr-CA" sz="1600" dirty="0">
                <a:solidFill>
                  <a:schemeClr val="accent1">
                    <a:lumMod val="75000"/>
                  </a:schemeClr>
                </a:solidFill>
                <a:latin typeface="Consolas" panose="020B0609020204030204" pitchFamily="49" charset="0"/>
              </a:rPr>
              <a:t>&lt;a </a:t>
            </a:r>
            <a:r>
              <a:rPr lang="fr-CA" sz="1600" b="1" dirty="0">
                <a:solidFill>
                  <a:schemeClr val="accent1">
                    <a:lumMod val="75000"/>
                  </a:schemeClr>
                </a:solidFill>
                <a:latin typeface="Consolas" panose="020B0609020204030204" pitchFamily="49" charset="0"/>
              </a:rPr>
              <a:t>href="</a:t>
            </a:r>
            <a:r>
              <a:rPr lang="fr-CA" sz="1600" b="1" dirty="0" err="1">
                <a:solidFill>
                  <a:schemeClr val="accent1">
                    <a:lumMod val="75000"/>
                  </a:schemeClr>
                </a:solidFill>
                <a:latin typeface="Consolas" panose="020B0609020204030204" pitchFamily="49" charset="0"/>
              </a:rPr>
              <a:t>unrepertoire</a:t>
            </a:r>
            <a:r>
              <a:rPr lang="fr-CA" sz="1600" b="1" dirty="0">
                <a:solidFill>
                  <a:schemeClr val="accent1">
                    <a:lumMod val="75000"/>
                  </a:schemeClr>
                </a:solidFill>
                <a:latin typeface="Consolas" panose="020B0609020204030204" pitchFamily="49" charset="0"/>
              </a:rPr>
              <a:t>/autre-page.html"</a:t>
            </a:r>
            <a:r>
              <a:rPr lang="fr-CA" sz="1600" dirty="0">
                <a:solidFill>
                  <a:schemeClr val="accent1">
                    <a:lumMod val="75000"/>
                  </a:schemeClr>
                </a:solidFill>
                <a:latin typeface="Consolas" panose="020B0609020204030204" pitchFamily="49" charset="0"/>
              </a:rPr>
              <a:t>&gt;ici&lt;/a&gt;</a:t>
            </a:r>
            <a:r>
              <a:rPr lang="fr-CA" sz="1600" dirty="0">
                <a:latin typeface="Consolas" panose="020B0609020204030204" pitchFamily="49" charset="0"/>
              </a:rPr>
              <a:t>&lt;/p&gt;</a:t>
            </a:r>
          </a:p>
          <a:p>
            <a:pPr marL="0" indent="0">
              <a:spcBef>
                <a:spcPts val="600"/>
              </a:spcBef>
              <a:buNone/>
            </a:pPr>
            <a:endParaRPr lang="fr-CA" sz="1600" dirty="0">
              <a:latin typeface="Consolas" panose="020B0609020204030204" pitchFamily="49" charset="0"/>
            </a:endParaRPr>
          </a:p>
        </p:txBody>
      </p:sp>
    </p:spTree>
    <p:extLst>
      <p:ext uri="{BB962C8B-B14F-4D97-AF65-F5344CB8AC3E}">
        <p14:creationId xmlns:p14="http://schemas.microsoft.com/office/powerpoint/2010/main" val="327822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C9B1C20-DC62-4E15-41AB-F914B82DCBF2}"/>
              </a:ext>
            </a:extLst>
          </p:cNvPr>
          <p:cNvSpPr txBox="1"/>
          <p:nvPr/>
        </p:nvSpPr>
        <p:spPr>
          <a:xfrm>
            <a:off x="8035421" y="4077072"/>
            <a:ext cx="3340816" cy="20951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fr-CA" dirty="0"/>
          </a:p>
        </p:txBody>
      </p:sp>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Hyperliens – lien dans la même page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2254002"/>
          </a:xfrm>
        </p:spPr>
        <p:txBody>
          <a:bodyPr>
            <a:normAutofit fontScale="92500" lnSpcReduction="20000"/>
          </a:bodyPr>
          <a:lstStyle/>
          <a:p>
            <a:r>
              <a:rPr lang="fr-CA" dirty="0"/>
              <a:t>Un hyperlien peut rediriger à un emplacement </a:t>
            </a:r>
            <a:r>
              <a:rPr lang="fr-CA" u="sng" dirty="0"/>
              <a:t>de la même page</a:t>
            </a:r>
            <a:r>
              <a:rPr lang="fr-CA" dirty="0"/>
              <a:t>.</a:t>
            </a:r>
          </a:p>
          <a:p>
            <a:r>
              <a:rPr lang="fr-CA" dirty="0"/>
              <a:t>Pour réaliser ceci il faut remplir 2 conditions:</a:t>
            </a:r>
          </a:p>
          <a:p>
            <a:pPr lvl="1"/>
            <a:r>
              <a:rPr lang="fr-CA" dirty="0"/>
              <a:t>Donner un </a:t>
            </a:r>
            <a:r>
              <a:rPr lang="fr-CA" dirty="0">
                <a:solidFill>
                  <a:srgbClr val="0070C0"/>
                </a:solidFill>
              </a:rPr>
              <a:t>nom</a:t>
            </a:r>
            <a:r>
              <a:rPr lang="fr-CA" dirty="0"/>
              <a:t> à l’élément de </a:t>
            </a:r>
            <a:r>
              <a:rPr lang="fr-CA" u="sng" dirty="0"/>
              <a:t>destination</a:t>
            </a:r>
            <a:r>
              <a:rPr lang="fr-CA" dirty="0"/>
              <a:t> avec l’attribut </a:t>
            </a:r>
            <a:r>
              <a:rPr lang="fr-CA" dirty="0">
                <a:solidFill>
                  <a:srgbClr val="0070C0"/>
                </a:solidFill>
              </a:rPr>
              <a:t>id</a:t>
            </a:r>
          </a:p>
          <a:p>
            <a:pPr lvl="1"/>
            <a:r>
              <a:rPr lang="fr-CA" dirty="0"/>
              <a:t>Ajouter une balise &lt;a&gt; dont l’attribut href a une valeur égale au id de l’élément de destination, précédé du symbole </a:t>
            </a:r>
            <a:r>
              <a:rPr lang="fr-CA" dirty="0">
                <a:solidFill>
                  <a:srgbClr val="0070C0"/>
                </a:solidFill>
              </a:rPr>
              <a:t>#</a:t>
            </a:r>
            <a:r>
              <a:rPr lang="fr-CA" dirty="0"/>
              <a:t>.</a:t>
            </a:r>
          </a:p>
          <a:p>
            <a:r>
              <a:rPr lang="fr-CA" dirty="0"/>
              <a:t>Par exemple:</a:t>
            </a:r>
          </a:p>
          <a:p>
            <a:pPr marL="0" indent="0">
              <a:buNone/>
            </a:pPr>
            <a:endParaRPr lang="fr-CA" dirty="0"/>
          </a:p>
        </p:txBody>
      </p:sp>
      <p:pic>
        <p:nvPicPr>
          <p:cNvPr id="5" name="Image 4">
            <a:extLst>
              <a:ext uri="{FF2B5EF4-FFF2-40B4-BE49-F238E27FC236}">
                <a16:creationId xmlns:a16="http://schemas.microsoft.com/office/drawing/2014/main" id="{4042A568-08AD-4EF0-31A8-9653902C5275}"/>
              </a:ext>
            </a:extLst>
          </p:cNvPr>
          <p:cNvPicPr>
            <a:picLocks noChangeAspect="1"/>
          </p:cNvPicPr>
          <p:nvPr/>
        </p:nvPicPr>
        <p:blipFill>
          <a:blip r:embed="rId3"/>
          <a:stretch>
            <a:fillRect/>
          </a:stretch>
        </p:blipFill>
        <p:spPr>
          <a:xfrm>
            <a:off x="8182644" y="4252702"/>
            <a:ext cx="3541308" cy="760473"/>
          </a:xfrm>
          <a:prstGeom prst="rect">
            <a:avLst/>
          </a:prstGeom>
        </p:spPr>
      </p:pic>
      <p:pic>
        <p:nvPicPr>
          <p:cNvPr id="7" name="Image 6">
            <a:extLst>
              <a:ext uri="{FF2B5EF4-FFF2-40B4-BE49-F238E27FC236}">
                <a16:creationId xmlns:a16="http://schemas.microsoft.com/office/drawing/2014/main" id="{1DA43ECC-B40E-5C9B-B86F-11CE83B14E8E}"/>
              </a:ext>
            </a:extLst>
          </p:cNvPr>
          <p:cNvPicPr>
            <a:picLocks noChangeAspect="1"/>
          </p:cNvPicPr>
          <p:nvPr/>
        </p:nvPicPr>
        <p:blipFill>
          <a:blip r:embed="rId4"/>
          <a:stretch>
            <a:fillRect/>
          </a:stretch>
        </p:blipFill>
        <p:spPr>
          <a:xfrm>
            <a:off x="8182644" y="5221602"/>
            <a:ext cx="3541308" cy="622122"/>
          </a:xfrm>
          <a:prstGeom prst="rect">
            <a:avLst/>
          </a:prstGeom>
        </p:spPr>
      </p:pic>
      <p:sp>
        <p:nvSpPr>
          <p:cNvPr id="9" name="Flèche : bas 8">
            <a:extLst>
              <a:ext uri="{FF2B5EF4-FFF2-40B4-BE49-F238E27FC236}">
                <a16:creationId xmlns:a16="http://schemas.microsoft.com/office/drawing/2014/main" id="{266CB486-F16D-3003-99FB-216C2AA41B8F}"/>
              </a:ext>
            </a:extLst>
          </p:cNvPr>
          <p:cNvSpPr/>
          <p:nvPr/>
        </p:nvSpPr>
        <p:spPr>
          <a:xfrm>
            <a:off x="8686700" y="4748819"/>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Espace réservé du contenu 2">
            <a:extLst>
              <a:ext uri="{FF2B5EF4-FFF2-40B4-BE49-F238E27FC236}">
                <a16:creationId xmlns:a16="http://schemas.microsoft.com/office/drawing/2014/main" id="{A7FA0DFB-36DE-6AFE-9C6A-B9060424376C}"/>
              </a:ext>
            </a:extLst>
          </p:cNvPr>
          <p:cNvSpPr txBox="1">
            <a:spLocks/>
          </p:cNvSpPr>
          <p:nvPr/>
        </p:nvSpPr>
        <p:spPr>
          <a:xfrm>
            <a:off x="1579855" y="4632962"/>
            <a:ext cx="6061125" cy="1368152"/>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sz="2000" dirty="0">
                <a:latin typeface="Consolas" panose="020B0609020204030204" pitchFamily="49" charset="0"/>
              </a:rPr>
              <a:t>&lt;a href="#bob"&gt;Lien vers bob&lt;/a&gt;</a:t>
            </a:r>
          </a:p>
          <a:p>
            <a:pPr marL="0" indent="0">
              <a:spcBef>
                <a:spcPts val="600"/>
              </a:spcBef>
              <a:buFont typeface="Euphemia" pitchFamily="34" charset="0"/>
              <a:buNone/>
            </a:pPr>
            <a:r>
              <a:rPr lang="fr-CA" sz="2000" dirty="0">
                <a:latin typeface="Consolas" panose="020B0609020204030204" pitchFamily="49" charset="0"/>
              </a:rPr>
              <a:t>…</a:t>
            </a:r>
          </a:p>
          <a:p>
            <a:pPr marL="0" indent="0">
              <a:spcBef>
                <a:spcPts val="600"/>
              </a:spcBef>
              <a:buFont typeface="Euphemia" pitchFamily="34" charset="0"/>
              <a:buNone/>
            </a:pPr>
            <a:r>
              <a:rPr lang="fr-CA" sz="2000" dirty="0">
                <a:latin typeface="Consolas" panose="020B0609020204030204" pitchFamily="49" charset="0"/>
              </a:rPr>
              <a:t>&lt;p id="bob"&gt;Paragraphe à propos de Bob&lt;/p&gt;</a:t>
            </a:r>
          </a:p>
        </p:txBody>
      </p:sp>
    </p:spTree>
    <p:extLst>
      <p:ext uri="{BB962C8B-B14F-4D97-AF65-F5344CB8AC3E}">
        <p14:creationId xmlns:p14="http://schemas.microsoft.com/office/powerpoint/2010/main" val="242905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Hyperliens – attribut </a:t>
            </a:r>
            <a:r>
              <a:rPr lang="fr-CA" dirty="0" err="1">
                <a:solidFill>
                  <a:srgbClr val="0070C0"/>
                </a:solidFill>
              </a:rPr>
              <a:t>target</a:t>
            </a:r>
            <a:endParaRPr lang="fr-CA" dirty="0">
              <a:solidFill>
                <a:srgbClr val="0070C0"/>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fontScale="70000" lnSpcReduction="20000"/>
          </a:bodyPr>
          <a:lstStyle/>
          <a:p>
            <a:r>
              <a:rPr lang="fr-CA" dirty="0"/>
              <a:t>L’attribut « </a:t>
            </a:r>
            <a:r>
              <a:rPr lang="fr-CA" dirty="0" err="1"/>
              <a:t>target</a:t>
            </a:r>
            <a:r>
              <a:rPr lang="fr-CA" dirty="0"/>
              <a:t> » permet d’ouvrir le lien dans un nouvel onglet (ou fenêtre).</a:t>
            </a:r>
          </a:p>
          <a:p>
            <a:pPr lvl="1"/>
            <a:r>
              <a:rPr lang="fr-CA" dirty="0"/>
              <a:t>C’est le navigateur qui définit ce comportement.</a:t>
            </a:r>
          </a:p>
          <a:p>
            <a:endParaRPr lang="fr-CA" dirty="0"/>
          </a:p>
          <a:p>
            <a:pPr marL="0" indent="0">
              <a:spcBef>
                <a:spcPts val="400"/>
              </a:spcBef>
              <a:spcAft>
                <a:spcPts val="200"/>
              </a:spcAft>
              <a:buNone/>
            </a:pPr>
            <a:r>
              <a:rPr lang="fr-CA" dirty="0">
                <a:latin typeface="Consolas" panose="020B0609020204030204" pitchFamily="49" charset="0"/>
              </a:rPr>
              <a:t>&lt;html&gt;</a:t>
            </a:r>
          </a:p>
          <a:p>
            <a:pPr marL="0" indent="0">
              <a:spcBef>
                <a:spcPts val="400"/>
              </a:spcBef>
              <a:spcAft>
                <a:spcPts val="200"/>
              </a:spcAft>
              <a:buNone/>
            </a:pPr>
            <a:r>
              <a:rPr lang="fr-CA" dirty="0">
                <a:latin typeface="Consolas" panose="020B0609020204030204" pitchFamily="49" charset="0"/>
              </a:rPr>
              <a:t>  &lt;</a:t>
            </a:r>
            <a:r>
              <a:rPr lang="fr-CA" dirty="0" err="1">
                <a:latin typeface="Consolas" panose="020B0609020204030204" pitchFamily="49" charset="0"/>
              </a:rPr>
              <a:t>head</a:t>
            </a:r>
            <a:r>
              <a:rPr lang="fr-CA" dirty="0">
                <a:latin typeface="Consolas" panose="020B0609020204030204" pitchFamily="49" charset="0"/>
              </a:rPr>
              <a:t>&gt;</a:t>
            </a:r>
          </a:p>
          <a:p>
            <a:pPr marL="0" indent="0">
              <a:spcBef>
                <a:spcPts val="400"/>
              </a:spcBef>
              <a:spcAft>
                <a:spcPts val="200"/>
              </a:spcAft>
              <a:buNone/>
            </a:pPr>
            <a:r>
              <a:rPr lang="fr-CA" dirty="0">
                <a:latin typeface="Consolas" panose="020B0609020204030204" pitchFamily="49" charset="0"/>
              </a:rPr>
              <a:t>  &lt;/</a:t>
            </a:r>
            <a:r>
              <a:rPr lang="fr-CA" dirty="0" err="1">
                <a:latin typeface="Consolas" panose="020B0609020204030204" pitchFamily="49" charset="0"/>
              </a:rPr>
              <a:t>head</a:t>
            </a:r>
            <a:r>
              <a:rPr lang="fr-CA" dirty="0">
                <a:latin typeface="Consolas" panose="020B0609020204030204" pitchFamily="49" charset="0"/>
              </a:rPr>
              <a:t>&gt;</a:t>
            </a:r>
          </a:p>
          <a:p>
            <a:pPr marL="0" indent="0">
              <a:spcBef>
                <a:spcPts val="400"/>
              </a:spcBef>
              <a:spcAft>
                <a:spcPts val="200"/>
              </a:spcAft>
              <a:buNone/>
            </a:pPr>
            <a:r>
              <a:rPr lang="fr-CA" dirty="0">
                <a:latin typeface="Consolas" panose="020B0609020204030204" pitchFamily="49" charset="0"/>
              </a:rPr>
              <a:t>  &lt;body&gt;</a:t>
            </a:r>
          </a:p>
          <a:p>
            <a:pPr marL="0" indent="0">
              <a:spcBef>
                <a:spcPts val="400"/>
              </a:spcBef>
              <a:spcAft>
                <a:spcPts val="200"/>
              </a:spcAft>
              <a:buNone/>
            </a:pPr>
            <a:r>
              <a:rPr lang="fr-CA" dirty="0">
                <a:latin typeface="Consolas" panose="020B0609020204030204" pitchFamily="49" charset="0"/>
              </a:rPr>
              <a:t>    …</a:t>
            </a:r>
          </a:p>
          <a:p>
            <a:pPr marL="0" indent="0">
              <a:spcBef>
                <a:spcPts val="400"/>
              </a:spcBef>
              <a:spcAft>
                <a:spcPts val="200"/>
              </a:spcAft>
              <a:buNone/>
            </a:pPr>
            <a:r>
              <a:rPr lang="fr-CA" dirty="0">
                <a:latin typeface="Consolas" panose="020B0609020204030204" pitchFamily="49" charset="0"/>
              </a:rPr>
              <a:t>    &lt;p&gt;​Dirigez-vous sur le site du </a:t>
            </a:r>
          </a:p>
          <a:p>
            <a:pPr marL="0" indent="0">
              <a:spcBef>
                <a:spcPts val="400"/>
              </a:spcBef>
              <a:spcAft>
                <a:spcPts val="200"/>
              </a:spcAft>
              <a:buNone/>
            </a:pPr>
            <a:r>
              <a:rPr lang="fr-CA" dirty="0">
                <a:latin typeface="Consolas" panose="020B0609020204030204" pitchFamily="49" charset="0"/>
              </a:rPr>
              <a:t>       &lt;a href="http://www.cvm.qc.ca" </a:t>
            </a:r>
            <a:r>
              <a:rPr lang="fr-CA" b="1" dirty="0" err="1">
                <a:solidFill>
                  <a:schemeClr val="accent1">
                    <a:lumMod val="75000"/>
                  </a:schemeClr>
                </a:solidFill>
                <a:latin typeface="Consolas" panose="020B0609020204030204" pitchFamily="49" charset="0"/>
              </a:rPr>
              <a:t>target</a:t>
            </a:r>
            <a:r>
              <a:rPr lang="fr-CA" b="1" dirty="0">
                <a:solidFill>
                  <a:schemeClr val="accent1">
                    <a:lumMod val="75000"/>
                  </a:schemeClr>
                </a:solidFill>
                <a:latin typeface="Consolas" panose="020B0609020204030204" pitchFamily="49" charset="0"/>
              </a:rPr>
              <a:t>="_</a:t>
            </a:r>
            <a:r>
              <a:rPr lang="fr-CA" b="1" dirty="0" err="1">
                <a:solidFill>
                  <a:schemeClr val="accent1">
                    <a:lumMod val="75000"/>
                  </a:schemeClr>
                </a:solidFill>
                <a:latin typeface="Consolas" panose="020B0609020204030204" pitchFamily="49" charset="0"/>
              </a:rPr>
              <a:t>blank</a:t>
            </a:r>
            <a:r>
              <a:rPr lang="fr-CA" b="1" dirty="0">
                <a:solidFill>
                  <a:schemeClr val="accent1">
                    <a:lumMod val="75000"/>
                  </a:schemeClr>
                </a:solidFill>
                <a:latin typeface="Consolas" panose="020B0609020204030204" pitchFamily="49" charset="0"/>
              </a:rPr>
              <a:t>"</a:t>
            </a:r>
            <a:r>
              <a:rPr lang="fr-CA" b="1" dirty="0">
                <a:latin typeface="Consolas" panose="020B0609020204030204" pitchFamily="49" charset="0"/>
              </a:rPr>
              <a:t>&gt;</a:t>
            </a:r>
            <a:r>
              <a:rPr lang="fr-CA" dirty="0">
                <a:latin typeface="Consolas" panose="020B0609020204030204" pitchFamily="49" charset="0"/>
              </a:rPr>
              <a:t>CVM&lt;/a&gt; pour plus d'informations.</a:t>
            </a:r>
          </a:p>
          <a:p>
            <a:pPr marL="0" indent="0">
              <a:spcBef>
                <a:spcPts val="400"/>
              </a:spcBef>
              <a:spcAft>
                <a:spcPts val="200"/>
              </a:spcAft>
              <a:buNone/>
            </a:pPr>
            <a:r>
              <a:rPr lang="fr-CA" dirty="0">
                <a:latin typeface="Consolas" panose="020B0609020204030204" pitchFamily="49" charset="0"/>
              </a:rPr>
              <a:t>    &lt;/p&gt;</a:t>
            </a:r>
          </a:p>
          <a:p>
            <a:pPr marL="0" indent="0">
              <a:spcBef>
                <a:spcPts val="400"/>
              </a:spcBef>
              <a:spcAft>
                <a:spcPts val="200"/>
              </a:spcAft>
              <a:buNone/>
            </a:pPr>
            <a:r>
              <a:rPr lang="fr-CA" dirty="0">
                <a:latin typeface="Consolas" panose="020B0609020204030204" pitchFamily="49" charset="0"/>
              </a:rPr>
              <a:t>    ...</a:t>
            </a:r>
          </a:p>
          <a:p>
            <a:pPr marL="0" indent="0">
              <a:spcBef>
                <a:spcPts val="400"/>
              </a:spcBef>
              <a:spcAft>
                <a:spcPts val="200"/>
              </a:spcAft>
              <a:buNone/>
            </a:pPr>
            <a:r>
              <a:rPr lang="fr-CA" dirty="0">
                <a:latin typeface="Consolas" panose="020B0609020204030204" pitchFamily="49" charset="0"/>
              </a:rPr>
              <a:t>  &lt;/body&gt;</a:t>
            </a:r>
          </a:p>
          <a:p>
            <a:pPr marL="0" indent="0">
              <a:spcBef>
                <a:spcPts val="400"/>
              </a:spcBef>
              <a:spcAft>
                <a:spcPts val="200"/>
              </a:spcAft>
              <a:buNone/>
            </a:pPr>
            <a:r>
              <a:rPr lang="fr-CA" dirty="0">
                <a:latin typeface="Consolas" panose="020B0609020204030204" pitchFamily="49" charset="0"/>
              </a:rPr>
              <a:t>&lt;/html&gt;</a:t>
            </a:r>
          </a:p>
        </p:txBody>
      </p:sp>
    </p:spTree>
    <p:extLst>
      <p:ext uri="{BB962C8B-B14F-4D97-AF65-F5344CB8AC3E}">
        <p14:creationId xmlns:p14="http://schemas.microsoft.com/office/powerpoint/2010/main" val="409311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Hyperliens – autres protocoles</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fontScale="92500" lnSpcReduction="10000"/>
          </a:bodyPr>
          <a:lstStyle/>
          <a:p>
            <a:r>
              <a:rPr lang="fr-CA" dirty="0"/>
              <a:t>Les autres protocoles :</a:t>
            </a:r>
          </a:p>
          <a:p>
            <a:pPr lvl="1"/>
            <a:r>
              <a:rPr lang="fr-CA" dirty="0"/>
              <a:t>Serveur de fichiers</a:t>
            </a:r>
          </a:p>
          <a:p>
            <a:pPr lvl="2"/>
            <a:r>
              <a:rPr lang="fr-CA" dirty="0"/>
              <a:t>ftp://  Ex: &lt;a href="ftp://id:mdp@serveurftp.com/allo.py"&gt;allo.py&lt;/a&gt;</a:t>
            </a:r>
          </a:p>
          <a:p>
            <a:pPr lvl="1"/>
            <a:r>
              <a:rPr lang="fr-CA" dirty="0"/>
              <a:t>Courrier électronique</a:t>
            </a:r>
          </a:p>
          <a:p>
            <a:pPr lvl="2"/>
            <a:r>
              <a:rPr lang="fr-CA" dirty="0"/>
              <a:t>mailto:  Ex: &lt;a href="mailto:john.smith@acme.com"&gt;email me&lt;/a&gt;</a:t>
            </a:r>
          </a:p>
          <a:p>
            <a:pPr marL="1097280" lvl="3" indent="0">
              <a:buNone/>
            </a:pPr>
            <a:r>
              <a:rPr lang="fr-CA" dirty="0"/>
              <a:t>Spécifier l'application à utiliser dans votre navigateur.</a:t>
            </a:r>
          </a:p>
          <a:p>
            <a:endParaRPr lang="fr-CA" dirty="0"/>
          </a:p>
          <a:p>
            <a:r>
              <a:rPr lang="fr-CA" dirty="0"/>
              <a:t>Si aucun protocole (http, https, ftp, etc.) n’est spécifié, alors c’est relatif au dossier actuel.</a:t>
            </a:r>
          </a:p>
          <a:p>
            <a:pPr lvl="1"/>
            <a:r>
              <a:rPr lang="fr-CA" dirty="0"/>
              <a:t>Si le navigateur ne prend pas en charge le type de document fourni, il demande au système d'exploitation de s'en occuper.</a:t>
            </a:r>
          </a:p>
          <a:p>
            <a:pPr lvl="2"/>
            <a:r>
              <a:rPr lang="fr-CA" dirty="0"/>
              <a:t>Exemple: Un document Word (.docx)</a:t>
            </a:r>
            <a:endParaRPr lang="fr-CA" dirty="0">
              <a:latin typeface="Consolas" panose="020B0609020204030204" pitchFamily="49" charset="0"/>
            </a:endParaRPr>
          </a:p>
        </p:txBody>
      </p:sp>
    </p:spTree>
    <p:extLst>
      <p:ext uri="{BB962C8B-B14F-4D97-AF65-F5344CB8AC3E}">
        <p14:creationId xmlns:p14="http://schemas.microsoft.com/office/powerpoint/2010/main" val="337000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Les images</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pPr marL="0" indent="0">
              <a:buNone/>
            </a:pPr>
            <a:r>
              <a:rPr lang="fr-CA" dirty="0"/>
              <a:t>Balise </a:t>
            </a:r>
            <a:r>
              <a:rPr lang="fr-CA" b="1" dirty="0">
                <a:solidFill>
                  <a:schemeClr val="accent6"/>
                </a:solidFill>
              </a:rPr>
              <a:t>&lt;</a:t>
            </a:r>
            <a:r>
              <a:rPr lang="fr-CA" b="1" dirty="0" err="1">
                <a:solidFill>
                  <a:schemeClr val="accent6"/>
                </a:solidFill>
              </a:rPr>
              <a:t>img</a:t>
            </a:r>
            <a:r>
              <a:rPr lang="fr-CA" b="1" dirty="0">
                <a:solidFill>
                  <a:schemeClr val="accent6"/>
                </a:solidFill>
              </a:rPr>
              <a:t> &gt;</a:t>
            </a:r>
          </a:p>
          <a:p>
            <a:pPr marL="365760" lvl="1" indent="0">
              <a:buNone/>
            </a:pPr>
            <a:r>
              <a:rPr lang="fr-CA" sz="2000" dirty="0">
                <a:highlight>
                  <a:srgbClr val="C0C0C0"/>
                </a:highlight>
                <a:latin typeface="Consolas" panose="020B0609020204030204" pitchFamily="49" charset="0"/>
              </a:rPr>
              <a:t>&lt;</a:t>
            </a:r>
            <a:r>
              <a:rPr lang="fr-CA" sz="2000" dirty="0" err="1">
                <a:highlight>
                  <a:srgbClr val="C0C0C0"/>
                </a:highlight>
                <a:latin typeface="Consolas" panose="020B0609020204030204" pitchFamily="49" charset="0"/>
              </a:rPr>
              <a:t>img</a:t>
            </a:r>
            <a:r>
              <a:rPr lang="fr-CA" sz="2000" dirty="0">
                <a:highlight>
                  <a:srgbClr val="C0C0C0"/>
                </a:highlight>
                <a:latin typeface="Consolas" panose="020B0609020204030204" pitchFamily="49" charset="0"/>
              </a:rPr>
              <a:t> src="ericlapointe.jpg" alt="Éric Lapointe! "&gt;</a:t>
            </a:r>
          </a:p>
          <a:p>
            <a:r>
              <a:rPr lang="fr-CA" dirty="0">
                <a:solidFill>
                  <a:srgbClr val="0070C0"/>
                </a:solidFill>
              </a:rPr>
              <a:t>src</a:t>
            </a:r>
            <a:r>
              <a:rPr lang="fr-CA" dirty="0"/>
              <a:t> indique le chemin et le nom du fichier d’image à afficher.</a:t>
            </a:r>
          </a:p>
          <a:p>
            <a:r>
              <a:rPr lang="fr-CA" dirty="0">
                <a:solidFill>
                  <a:srgbClr val="0070C0"/>
                </a:solidFill>
              </a:rPr>
              <a:t>alt</a:t>
            </a:r>
            <a:r>
              <a:rPr lang="fr-CA" dirty="0"/>
              <a:t> indique un texte qui sera affiché si le fichier d’image n’est pas chargé correctement</a:t>
            </a:r>
          </a:p>
          <a:p>
            <a:pPr lvl="1"/>
            <a:r>
              <a:rPr lang="fr-CA" dirty="0"/>
              <a:t>Facultatif, mais </a:t>
            </a:r>
            <a:r>
              <a:rPr lang="fr-CA" dirty="0">
                <a:solidFill>
                  <a:srgbClr val="00B050"/>
                </a:solidFill>
              </a:rPr>
              <a:t>meilleur pratique</a:t>
            </a:r>
          </a:p>
          <a:p>
            <a:endParaRPr lang="fr-CA" dirty="0"/>
          </a:p>
        </p:txBody>
      </p:sp>
    </p:spTree>
    <p:extLst>
      <p:ext uri="{BB962C8B-B14F-4D97-AF65-F5344CB8AC3E}">
        <p14:creationId xmlns:p14="http://schemas.microsoft.com/office/powerpoint/2010/main" val="304411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Les images - exemple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pPr marL="0" indent="0">
              <a:spcBef>
                <a:spcPts val="600"/>
              </a:spcBef>
              <a:buNone/>
            </a:pPr>
            <a:r>
              <a:rPr lang="en-US" sz="1800" dirty="0">
                <a:latin typeface="Consolas" panose="020B0609020204030204" pitchFamily="49" charset="0"/>
              </a:rPr>
              <a:t>&lt;html&gt;</a:t>
            </a:r>
          </a:p>
          <a:p>
            <a:pPr marL="0" indent="0">
              <a:spcBef>
                <a:spcPts val="600"/>
              </a:spcBef>
              <a:buNone/>
            </a:pPr>
            <a:r>
              <a:rPr lang="en-US" sz="1800" dirty="0">
                <a:latin typeface="Consolas" panose="020B0609020204030204" pitchFamily="49" charset="0"/>
              </a:rPr>
              <a:t>&lt;head&gt; &lt;/head&gt;</a:t>
            </a:r>
          </a:p>
          <a:p>
            <a:pPr marL="0" indent="0">
              <a:spcBef>
                <a:spcPts val="600"/>
              </a:spcBef>
              <a:buNone/>
            </a:pPr>
            <a:r>
              <a:rPr lang="en-US" sz="1800" dirty="0">
                <a:latin typeface="Consolas" panose="020B0609020204030204" pitchFamily="49" charset="0"/>
              </a:rPr>
              <a:t>&lt;body&gt;</a:t>
            </a:r>
          </a:p>
          <a:p>
            <a:pPr marL="0" indent="0">
              <a:spcBef>
                <a:spcPts val="600"/>
              </a:spcBef>
              <a:buNone/>
            </a:pPr>
            <a:r>
              <a:rPr lang="en-US" sz="1800" dirty="0">
                <a:latin typeface="Consolas" panose="020B0609020204030204" pitchFamily="49" charset="0"/>
              </a:rPr>
              <a:t>    &lt;</a:t>
            </a:r>
            <a:r>
              <a:rPr lang="en-US" sz="1800" dirty="0" err="1">
                <a:latin typeface="Consolas" panose="020B0609020204030204" pitchFamily="49" charset="0"/>
              </a:rPr>
              <a:t>img</a:t>
            </a:r>
            <a:r>
              <a:rPr lang="en-US" sz="1800" dirty="0">
                <a:latin typeface="Consolas" panose="020B0609020204030204" pitchFamily="49" charset="0"/>
              </a:rPr>
              <a:t> </a:t>
            </a:r>
            <a:r>
              <a:rPr lang="en-US" sz="1800" dirty="0" err="1">
                <a:latin typeface="Consolas" panose="020B0609020204030204" pitchFamily="49" charset="0"/>
              </a:rPr>
              <a:t>src</a:t>
            </a:r>
            <a:r>
              <a:rPr lang="en-US" sz="1800" dirty="0">
                <a:latin typeface="Consolas" panose="020B0609020204030204" pitchFamily="49" charset="0"/>
              </a:rPr>
              <a:t>="abstrait.jpg" alt="Image </a:t>
            </a:r>
            <a:r>
              <a:rPr lang="en-US" sz="1800" dirty="0" err="1">
                <a:latin typeface="Consolas" panose="020B0609020204030204" pitchFamily="49" charset="0"/>
              </a:rPr>
              <a:t>abstraite</a:t>
            </a:r>
            <a:r>
              <a:rPr lang="en-US" sz="1800" dirty="0">
                <a:latin typeface="Consolas" panose="020B0609020204030204" pitchFamily="49" charset="0"/>
              </a:rPr>
              <a:t>"&gt;</a:t>
            </a:r>
          </a:p>
          <a:p>
            <a:pPr marL="0" indent="0">
              <a:spcBef>
                <a:spcPts val="600"/>
              </a:spcBef>
              <a:buNone/>
            </a:pPr>
            <a:r>
              <a:rPr lang="en-US" sz="1800" dirty="0">
                <a:latin typeface="Consolas" panose="020B0609020204030204" pitchFamily="49" charset="0"/>
              </a:rPr>
              <a:t>&lt;/body&gt;</a:t>
            </a:r>
          </a:p>
          <a:p>
            <a:pPr marL="0" indent="0">
              <a:spcBef>
                <a:spcPts val="600"/>
              </a:spcBef>
              <a:buNone/>
            </a:pPr>
            <a:r>
              <a:rPr lang="en-US" sz="1800" dirty="0">
                <a:latin typeface="Consolas" panose="020B0609020204030204" pitchFamily="49" charset="0"/>
              </a:rPr>
              <a:t>&lt;/html&gt;</a:t>
            </a:r>
            <a:endParaRPr lang="fr-CA" sz="1800" dirty="0">
              <a:latin typeface="Consolas" panose="020B0609020204030204" pitchFamily="49" charset="0"/>
            </a:endParaRPr>
          </a:p>
        </p:txBody>
      </p:sp>
      <p:pic>
        <p:nvPicPr>
          <p:cNvPr id="2050" name="Picture 2">
            <a:extLst>
              <a:ext uri="{FF2B5EF4-FFF2-40B4-BE49-F238E27FC236}">
                <a16:creationId xmlns:a16="http://schemas.microsoft.com/office/drawing/2014/main" id="{25E719B9-6EE7-06DA-E242-C519217FF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468" y="3021309"/>
            <a:ext cx="3107128" cy="39730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6547E4A-E460-977C-9E04-1107FE532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588" y="3048000"/>
            <a:ext cx="3465129"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Double flèche horizontale 3">
            <a:extLst>
              <a:ext uri="{FF2B5EF4-FFF2-40B4-BE49-F238E27FC236}">
                <a16:creationId xmlns:a16="http://schemas.microsoft.com/office/drawing/2014/main" id="{ABC277B6-E579-5D32-14FD-17C07BCC2055}"/>
              </a:ext>
            </a:extLst>
          </p:cNvPr>
          <p:cNvSpPr/>
          <p:nvPr/>
        </p:nvSpPr>
        <p:spPr>
          <a:xfrm>
            <a:off x="5748009" y="4221088"/>
            <a:ext cx="1728192" cy="8640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CA"/>
          </a:p>
        </p:txBody>
      </p:sp>
    </p:spTree>
    <p:extLst>
      <p:ext uri="{BB962C8B-B14F-4D97-AF65-F5344CB8AC3E}">
        <p14:creationId xmlns:p14="http://schemas.microsoft.com/office/powerpoint/2010/main" val="30456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Utiliser les images comme hyperlien</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r>
              <a:rPr lang="fr-CA" dirty="0"/>
              <a:t>Placer autour de l'image une balise &lt;a&gt;…&lt;/a&gt;</a:t>
            </a:r>
          </a:p>
          <a:p>
            <a:r>
              <a:rPr lang="fr-CA" dirty="0"/>
              <a:t>Exemple</a:t>
            </a:r>
          </a:p>
          <a:p>
            <a:pPr marL="365760" lvl="1" indent="0">
              <a:buNone/>
            </a:pPr>
            <a:r>
              <a:rPr lang="fr-CA" sz="2000" dirty="0">
                <a:highlight>
                  <a:srgbClr val="C0C0C0"/>
                </a:highlight>
                <a:latin typeface="Consolas" panose="020B0609020204030204" pitchFamily="49" charset="0"/>
              </a:rPr>
              <a:t>&lt;a href="acme.html"&gt;</a:t>
            </a:r>
          </a:p>
          <a:p>
            <a:pPr marL="365760" lvl="1" indent="0">
              <a:buNone/>
            </a:pPr>
            <a:r>
              <a:rPr lang="fr-CA" sz="2000" dirty="0">
                <a:highlight>
                  <a:srgbClr val="C0C0C0"/>
                </a:highlight>
                <a:latin typeface="Consolas" panose="020B0609020204030204" pitchFamily="49" charset="0"/>
              </a:rPr>
              <a:t>  &lt;</a:t>
            </a:r>
            <a:r>
              <a:rPr lang="fr-CA" sz="2000" dirty="0" err="1">
                <a:highlight>
                  <a:srgbClr val="C0C0C0"/>
                </a:highlight>
                <a:latin typeface="Consolas" panose="020B0609020204030204" pitchFamily="49" charset="0"/>
              </a:rPr>
              <a:t>img</a:t>
            </a:r>
            <a:r>
              <a:rPr lang="fr-CA" sz="2000" dirty="0">
                <a:highlight>
                  <a:srgbClr val="C0C0C0"/>
                </a:highlight>
                <a:latin typeface="Consolas" panose="020B0609020204030204" pitchFamily="49" charset="0"/>
              </a:rPr>
              <a:t> src="rogerRabbit.gif" alt= "Roger"  /&gt;</a:t>
            </a:r>
          </a:p>
          <a:p>
            <a:pPr marL="365760" lvl="1" indent="0">
              <a:buNone/>
            </a:pPr>
            <a:r>
              <a:rPr lang="fr-CA" sz="2000" dirty="0">
                <a:highlight>
                  <a:srgbClr val="C0C0C0"/>
                </a:highlight>
                <a:latin typeface="Consolas" panose="020B0609020204030204" pitchFamily="49" charset="0"/>
              </a:rPr>
              <a:t>&lt;/a&gt;</a:t>
            </a:r>
          </a:p>
          <a:p>
            <a:endParaRPr lang="fr-CA" dirty="0"/>
          </a:p>
          <a:p>
            <a:r>
              <a:rPr lang="fr-CA" dirty="0"/>
              <a:t>Pour enlever la bordure (s'il y en a une) autour de l'image : </a:t>
            </a:r>
          </a:p>
          <a:p>
            <a:pPr lvl="1"/>
            <a:r>
              <a:rPr lang="fr-CA" dirty="0"/>
              <a:t>attribut border</a:t>
            </a:r>
          </a:p>
          <a:p>
            <a:pPr lvl="2"/>
            <a:r>
              <a:rPr lang="fr-CA" dirty="0"/>
              <a:t>border= "0";</a:t>
            </a:r>
          </a:p>
        </p:txBody>
      </p:sp>
    </p:spTree>
    <p:extLst>
      <p:ext uri="{BB962C8B-B14F-4D97-AF65-F5344CB8AC3E}">
        <p14:creationId xmlns:p14="http://schemas.microsoft.com/office/powerpoint/2010/main" val="207163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Images comme hyperlien - exemple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7" y="1600200"/>
            <a:ext cx="4068928" cy="4572000"/>
          </a:xfrm>
        </p:spPr>
        <p:txBody>
          <a:bodyPr>
            <a:normAutofit/>
          </a:bodyPr>
          <a:lstStyle/>
          <a:p>
            <a:pPr marL="0" indent="0">
              <a:buNone/>
            </a:pPr>
            <a:r>
              <a:rPr lang="fr-CA" dirty="0"/>
              <a:t>Avec une bordure</a:t>
            </a:r>
          </a:p>
        </p:txBody>
      </p:sp>
      <p:sp>
        <p:nvSpPr>
          <p:cNvPr id="4" name="Espace réservé du contenu 2">
            <a:extLst>
              <a:ext uri="{FF2B5EF4-FFF2-40B4-BE49-F238E27FC236}">
                <a16:creationId xmlns:a16="http://schemas.microsoft.com/office/drawing/2014/main" id="{765B7D01-1F7D-17A8-6773-C38D0BB452D0}"/>
              </a:ext>
            </a:extLst>
          </p:cNvPr>
          <p:cNvSpPr txBox="1">
            <a:spLocks/>
          </p:cNvSpPr>
          <p:nvPr/>
        </p:nvSpPr>
        <p:spPr>
          <a:xfrm>
            <a:off x="6053809" y="1600200"/>
            <a:ext cx="4068928" cy="45720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dirty="0"/>
              <a:t>Sans bordure</a:t>
            </a:r>
          </a:p>
        </p:txBody>
      </p:sp>
      <p:pic>
        <p:nvPicPr>
          <p:cNvPr id="3074" name="Picture 2">
            <a:extLst>
              <a:ext uri="{FF2B5EF4-FFF2-40B4-BE49-F238E27FC236}">
                <a16:creationId xmlns:a16="http://schemas.microsoft.com/office/drawing/2014/main" id="{4B6125EE-8B93-8A63-A074-0C216EDB8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932" y="2348880"/>
            <a:ext cx="3036058" cy="38485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F99B329-FD95-4781-725F-6840BC19E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698" y="2339354"/>
            <a:ext cx="3036058" cy="406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6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Mécanique d’affichage d’une page web</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9782800" cy="4572000"/>
          </a:xfrm>
        </p:spPr>
        <p:txBody>
          <a:bodyPr>
            <a:normAutofit/>
          </a:bodyPr>
          <a:lstStyle/>
          <a:p>
            <a:pPr marL="0" indent="0">
              <a:buNone/>
            </a:pPr>
            <a:r>
              <a:rPr lang="fr-CA" sz="2400" dirty="0">
                <a:ea typeface="Verdana" panose="020B0604030504040204" pitchFamily="34" charset="0"/>
              </a:rPr>
              <a:t>Lorsqu’une page web est demandée par un </a:t>
            </a:r>
            <a:r>
              <a:rPr lang="fr-CA" sz="2400" u="sng" dirty="0">
                <a:ea typeface="Verdana" panose="020B0604030504040204" pitchFamily="34" charset="0"/>
              </a:rPr>
              <a:t>navigateur</a:t>
            </a:r>
            <a:r>
              <a:rPr lang="fr-CA" sz="2400" dirty="0">
                <a:ea typeface="Verdana" panose="020B0604030504040204" pitchFamily="34" charset="0"/>
              </a:rPr>
              <a:t>, la page web n’est pas reçue comme une image.</a:t>
            </a:r>
          </a:p>
          <a:p>
            <a:pPr marL="0" indent="0">
              <a:buNone/>
            </a:pPr>
            <a:endParaRPr lang="fr-CA" sz="2400" dirty="0">
              <a:ea typeface="Verdana" panose="020B0604030504040204" pitchFamily="34" charset="0"/>
            </a:endParaRPr>
          </a:p>
          <a:p>
            <a:pPr marL="0" indent="0">
              <a:buNone/>
            </a:pPr>
            <a:r>
              <a:rPr lang="fr-CA" sz="2400" dirty="0">
                <a:ea typeface="Verdana" panose="020B0604030504040204" pitchFamily="34" charset="0"/>
              </a:rPr>
              <a:t>Le serveur web retourne un </a:t>
            </a:r>
            <a:r>
              <a:rPr lang="fr-CA" sz="2400" u="sng" dirty="0">
                <a:ea typeface="Verdana" panose="020B0604030504040204" pitchFamily="34" charset="0"/>
              </a:rPr>
              <a:t>fichier</a:t>
            </a:r>
            <a:r>
              <a:rPr lang="fr-CA" sz="2400" dirty="0">
                <a:ea typeface="Verdana" panose="020B0604030504040204" pitchFamily="34" charset="0"/>
              </a:rPr>
              <a:t> qui contient des </a:t>
            </a:r>
            <a:r>
              <a:rPr lang="fr-CA" sz="2400" u="sng" dirty="0">
                <a:ea typeface="Verdana" panose="020B0604030504040204" pitchFamily="34" charset="0"/>
              </a:rPr>
              <a:t>instructions</a:t>
            </a:r>
            <a:r>
              <a:rPr lang="fr-CA" sz="2400" dirty="0">
                <a:ea typeface="Verdana" panose="020B0604030504040204" pitchFamily="34" charset="0"/>
              </a:rPr>
              <a:t> sur la composition de la page web, comme:</a:t>
            </a:r>
          </a:p>
          <a:p>
            <a:pPr lvl="1"/>
            <a:r>
              <a:rPr lang="fr-CA" sz="2000" dirty="0">
                <a:ea typeface="Verdana" panose="020B0604030504040204" pitchFamily="34" charset="0"/>
              </a:rPr>
              <a:t>Écrit du texte à un endroit.</a:t>
            </a:r>
          </a:p>
          <a:p>
            <a:pPr lvl="1"/>
            <a:r>
              <a:rPr lang="fr-CA" sz="2000" dirty="0">
                <a:ea typeface="Verdana" panose="020B0604030504040204" pitchFamily="34" charset="0"/>
              </a:rPr>
              <a:t>Place une image à un autre endroit.</a:t>
            </a:r>
          </a:p>
          <a:p>
            <a:pPr lvl="1"/>
            <a:r>
              <a:rPr lang="fr-CA" sz="2000" dirty="0">
                <a:ea typeface="Verdana" panose="020B0604030504040204" pitchFamily="34" charset="0"/>
              </a:rPr>
              <a:t>Colore l’arrière-plan d’une région de telle couleur</a:t>
            </a:r>
          </a:p>
          <a:p>
            <a:pPr lvl="1"/>
            <a:r>
              <a:rPr lang="fr-CA" sz="2000" dirty="0">
                <a:ea typeface="Verdana" panose="020B0604030504040204" pitchFamily="34" charset="0"/>
              </a:rPr>
              <a:t>Etc.</a:t>
            </a:r>
          </a:p>
          <a:p>
            <a:pPr marL="0" indent="0">
              <a:buNone/>
            </a:pPr>
            <a:r>
              <a:rPr lang="fr-CA" sz="2400" dirty="0">
                <a:ea typeface="Verdana" panose="020B0604030504040204" pitchFamily="34" charset="0"/>
              </a:rPr>
              <a:t>Le navigateur </a:t>
            </a:r>
            <a:r>
              <a:rPr lang="fr-CA" sz="2400" u="sng" dirty="0">
                <a:ea typeface="Verdana" panose="020B0604030504040204" pitchFamily="34" charset="0"/>
              </a:rPr>
              <a:t>construit</a:t>
            </a:r>
            <a:r>
              <a:rPr lang="fr-CA" sz="2400" dirty="0">
                <a:ea typeface="Verdana" panose="020B0604030504040204" pitchFamily="34" charset="0"/>
              </a:rPr>
              <a:t> un affichage à partir de ces instructions, puis l’affiche à l’écran.</a:t>
            </a:r>
          </a:p>
        </p:txBody>
      </p:sp>
    </p:spTree>
    <p:extLst>
      <p:ext uri="{BB962C8B-B14F-4D97-AF65-F5344CB8AC3E}">
        <p14:creationId xmlns:p14="http://schemas.microsoft.com/office/powerpoint/2010/main" val="26843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Attribut </a:t>
            </a:r>
            <a:r>
              <a:rPr lang="fr-CA" dirty="0" err="1"/>
              <a:t>lang</a:t>
            </a:r>
            <a:endParaRPr lang="fr-CA" dirty="0"/>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fontScale="62500" lnSpcReduction="20000"/>
          </a:bodyPr>
          <a:lstStyle/>
          <a:p>
            <a:pPr marL="0" indent="0">
              <a:buNone/>
            </a:pPr>
            <a:r>
              <a:rPr lang="fr-CA" dirty="0"/>
              <a:t>Spécifie le </a:t>
            </a:r>
            <a:r>
              <a:rPr lang="fr-CA" b="1" dirty="0">
                <a:solidFill>
                  <a:srgbClr val="00B050"/>
                </a:solidFill>
              </a:rPr>
              <a:t>langage</a:t>
            </a:r>
            <a:r>
              <a:rPr lang="fr-CA" dirty="0"/>
              <a:t> utilisé par un élément.</a:t>
            </a:r>
          </a:p>
          <a:p>
            <a:pPr marL="0" indent="0">
              <a:buNone/>
            </a:pPr>
            <a:r>
              <a:rPr lang="fr-CA" dirty="0"/>
              <a:t>Typiquement utilisé avec la balise HTML pour indiquer au navigateur la langue principale de la page. </a:t>
            </a:r>
          </a:p>
          <a:p>
            <a:pPr marL="0" indent="0">
              <a:buNone/>
            </a:pPr>
            <a:r>
              <a:rPr lang="fr-CA" dirty="0"/>
              <a:t>Exemple</a:t>
            </a:r>
          </a:p>
          <a:p>
            <a:pPr marL="365760" lvl="1" indent="0">
              <a:buNone/>
            </a:pPr>
            <a:r>
              <a:rPr lang="fr-CA" sz="3200" dirty="0">
                <a:highlight>
                  <a:srgbClr val="C0C0C0"/>
                </a:highlight>
                <a:latin typeface="Consolas" panose="020B0609020204030204" pitchFamily="49" charset="0"/>
              </a:rPr>
              <a:t>&lt;html </a:t>
            </a:r>
            <a:r>
              <a:rPr lang="fr-CA" sz="3200" dirty="0" err="1">
                <a:solidFill>
                  <a:schemeClr val="accent1">
                    <a:lumMod val="75000"/>
                  </a:schemeClr>
                </a:solidFill>
                <a:highlight>
                  <a:srgbClr val="C0C0C0"/>
                </a:highlight>
                <a:latin typeface="Consolas" panose="020B0609020204030204" pitchFamily="49" charset="0"/>
              </a:rPr>
              <a:t>lang</a:t>
            </a:r>
            <a:r>
              <a:rPr lang="fr-CA" sz="3200" dirty="0">
                <a:solidFill>
                  <a:schemeClr val="accent1">
                    <a:lumMod val="75000"/>
                  </a:schemeClr>
                </a:solidFill>
                <a:highlight>
                  <a:srgbClr val="C0C0C0"/>
                </a:highlight>
                <a:latin typeface="Consolas" panose="020B0609020204030204" pitchFamily="49" charset="0"/>
              </a:rPr>
              <a:t>="</a:t>
            </a:r>
            <a:r>
              <a:rPr lang="fr-CA" sz="3200" dirty="0" err="1">
                <a:solidFill>
                  <a:schemeClr val="accent1">
                    <a:lumMod val="75000"/>
                  </a:schemeClr>
                </a:solidFill>
                <a:highlight>
                  <a:srgbClr val="C0C0C0"/>
                </a:highlight>
                <a:latin typeface="Consolas" panose="020B0609020204030204" pitchFamily="49" charset="0"/>
              </a:rPr>
              <a:t>fr</a:t>
            </a:r>
            <a:r>
              <a:rPr lang="fr-CA" sz="3200" dirty="0">
                <a:solidFill>
                  <a:schemeClr val="accent1">
                    <a:lumMod val="75000"/>
                  </a:schemeClr>
                </a:solidFill>
                <a:highlight>
                  <a:srgbClr val="C0C0C0"/>
                </a:highlight>
                <a:latin typeface="Consolas" panose="020B0609020204030204" pitchFamily="49" charset="0"/>
              </a:rPr>
              <a:t>-CA"&gt;</a:t>
            </a:r>
          </a:p>
          <a:p>
            <a:pPr marL="365760" lvl="1" indent="0">
              <a:buNone/>
            </a:pPr>
            <a:r>
              <a:rPr lang="fr-CA" sz="3200" dirty="0">
                <a:highlight>
                  <a:srgbClr val="C0C0C0"/>
                </a:highlight>
                <a:latin typeface="Consolas" panose="020B0609020204030204" pitchFamily="49" charset="0"/>
              </a:rPr>
              <a:t>  . . .</a:t>
            </a:r>
          </a:p>
          <a:p>
            <a:pPr marL="365760" lvl="1" indent="0">
              <a:buNone/>
            </a:pPr>
            <a:r>
              <a:rPr lang="fr-CA" sz="3200" dirty="0">
                <a:highlight>
                  <a:srgbClr val="C0C0C0"/>
                </a:highlight>
                <a:latin typeface="Consolas" panose="020B0609020204030204" pitchFamily="49" charset="0"/>
              </a:rPr>
              <a:t>&lt;/html&gt;</a:t>
            </a:r>
          </a:p>
          <a:p>
            <a:endParaRPr lang="fr-CA" dirty="0"/>
          </a:p>
          <a:p>
            <a:r>
              <a:rPr lang="fr-CA" dirty="0"/>
              <a:t>Quelques exemples de valeurs pour </a:t>
            </a:r>
            <a:r>
              <a:rPr lang="fr-CA" dirty="0" err="1"/>
              <a:t>lang</a:t>
            </a:r>
            <a:r>
              <a:rPr lang="fr-CA" dirty="0"/>
              <a:t>:</a:t>
            </a:r>
          </a:p>
          <a:p>
            <a:pPr lvl="1"/>
            <a:r>
              <a:rPr lang="fr-CA" dirty="0"/>
              <a:t>en		anglais</a:t>
            </a:r>
          </a:p>
          <a:p>
            <a:pPr lvl="1"/>
            <a:r>
              <a:rPr lang="fr-CA" dirty="0" err="1"/>
              <a:t>fr</a:t>
            </a:r>
            <a:r>
              <a:rPr lang="fr-CA" dirty="0"/>
              <a:t>		français</a:t>
            </a:r>
          </a:p>
          <a:p>
            <a:pPr lvl="1"/>
            <a:r>
              <a:rPr lang="fr-CA" dirty="0"/>
              <a:t>es		espagnol</a:t>
            </a:r>
          </a:p>
          <a:p>
            <a:pPr lvl="1"/>
            <a:r>
              <a:rPr lang="fr-CA" dirty="0" err="1"/>
              <a:t>fr</a:t>
            </a:r>
            <a:r>
              <a:rPr lang="fr-CA" dirty="0"/>
              <a:t>-CA	français Canada</a:t>
            </a:r>
          </a:p>
          <a:p>
            <a:endParaRPr lang="fr-CA" dirty="0"/>
          </a:p>
          <a:p>
            <a:r>
              <a:rPr lang="fr-CA" dirty="0"/>
              <a:t>Pas obligatoire, mais recommandé</a:t>
            </a:r>
          </a:p>
        </p:txBody>
      </p:sp>
    </p:spTree>
    <p:extLst>
      <p:ext uri="{BB962C8B-B14F-4D97-AF65-F5344CB8AC3E}">
        <p14:creationId xmlns:p14="http://schemas.microsoft.com/office/powerpoint/2010/main" val="208319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Laboratoire 1B</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fr-CA" dirty="0">
                <a:ea typeface="Verdana" panose="020B0604030504040204" pitchFamily="34" charset="0"/>
              </a:rPr>
              <a:t>Faites le laboratoire L01B</a:t>
            </a:r>
          </a:p>
          <a:p>
            <a:pPr marL="0" indent="0">
              <a:buNone/>
            </a:pPr>
            <a:r>
              <a:rPr lang="fr-CA" dirty="0">
                <a:ea typeface="Verdana" panose="020B0604030504040204" pitchFamily="34" charset="0"/>
              </a:rPr>
              <a:t>Utilisation des balises dans des documents html sous Visual Studio Code.</a:t>
            </a:r>
          </a:p>
        </p:txBody>
      </p:sp>
    </p:spTree>
    <p:extLst>
      <p:ext uri="{BB962C8B-B14F-4D97-AF65-F5344CB8AC3E}">
        <p14:creationId xmlns:p14="http://schemas.microsoft.com/office/powerpoint/2010/main" val="425813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 Attributs de style</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5262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L’attribut </a:t>
            </a:r>
            <a:r>
              <a:rPr lang="fr-CA" dirty="0">
                <a:solidFill>
                  <a:schemeClr val="accent4">
                    <a:lumMod val="75000"/>
                  </a:schemeClr>
                </a:solidFill>
              </a:rPr>
              <a:t>style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pPr marL="0" indent="0">
              <a:buNone/>
            </a:pPr>
            <a:r>
              <a:rPr lang="fr-CA" sz="2000" dirty="0"/>
              <a:t>L’attribut </a:t>
            </a:r>
            <a:r>
              <a:rPr lang="fr-CA" sz="2000" dirty="0">
                <a:solidFill>
                  <a:schemeClr val="accent4">
                    <a:lumMod val="75000"/>
                  </a:schemeClr>
                </a:solidFill>
              </a:rPr>
              <a:t>style</a:t>
            </a:r>
            <a:r>
              <a:rPr lang="fr-CA" sz="2000" dirty="0"/>
              <a:t> permet de modifier l’apparence ou le comportement d’une balise.</a:t>
            </a:r>
          </a:p>
          <a:p>
            <a:r>
              <a:rPr lang="fr-CA" sz="2000" dirty="0"/>
              <a:t>Exemples:</a:t>
            </a:r>
          </a:p>
          <a:p>
            <a:pPr marL="365760" lvl="1" indent="0">
              <a:buNone/>
            </a:pPr>
            <a:r>
              <a:rPr lang="fr-CA" sz="1600" dirty="0">
                <a:latin typeface="Consolas" panose="020B0609020204030204" pitchFamily="49" charset="0"/>
              </a:rPr>
              <a:t>&lt;p </a:t>
            </a:r>
            <a:r>
              <a:rPr lang="fr-CA" sz="1600" dirty="0">
                <a:solidFill>
                  <a:schemeClr val="accent1">
                    <a:lumMod val="75000"/>
                  </a:schemeClr>
                </a:solidFill>
                <a:latin typeface="Consolas" panose="020B0609020204030204" pitchFamily="49" charset="0"/>
              </a:rPr>
              <a:t>style</a:t>
            </a:r>
            <a:r>
              <a:rPr lang="fr-CA" sz="1600" dirty="0">
                <a:latin typeface="Consolas" panose="020B0609020204030204" pitchFamily="49" charset="0"/>
              </a:rPr>
              <a:t>="</a:t>
            </a:r>
            <a:r>
              <a:rPr lang="fr-CA" sz="1600" dirty="0" err="1">
                <a:solidFill>
                  <a:schemeClr val="accent4">
                    <a:lumMod val="75000"/>
                  </a:schemeClr>
                </a:solidFill>
                <a:latin typeface="Consolas" panose="020B0609020204030204" pitchFamily="49" charset="0"/>
              </a:rPr>
              <a:t>color</a:t>
            </a:r>
            <a:r>
              <a:rPr lang="fr-CA" sz="1600" dirty="0" err="1">
                <a:latin typeface="Consolas" panose="020B0609020204030204" pitchFamily="49" charset="0"/>
              </a:rPr>
              <a:t>:red</a:t>
            </a:r>
            <a:r>
              <a:rPr lang="fr-CA" sz="1600" dirty="0">
                <a:latin typeface="Consolas" panose="020B0609020204030204" pitchFamily="49" charset="0"/>
              </a:rPr>
              <a:t>"&gt;Ceci est un paragraphe avec texte en rouge&lt;/p&gt;</a:t>
            </a:r>
          </a:p>
          <a:p>
            <a:pPr marL="365760" lvl="1" indent="0">
              <a:buNone/>
            </a:pPr>
            <a:r>
              <a:rPr lang="fr-CA" sz="1600" dirty="0">
                <a:latin typeface="Consolas" panose="020B0609020204030204" pitchFamily="49" charset="0"/>
              </a:rPr>
              <a:t>&lt;p </a:t>
            </a:r>
            <a:r>
              <a:rPr lang="fr-CA" sz="1600" dirty="0">
                <a:solidFill>
                  <a:schemeClr val="accent1">
                    <a:lumMod val="75000"/>
                  </a:schemeClr>
                </a:solidFill>
                <a:latin typeface="Consolas" panose="020B0609020204030204" pitchFamily="49" charset="0"/>
              </a:rPr>
              <a:t>style</a:t>
            </a:r>
            <a:r>
              <a:rPr lang="fr-CA" sz="1600" dirty="0">
                <a:latin typeface="Consolas" panose="020B0609020204030204" pitchFamily="49" charset="0"/>
              </a:rPr>
              <a:t>="</a:t>
            </a:r>
            <a:r>
              <a:rPr lang="fr-CA" sz="1600" dirty="0" err="1">
                <a:solidFill>
                  <a:schemeClr val="accent4">
                    <a:lumMod val="75000"/>
                  </a:schemeClr>
                </a:solidFill>
                <a:latin typeface="Consolas" panose="020B0609020204030204" pitchFamily="49" charset="0"/>
              </a:rPr>
              <a:t>color</a:t>
            </a:r>
            <a:r>
              <a:rPr lang="fr-CA" sz="1600" dirty="0" err="1">
                <a:latin typeface="Consolas" panose="020B0609020204030204" pitchFamily="49" charset="0"/>
              </a:rPr>
              <a:t>:darkblue</a:t>
            </a:r>
            <a:r>
              <a:rPr lang="fr-CA" sz="1600" dirty="0">
                <a:latin typeface="Consolas" panose="020B0609020204030204" pitchFamily="49" charset="0"/>
              </a:rPr>
              <a:t>"&gt;Ceci est un paragraphe avec texte en bleu foncé&lt;/p&gt;</a:t>
            </a:r>
          </a:p>
          <a:p>
            <a:endParaRPr lang="fr-CA" dirty="0"/>
          </a:p>
          <a:p>
            <a:endParaRPr lang="fr-CA" dirty="0"/>
          </a:p>
          <a:p>
            <a:pPr marL="365760" lvl="1" indent="0">
              <a:buNone/>
            </a:pPr>
            <a:r>
              <a:rPr lang="fr-CA" sz="1600" dirty="0">
                <a:latin typeface="Consolas" panose="020B0609020204030204" pitchFamily="49" charset="0"/>
              </a:rPr>
              <a:t>&lt;p </a:t>
            </a:r>
            <a:r>
              <a:rPr lang="fr-CA" sz="1600" dirty="0">
                <a:solidFill>
                  <a:schemeClr val="accent1">
                    <a:lumMod val="75000"/>
                  </a:schemeClr>
                </a:solidFill>
                <a:latin typeface="Consolas" panose="020B0609020204030204" pitchFamily="49" charset="0"/>
              </a:rPr>
              <a:t>style</a:t>
            </a:r>
            <a:r>
              <a:rPr lang="fr-CA" sz="1600" dirty="0">
                <a:latin typeface="Consolas" panose="020B0609020204030204" pitchFamily="49" charset="0"/>
              </a:rPr>
              <a:t>="</a:t>
            </a:r>
            <a:r>
              <a:rPr lang="fr-CA" sz="1600" dirty="0" err="1">
                <a:solidFill>
                  <a:schemeClr val="accent4">
                    <a:lumMod val="75000"/>
                  </a:schemeClr>
                </a:solidFill>
                <a:latin typeface="Consolas" panose="020B0609020204030204" pitchFamily="49" charset="0"/>
              </a:rPr>
              <a:t>background-color</a:t>
            </a:r>
            <a:r>
              <a:rPr lang="fr-CA" sz="1600" dirty="0" err="1">
                <a:latin typeface="Consolas" panose="020B0609020204030204" pitchFamily="49" charset="0"/>
              </a:rPr>
              <a:t>:yellow</a:t>
            </a:r>
            <a:r>
              <a:rPr lang="fr-CA" sz="1600" dirty="0">
                <a:latin typeface="Consolas" panose="020B0609020204030204" pitchFamily="49" charset="0"/>
              </a:rPr>
              <a:t>"&gt;Ceci est un paragraphe avec arrière-plan jaune&lt;/p&gt;</a:t>
            </a:r>
          </a:p>
          <a:p>
            <a:pPr marL="365760" lvl="1" indent="0">
              <a:buNone/>
            </a:pPr>
            <a:r>
              <a:rPr lang="fr-CA" sz="1600" dirty="0">
                <a:latin typeface="Consolas" panose="020B0609020204030204" pitchFamily="49" charset="0"/>
              </a:rPr>
              <a:t>&lt;p </a:t>
            </a:r>
            <a:r>
              <a:rPr lang="fr-CA" sz="1600" dirty="0">
                <a:solidFill>
                  <a:schemeClr val="accent1">
                    <a:lumMod val="75000"/>
                  </a:schemeClr>
                </a:solidFill>
                <a:latin typeface="Consolas" panose="020B0609020204030204" pitchFamily="49" charset="0"/>
              </a:rPr>
              <a:t>style</a:t>
            </a:r>
            <a:r>
              <a:rPr lang="fr-CA" sz="1600" dirty="0">
                <a:latin typeface="Consolas" panose="020B0609020204030204" pitchFamily="49" charset="0"/>
              </a:rPr>
              <a:t>="</a:t>
            </a:r>
            <a:r>
              <a:rPr lang="fr-CA" sz="1600" dirty="0" err="1">
                <a:solidFill>
                  <a:schemeClr val="accent4">
                    <a:lumMod val="75000"/>
                  </a:schemeClr>
                </a:solidFill>
                <a:latin typeface="Consolas" panose="020B0609020204030204" pitchFamily="49" charset="0"/>
              </a:rPr>
              <a:t>background-color</a:t>
            </a:r>
            <a:r>
              <a:rPr lang="fr-CA" sz="1600" dirty="0" err="1">
                <a:latin typeface="Consolas" panose="020B0609020204030204" pitchFamily="49" charset="0"/>
              </a:rPr>
              <a:t>:cyan</a:t>
            </a:r>
            <a:r>
              <a:rPr lang="fr-CA" sz="1600" dirty="0">
                <a:latin typeface="Consolas" panose="020B0609020204030204" pitchFamily="49" charset="0"/>
              </a:rPr>
              <a:t>"&gt;Ceci est un paragraphe avec arrière-plan cyan&lt;/p&gt;</a:t>
            </a:r>
          </a:p>
          <a:p>
            <a:endParaRPr lang="fr-CA" dirty="0"/>
          </a:p>
          <a:p>
            <a:endParaRPr lang="fr-CA" dirty="0"/>
          </a:p>
          <a:p>
            <a:endParaRPr lang="fr-CA" dirty="0"/>
          </a:p>
          <a:p>
            <a:endParaRPr lang="fr-CA" dirty="0"/>
          </a:p>
          <a:p>
            <a:pPr marL="0" indent="0">
              <a:buNone/>
            </a:pPr>
            <a:endParaRPr lang="fr-CA" dirty="0"/>
          </a:p>
        </p:txBody>
      </p:sp>
      <p:pic>
        <p:nvPicPr>
          <p:cNvPr id="7" name="Image 6">
            <a:extLst>
              <a:ext uri="{FF2B5EF4-FFF2-40B4-BE49-F238E27FC236}">
                <a16:creationId xmlns:a16="http://schemas.microsoft.com/office/drawing/2014/main" id="{47DA7CB2-0528-D857-5BB6-7AADF8EE3A1B}"/>
              </a:ext>
            </a:extLst>
          </p:cNvPr>
          <p:cNvPicPr>
            <a:picLocks noChangeAspect="1"/>
          </p:cNvPicPr>
          <p:nvPr/>
        </p:nvPicPr>
        <p:blipFill>
          <a:blip r:embed="rId2"/>
          <a:stretch>
            <a:fillRect/>
          </a:stretch>
        </p:blipFill>
        <p:spPr>
          <a:xfrm>
            <a:off x="2422004" y="3017484"/>
            <a:ext cx="3193057" cy="823031"/>
          </a:xfrm>
          <a:prstGeom prst="rect">
            <a:avLst/>
          </a:prstGeom>
        </p:spPr>
      </p:pic>
      <p:pic>
        <p:nvPicPr>
          <p:cNvPr id="9" name="Image 8">
            <a:extLst>
              <a:ext uri="{FF2B5EF4-FFF2-40B4-BE49-F238E27FC236}">
                <a16:creationId xmlns:a16="http://schemas.microsoft.com/office/drawing/2014/main" id="{24B4AAE7-DF3E-C4A0-6478-8E4A7E510A47}"/>
              </a:ext>
            </a:extLst>
          </p:cNvPr>
          <p:cNvPicPr>
            <a:picLocks noChangeAspect="1"/>
          </p:cNvPicPr>
          <p:nvPr/>
        </p:nvPicPr>
        <p:blipFill>
          <a:blip r:embed="rId3"/>
          <a:stretch>
            <a:fillRect/>
          </a:stretch>
        </p:blipFill>
        <p:spPr>
          <a:xfrm>
            <a:off x="2422004" y="5085184"/>
            <a:ext cx="3779848" cy="838273"/>
          </a:xfrm>
          <a:prstGeom prst="rect">
            <a:avLst/>
          </a:prstGeom>
        </p:spPr>
      </p:pic>
    </p:spTree>
    <p:extLst>
      <p:ext uri="{BB962C8B-B14F-4D97-AF65-F5344CB8AC3E}">
        <p14:creationId xmlns:p14="http://schemas.microsoft.com/office/powerpoint/2010/main" val="298616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L’attribut </a:t>
            </a:r>
            <a:r>
              <a:rPr lang="fr-CA" dirty="0">
                <a:solidFill>
                  <a:schemeClr val="accent4">
                    <a:lumMod val="75000"/>
                  </a:schemeClr>
                </a:solidFill>
              </a:rPr>
              <a:t>style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pPr marL="0" indent="0">
              <a:buNone/>
            </a:pPr>
            <a:r>
              <a:rPr lang="fr-CA" dirty="0"/>
              <a:t>Syntaxe:</a:t>
            </a:r>
          </a:p>
          <a:p>
            <a:r>
              <a:rPr lang="fr-CA" dirty="0"/>
              <a:t>Nom de l’attribut: </a:t>
            </a:r>
            <a:r>
              <a:rPr lang="fr-CA" dirty="0">
                <a:solidFill>
                  <a:schemeClr val="accent4">
                    <a:lumMod val="75000"/>
                  </a:schemeClr>
                </a:solidFill>
              </a:rPr>
              <a:t>style</a:t>
            </a:r>
          </a:p>
          <a:p>
            <a:r>
              <a:rPr lang="fr-CA" dirty="0"/>
              <a:t>Les styles sont présentés en paire: </a:t>
            </a:r>
          </a:p>
          <a:p>
            <a:pPr lvl="1">
              <a:buFont typeface="Wingdings" panose="05000000000000000000" pitchFamily="2" charset="2"/>
              <a:buChar char="§"/>
            </a:pPr>
            <a:r>
              <a:rPr lang="fr-CA" dirty="0">
                <a:solidFill>
                  <a:schemeClr val="accent4">
                    <a:lumMod val="75000"/>
                  </a:schemeClr>
                </a:solidFill>
              </a:rPr>
              <a:t>nom</a:t>
            </a:r>
            <a:r>
              <a:rPr lang="fr-CA" dirty="0"/>
              <a:t> du style</a:t>
            </a:r>
          </a:p>
          <a:p>
            <a:pPr lvl="1">
              <a:buFont typeface="Wingdings" panose="05000000000000000000" pitchFamily="2" charset="2"/>
              <a:buChar char="§"/>
            </a:pPr>
            <a:r>
              <a:rPr lang="fr-CA" dirty="0">
                <a:solidFill>
                  <a:schemeClr val="accent4">
                    <a:lumMod val="75000"/>
                  </a:schemeClr>
                </a:solidFill>
              </a:rPr>
              <a:t>:</a:t>
            </a:r>
            <a:r>
              <a:rPr lang="fr-CA" dirty="0"/>
              <a:t> (deux points)</a:t>
            </a:r>
          </a:p>
          <a:p>
            <a:pPr lvl="1">
              <a:buFont typeface="Wingdings" panose="05000000000000000000" pitchFamily="2" charset="2"/>
              <a:buChar char="§"/>
            </a:pPr>
            <a:r>
              <a:rPr lang="fr-CA" dirty="0">
                <a:solidFill>
                  <a:schemeClr val="accent4">
                    <a:lumMod val="75000"/>
                  </a:schemeClr>
                </a:solidFill>
              </a:rPr>
              <a:t>valeur</a:t>
            </a:r>
            <a:r>
              <a:rPr lang="fr-CA" dirty="0"/>
              <a:t> du style, entre guillemets</a:t>
            </a:r>
          </a:p>
          <a:p>
            <a:r>
              <a:rPr lang="fr-CA" dirty="0"/>
              <a:t>Exemples:</a:t>
            </a:r>
          </a:p>
          <a:p>
            <a:pPr lvl="1"/>
            <a:r>
              <a:rPr lang="fr-CA" sz="1600" dirty="0">
                <a:latin typeface="Consolas" panose="020B0609020204030204" pitchFamily="49" charset="0"/>
              </a:rPr>
              <a:t>style="</a:t>
            </a:r>
            <a:r>
              <a:rPr lang="fr-CA" sz="1600" dirty="0" err="1">
                <a:latin typeface="Consolas" panose="020B0609020204030204" pitchFamily="49" charset="0"/>
              </a:rPr>
              <a:t>color:blue</a:t>
            </a:r>
            <a:r>
              <a:rPr lang="fr-CA" sz="1600" dirty="0">
                <a:latin typeface="Consolas" panose="020B0609020204030204" pitchFamily="49" charset="0"/>
              </a:rPr>
              <a:t>" 		  	</a:t>
            </a:r>
            <a:r>
              <a:rPr lang="fr-CA" sz="1600" dirty="0"/>
              <a:t>Change la couleur du texte d’un élément</a:t>
            </a:r>
          </a:p>
          <a:p>
            <a:pPr lvl="1"/>
            <a:r>
              <a:rPr lang="fr-CA" sz="1600" dirty="0">
                <a:latin typeface="Consolas" panose="020B0609020204030204" pitchFamily="49" charset="0"/>
              </a:rPr>
              <a:t>style="</a:t>
            </a:r>
            <a:r>
              <a:rPr lang="fr-CA" sz="1600" dirty="0" err="1">
                <a:latin typeface="Consolas" panose="020B0609020204030204" pitchFamily="49" charset="0"/>
              </a:rPr>
              <a:t>background-color:green</a:t>
            </a:r>
            <a:r>
              <a:rPr lang="fr-CA" sz="1600" dirty="0">
                <a:latin typeface="Consolas" panose="020B0609020204030204" pitchFamily="49" charset="0"/>
              </a:rPr>
              <a:t>" 	</a:t>
            </a:r>
            <a:r>
              <a:rPr lang="fr-CA" sz="1600" dirty="0"/>
              <a:t>Change la couleur de l’arrière-plan de l’élément</a:t>
            </a:r>
          </a:p>
          <a:p>
            <a:endParaRPr lang="fr-CA" dirty="0"/>
          </a:p>
          <a:p>
            <a:endParaRPr lang="fr-CA" dirty="0"/>
          </a:p>
          <a:p>
            <a:endParaRPr lang="fr-CA" dirty="0"/>
          </a:p>
          <a:p>
            <a:pPr marL="0" indent="0">
              <a:buNone/>
            </a:pPr>
            <a:endParaRPr lang="fr-CA" dirty="0"/>
          </a:p>
        </p:txBody>
      </p:sp>
    </p:spTree>
    <p:extLst>
      <p:ext uri="{BB962C8B-B14F-4D97-AF65-F5344CB8AC3E}">
        <p14:creationId xmlns:p14="http://schemas.microsoft.com/office/powerpoint/2010/main" val="22183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Combinaisons d’attributs de style</a:t>
            </a:r>
            <a:endParaRPr lang="fr-CA" dirty="0">
              <a:solidFill>
                <a:schemeClr val="accent4">
                  <a:lumMod val="75000"/>
                </a:schemeClr>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pPr marL="0" indent="0">
              <a:buNone/>
            </a:pPr>
            <a:r>
              <a:rPr lang="fr-CA" dirty="0"/>
              <a:t>On peut appliquer plusieurs styles au même élément.</a:t>
            </a:r>
          </a:p>
          <a:p>
            <a:pPr marL="0" indent="0">
              <a:buNone/>
            </a:pPr>
            <a:r>
              <a:rPr lang="fr-CA" dirty="0"/>
              <a:t>On sépare alors les </a:t>
            </a:r>
            <a:r>
              <a:rPr lang="fr-CA" u="sng" dirty="0"/>
              <a:t>paires de valeurs </a:t>
            </a:r>
            <a:r>
              <a:rPr lang="fr-CA" dirty="0"/>
              <a:t>par un</a:t>
            </a:r>
            <a:r>
              <a:rPr lang="fr-CA" b="1" dirty="0">
                <a:solidFill>
                  <a:schemeClr val="accent4">
                    <a:lumMod val="75000"/>
                  </a:schemeClr>
                </a:solidFill>
              </a:rPr>
              <a:t> ;</a:t>
            </a:r>
          </a:p>
          <a:p>
            <a:pPr marL="365760" lvl="1" indent="0">
              <a:buNone/>
            </a:pPr>
            <a:endParaRPr lang="fr-CA" sz="1800" dirty="0">
              <a:latin typeface="Consolas" panose="020B0609020204030204" pitchFamily="49" charset="0"/>
            </a:endParaRPr>
          </a:p>
          <a:p>
            <a:pPr marL="365760" lvl="1" indent="0">
              <a:buNone/>
            </a:pPr>
            <a:r>
              <a:rPr lang="fr-CA" sz="1800" dirty="0">
                <a:latin typeface="Consolas" panose="020B0609020204030204" pitchFamily="49" charset="0"/>
              </a:rPr>
              <a:t>&lt;p style="</a:t>
            </a:r>
            <a:r>
              <a:rPr lang="fr-CA" sz="1800" dirty="0" err="1">
                <a:latin typeface="Consolas" panose="020B0609020204030204" pitchFamily="49" charset="0"/>
              </a:rPr>
              <a:t>color:white</a:t>
            </a:r>
            <a:r>
              <a:rPr lang="fr-CA" sz="1800" b="1" dirty="0">
                <a:solidFill>
                  <a:schemeClr val="accent4">
                    <a:lumMod val="75000"/>
                  </a:schemeClr>
                </a:solidFill>
                <a:highlight>
                  <a:srgbClr val="FFFF00"/>
                </a:highlight>
                <a:latin typeface="Consolas" panose="020B0609020204030204" pitchFamily="49" charset="0"/>
              </a:rPr>
              <a:t>;</a:t>
            </a:r>
            <a:r>
              <a:rPr lang="fr-CA" sz="1800" dirty="0">
                <a:latin typeface="Consolas" panose="020B0609020204030204" pitchFamily="49" charset="0"/>
              </a:rPr>
              <a:t> </a:t>
            </a:r>
            <a:r>
              <a:rPr lang="fr-CA" sz="1800" dirty="0" err="1">
                <a:latin typeface="Consolas" panose="020B0609020204030204" pitchFamily="49" charset="0"/>
              </a:rPr>
              <a:t>background-color:black</a:t>
            </a:r>
            <a:r>
              <a:rPr lang="fr-CA" sz="1800" dirty="0">
                <a:latin typeface="Consolas" panose="020B0609020204030204" pitchFamily="49" charset="0"/>
              </a:rPr>
              <a:t>"&gt;Ceci est un paragraphe blanc sur fond noir&lt;/p&gt;</a:t>
            </a:r>
          </a:p>
          <a:p>
            <a:endParaRPr lang="fr-CA" dirty="0"/>
          </a:p>
          <a:p>
            <a:pPr marL="0" indent="0">
              <a:buNone/>
            </a:pPr>
            <a:endParaRPr lang="fr-CA" dirty="0"/>
          </a:p>
          <a:p>
            <a:endParaRPr lang="fr-CA" dirty="0"/>
          </a:p>
          <a:p>
            <a:pPr marL="0" indent="0">
              <a:buNone/>
            </a:pPr>
            <a:endParaRPr lang="fr-CA" dirty="0"/>
          </a:p>
        </p:txBody>
      </p:sp>
      <p:pic>
        <p:nvPicPr>
          <p:cNvPr id="5" name="Image 4">
            <a:extLst>
              <a:ext uri="{FF2B5EF4-FFF2-40B4-BE49-F238E27FC236}">
                <a16:creationId xmlns:a16="http://schemas.microsoft.com/office/drawing/2014/main" id="{2E0C8AD6-4BDB-E948-F7DA-E83F3359B98E}"/>
              </a:ext>
            </a:extLst>
          </p:cNvPr>
          <p:cNvPicPr>
            <a:picLocks noChangeAspect="1"/>
          </p:cNvPicPr>
          <p:nvPr/>
        </p:nvPicPr>
        <p:blipFill>
          <a:blip r:embed="rId3"/>
          <a:stretch>
            <a:fillRect/>
          </a:stretch>
        </p:blipFill>
        <p:spPr>
          <a:xfrm>
            <a:off x="1989956" y="3861048"/>
            <a:ext cx="5040555" cy="864096"/>
          </a:xfrm>
          <a:prstGeom prst="rect">
            <a:avLst/>
          </a:prstGeom>
        </p:spPr>
      </p:pic>
    </p:spTree>
    <p:extLst>
      <p:ext uri="{BB962C8B-B14F-4D97-AF65-F5344CB8AC3E}">
        <p14:creationId xmlns:p14="http://schemas.microsoft.com/office/powerpoint/2010/main" val="194286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Propriété </a:t>
            </a:r>
            <a:r>
              <a:rPr lang="fr-CA" dirty="0" err="1">
                <a:solidFill>
                  <a:schemeClr val="accent4">
                    <a:lumMod val="75000"/>
                  </a:schemeClr>
                </a:solidFill>
              </a:rPr>
              <a:t>color</a:t>
            </a:r>
            <a:endParaRPr lang="fr-CA" dirty="0">
              <a:solidFill>
                <a:schemeClr val="accent4">
                  <a:lumMod val="75000"/>
                </a:schemeClr>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lnSpcReduction="10000"/>
          </a:bodyPr>
          <a:lstStyle/>
          <a:p>
            <a:pPr marL="0" indent="0">
              <a:buNone/>
            </a:pPr>
            <a:r>
              <a:rPr lang="fr-CA" sz="2000" dirty="0" err="1">
                <a:solidFill>
                  <a:schemeClr val="accent4">
                    <a:lumMod val="75000"/>
                  </a:schemeClr>
                </a:solidFill>
              </a:rPr>
              <a:t>color</a:t>
            </a:r>
            <a:r>
              <a:rPr lang="fr-CA" sz="2000" dirty="0"/>
              <a:t> spécifie la </a:t>
            </a:r>
            <a:r>
              <a:rPr lang="fr-CA" sz="2000" dirty="0">
                <a:solidFill>
                  <a:srgbClr val="0070C0"/>
                </a:solidFill>
              </a:rPr>
              <a:t>couleur</a:t>
            </a:r>
            <a:r>
              <a:rPr lang="fr-CA" sz="2000" dirty="0"/>
              <a:t> du </a:t>
            </a:r>
            <a:r>
              <a:rPr lang="fr-CA" sz="2000" dirty="0">
                <a:solidFill>
                  <a:srgbClr val="0070C0"/>
                </a:solidFill>
              </a:rPr>
              <a:t>texte</a:t>
            </a:r>
            <a:r>
              <a:rPr lang="fr-CA" sz="2000" dirty="0"/>
              <a:t> à l’intérieur d’un élément.</a:t>
            </a:r>
          </a:p>
          <a:p>
            <a:r>
              <a:rPr lang="fr-CA" sz="2000" dirty="0"/>
              <a:t>Pour les styles on peut identifier les couleurs de plusieurs façons: en RBG, hexadécimal et plus.</a:t>
            </a:r>
          </a:p>
          <a:p>
            <a:r>
              <a:rPr lang="fr-CA" sz="2000" dirty="0"/>
              <a:t>Pour commencer on utilise les couleurs « nommées », liste </a:t>
            </a:r>
            <a:r>
              <a:rPr lang="fr-CA" sz="2000" dirty="0">
                <a:hlinkClick r:id="rId2"/>
              </a:rPr>
              <a:t>ici</a:t>
            </a:r>
            <a:r>
              <a:rPr lang="fr-CA" sz="2000" dirty="0"/>
              <a:t>.</a:t>
            </a:r>
          </a:p>
          <a:p>
            <a:r>
              <a:rPr lang="fr-CA" sz="2000" dirty="0"/>
              <a:t>Exemples:</a:t>
            </a:r>
          </a:p>
          <a:p>
            <a:pPr marL="365760" lvl="1" indent="0">
              <a:buNone/>
            </a:pPr>
            <a:r>
              <a:rPr lang="fr-CA" sz="1600" dirty="0">
                <a:latin typeface="Consolas" panose="020B0609020204030204" pitchFamily="49" charset="0"/>
              </a:rPr>
              <a:t>&lt;p style="</a:t>
            </a:r>
            <a:r>
              <a:rPr lang="fr-CA" sz="1600" dirty="0" err="1">
                <a:latin typeface="Consolas" panose="020B0609020204030204" pitchFamily="49" charset="0"/>
              </a:rPr>
              <a:t>color:blue</a:t>
            </a:r>
            <a:r>
              <a:rPr lang="fr-CA" sz="1600" dirty="0">
                <a:latin typeface="Consolas" panose="020B0609020204030204" pitchFamily="49" charset="0"/>
              </a:rPr>
              <a:t>;"&gt;Paragraphe avec texte en bleu et un mot en </a:t>
            </a:r>
          </a:p>
          <a:p>
            <a:pPr marL="365760" lvl="1" indent="0">
              <a:buNone/>
            </a:pPr>
            <a:r>
              <a:rPr lang="fr-CA" sz="1600" dirty="0">
                <a:latin typeface="Consolas" panose="020B0609020204030204" pitchFamily="49" charset="0"/>
              </a:rPr>
              <a:t>    &lt;</a:t>
            </a:r>
            <a:r>
              <a:rPr lang="fr-CA" sz="1600" dirty="0" err="1">
                <a:latin typeface="Consolas" panose="020B0609020204030204" pitchFamily="49" charset="0"/>
              </a:rPr>
              <a:t>span</a:t>
            </a:r>
            <a:r>
              <a:rPr lang="fr-CA" sz="1600" dirty="0">
                <a:latin typeface="Consolas" panose="020B0609020204030204" pitchFamily="49" charset="0"/>
              </a:rPr>
              <a:t> style="</a:t>
            </a:r>
            <a:r>
              <a:rPr lang="fr-CA" sz="1600" dirty="0" err="1">
                <a:latin typeface="Consolas" panose="020B0609020204030204" pitchFamily="49" charset="0"/>
              </a:rPr>
              <a:t>color:red</a:t>
            </a:r>
            <a:r>
              <a:rPr lang="fr-CA" sz="1600" dirty="0">
                <a:latin typeface="Consolas" panose="020B0609020204030204" pitchFamily="49" charset="0"/>
              </a:rPr>
              <a:t>"&gt;rouge&lt;/</a:t>
            </a:r>
            <a:r>
              <a:rPr lang="fr-CA" sz="1600" dirty="0" err="1">
                <a:latin typeface="Consolas" panose="020B0609020204030204" pitchFamily="49" charset="0"/>
              </a:rPr>
              <a:t>span</a:t>
            </a:r>
            <a:r>
              <a:rPr lang="fr-CA" sz="1600" dirty="0">
                <a:latin typeface="Consolas" panose="020B0609020204030204" pitchFamily="49" charset="0"/>
              </a:rPr>
              <a:t>&gt; et un mot en </a:t>
            </a:r>
          </a:p>
          <a:p>
            <a:pPr marL="365760" lvl="1" indent="0">
              <a:buNone/>
            </a:pPr>
            <a:r>
              <a:rPr lang="fr-CA" sz="1600" dirty="0">
                <a:latin typeface="Consolas" panose="020B0609020204030204" pitchFamily="49" charset="0"/>
              </a:rPr>
              <a:t>    &lt;</a:t>
            </a:r>
            <a:r>
              <a:rPr lang="fr-CA" sz="1600" dirty="0" err="1">
                <a:latin typeface="Consolas" panose="020B0609020204030204" pitchFamily="49" charset="0"/>
              </a:rPr>
              <a:t>span</a:t>
            </a:r>
            <a:r>
              <a:rPr lang="fr-CA" sz="1600" dirty="0">
                <a:latin typeface="Consolas" panose="020B0609020204030204" pitchFamily="49" charset="0"/>
              </a:rPr>
              <a:t> style="</a:t>
            </a:r>
            <a:r>
              <a:rPr lang="fr-CA" sz="1600" dirty="0" err="1">
                <a:latin typeface="Consolas" panose="020B0609020204030204" pitchFamily="49" charset="0"/>
              </a:rPr>
              <a:t>color:lime</a:t>
            </a:r>
            <a:r>
              <a:rPr lang="fr-CA" sz="1600" dirty="0">
                <a:latin typeface="Consolas" panose="020B0609020204030204" pitchFamily="49" charset="0"/>
              </a:rPr>
              <a:t>"&gt;lime&lt;/</a:t>
            </a:r>
            <a:r>
              <a:rPr lang="fr-CA" sz="1600" dirty="0" err="1">
                <a:latin typeface="Consolas" panose="020B0609020204030204" pitchFamily="49" charset="0"/>
              </a:rPr>
              <a:t>span</a:t>
            </a:r>
            <a:r>
              <a:rPr lang="fr-CA" sz="1600" dirty="0">
                <a:latin typeface="Consolas" panose="020B0609020204030204" pitchFamily="49" charset="0"/>
              </a:rPr>
              <a:t>&gt;&lt;/p&gt;</a:t>
            </a:r>
          </a:p>
          <a:p>
            <a:endParaRPr lang="fr-CA" dirty="0"/>
          </a:p>
          <a:p>
            <a:endParaRPr lang="fr-CA" dirty="0"/>
          </a:p>
          <a:p>
            <a:r>
              <a:rPr lang="fr-CA" sz="2000" dirty="0"/>
              <a:t>Remarquez l’héritage des styles ici, dans le paragraphe, tout le texte est en bleu tant qu’on n’applique pas un nouveau style à un élément à l’intérieur.</a:t>
            </a:r>
          </a:p>
          <a:p>
            <a:pPr marL="0" indent="0">
              <a:buNone/>
            </a:pPr>
            <a:endParaRPr lang="fr-CA" dirty="0"/>
          </a:p>
        </p:txBody>
      </p:sp>
      <p:pic>
        <p:nvPicPr>
          <p:cNvPr id="5" name="Image 4">
            <a:extLst>
              <a:ext uri="{FF2B5EF4-FFF2-40B4-BE49-F238E27FC236}">
                <a16:creationId xmlns:a16="http://schemas.microsoft.com/office/drawing/2014/main" id="{8145D1F4-5C47-ED3F-0C80-2FF5DDDE7B0C}"/>
              </a:ext>
            </a:extLst>
          </p:cNvPr>
          <p:cNvPicPr>
            <a:picLocks noChangeAspect="1"/>
          </p:cNvPicPr>
          <p:nvPr/>
        </p:nvPicPr>
        <p:blipFill>
          <a:blip r:embed="rId3"/>
          <a:stretch>
            <a:fillRect/>
          </a:stretch>
        </p:blipFill>
        <p:spPr>
          <a:xfrm>
            <a:off x="2133972" y="4387626"/>
            <a:ext cx="6825594" cy="853200"/>
          </a:xfrm>
          <a:prstGeom prst="rect">
            <a:avLst/>
          </a:prstGeom>
        </p:spPr>
      </p:pic>
    </p:spTree>
    <p:extLst>
      <p:ext uri="{BB962C8B-B14F-4D97-AF65-F5344CB8AC3E}">
        <p14:creationId xmlns:p14="http://schemas.microsoft.com/office/powerpoint/2010/main" val="25117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Propriété </a:t>
            </a:r>
            <a:r>
              <a:rPr lang="fr-CA" dirty="0">
                <a:solidFill>
                  <a:schemeClr val="accent4">
                    <a:lumMod val="75000"/>
                  </a:schemeClr>
                </a:solidFill>
              </a:rPr>
              <a:t>background-</a:t>
            </a:r>
            <a:r>
              <a:rPr lang="fr-CA" dirty="0" err="1">
                <a:solidFill>
                  <a:schemeClr val="accent4">
                    <a:lumMod val="75000"/>
                  </a:schemeClr>
                </a:solidFill>
              </a:rPr>
              <a:t>color</a:t>
            </a:r>
            <a:endParaRPr lang="fr-CA" dirty="0">
              <a:solidFill>
                <a:schemeClr val="accent4">
                  <a:lumMod val="75000"/>
                </a:schemeClr>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pPr marL="0" indent="0">
              <a:buNone/>
            </a:pPr>
            <a:r>
              <a:rPr lang="fr-CA" sz="2000" dirty="0">
                <a:solidFill>
                  <a:schemeClr val="accent4">
                    <a:lumMod val="75000"/>
                  </a:schemeClr>
                </a:solidFill>
              </a:rPr>
              <a:t>Background-</a:t>
            </a:r>
            <a:r>
              <a:rPr lang="fr-CA" sz="2000" dirty="0" err="1">
                <a:solidFill>
                  <a:schemeClr val="accent4">
                    <a:lumMod val="75000"/>
                  </a:schemeClr>
                </a:solidFill>
              </a:rPr>
              <a:t>color</a:t>
            </a:r>
            <a:r>
              <a:rPr lang="fr-CA" sz="2000" dirty="0"/>
              <a:t> spécifie la </a:t>
            </a:r>
            <a:r>
              <a:rPr lang="fr-CA" sz="2000" dirty="0">
                <a:solidFill>
                  <a:srgbClr val="0070C0"/>
                </a:solidFill>
              </a:rPr>
              <a:t>couleur</a:t>
            </a:r>
            <a:r>
              <a:rPr lang="fr-CA" sz="2000" dirty="0"/>
              <a:t> de l’</a:t>
            </a:r>
            <a:r>
              <a:rPr lang="fr-CA" sz="2000" dirty="0">
                <a:solidFill>
                  <a:srgbClr val="0070C0"/>
                </a:solidFill>
              </a:rPr>
              <a:t>arrière-plan</a:t>
            </a:r>
            <a:r>
              <a:rPr lang="fr-CA" sz="2000" dirty="0"/>
              <a:t> d’un élément.</a:t>
            </a:r>
          </a:p>
          <a:p>
            <a:r>
              <a:rPr lang="fr-CA" sz="2000" dirty="0"/>
              <a:t>Les mêmes couleurs s’appliquent que pour </a:t>
            </a:r>
            <a:r>
              <a:rPr lang="fr-CA" sz="2000" dirty="0" err="1"/>
              <a:t>color</a:t>
            </a:r>
            <a:r>
              <a:rPr lang="fr-CA" sz="2000" dirty="0"/>
              <a:t>.</a:t>
            </a:r>
          </a:p>
          <a:p>
            <a:r>
              <a:rPr lang="fr-CA" sz="2000" dirty="0"/>
              <a:t>Exemple:</a:t>
            </a:r>
          </a:p>
          <a:p>
            <a:pPr marL="365760" lvl="1" indent="0">
              <a:buNone/>
            </a:pPr>
            <a:r>
              <a:rPr lang="fr-CA" sz="1600" dirty="0">
                <a:latin typeface="Consolas" panose="020B0609020204030204" pitchFamily="49" charset="0"/>
              </a:rPr>
              <a:t> &lt;h1 style="</a:t>
            </a:r>
            <a:r>
              <a:rPr lang="fr-CA" sz="1600" dirty="0" err="1">
                <a:latin typeface="Consolas" panose="020B0609020204030204" pitchFamily="49" charset="0"/>
              </a:rPr>
              <a:t>background-color:purple</a:t>
            </a:r>
            <a:r>
              <a:rPr lang="fr-CA" sz="1600" dirty="0">
                <a:latin typeface="Consolas" panose="020B0609020204030204" pitchFamily="49" charset="0"/>
              </a:rPr>
              <a:t>"&gt;Titre principal - AP en pourpre&lt;/h1&gt;</a:t>
            </a:r>
          </a:p>
          <a:p>
            <a:pPr marL="365760" lvl="1" indent="0">
              <a:buNone/>
            </a:pPr>
            <a:r>
              <a:rPr lang="fr-CA" sz="1600" dirty="0">
                <a:latin typeface="Consolas" panose="020B0609020204030204" pitchFamily="49" charset="0"/>
              </a:rPr>
              <a:t> &lt;h2 style="</a:t>
            </a:r>
            <a:r>
              <a:rPr lang="fr-CA" sz="1600" dirty="0" err="1">
                <a:latin typeface="Consolas" panose="020B0609020204030204" pitchFamily="49" charset="0"/>
              </a:rPr>
              <a:t>background-color:plum</a:t>
            </a:r>
            <a:r>
              <a:rPr lang="fr-CA" sz="1600" dirty="0">
                <a:latin typeface="Consolas" panose="020B0609020204030204" pitchFamily="49" charset="0"/>
              </a:rPr>
              <a:t>"&gt;Titre secondaire - AP en prune&lt;/h2&gt;</a:t>
            </a:r>
          </a:p>
          <a:p>
            <a:pPr marL="365760" lvl="1" indent="0">
              <a:buNone/>
            </a:pPr>
            <a:r>
              <a:rPr lang="fr-CA" sz="1600" dirty="0">
                <a:latin typeface="Consolas" panose="020B0609020204030204" pitchFamily="49" charset="0"/>
              </a:rPr>
              <a:t> &lt;p style="</a:t>
            </a:r>
            <a:r>
              <a:rPr lang="fr-CA" sz="1600" dirty="0" err="1">
                <a:latin typeface="Consolas" panose="020B0609020204030204" pitchFamily="49" charset="0"/>
              </a:rPr>
              <a:t>background-color:pink</a:t>
            </a:r>
            <a:r>
              <a:rPr lang="fr-CA" sz="1600" dirty="0">
                <a:latin typeface="Consolas" panose="020B0609020204030204" pitchFamily="49" charset="0"/>
              </a:rPr>
              <a:t>;"&gt;Paragraphe 1 avec AP en rose.&lt;/p&gt;</a:t>
            </a:r>
          </a:p>
          <a:p>
            <a:pPr marL="365760" lvl="1" indent="0">
              <a:buNone/>
            </a:pPr>
            <a:r>
              <a:rPr lang="fr-CA" sz="1600" dirty="0">
                <a:latin typeface="Consolas" panose="020B0609020204030204" pitchFamily="49" charset="0"/>
              </a:rPr>
              <a:t> &lt;p style="</a:t>
            </a:r>
            <a:r>
              <a:rPr lang="fr-CA" sz="1600" dirty="0" err="1">
                <a:latin typeface="Consolas" panose="020B0609020204030204" pitchFamily="49" charset="0"/>
              </a:rPr>
              <a:t>background-color:linen</a:t>
            </a:r>
            <a:r>
              <a:rPr lang="fr-CA" sz="1600" dirty="0">
                <a:latin typeface="Consolas" panose="020B0609020204030204" pitchFamily="49" charset="0"/>
              </a:rPr>
              <a:t>;"&gt;Paragraphe 2 avec AP en lin.&lt;/p&gt;</a:t>
            </a:r>
            <a:endParaRPr lang="fr-CA" dirty="0"/>
          </a:p>
          <a:p>
            <a:endParaRPr lang="fr-CA" dirty="0"/>
          </a:p>
          <a:p>
            <a:endParaRPr lang="fr-CA" dirty="0"/>
          </a:p>
          <a:p>
            <a:pPr marL="0" indent="0">
              <a:buNone/>
            </a:pPr>
            <a:endParaRPr lang="fr-CA" dirty="0"/>
          </a:p>
        </p:txBody>
      </p:sp>
      <p:pic>
        <p:nvPicPr>
          <p:cNvPr id="6" name="Image 5">
            <a:extLst>
              <a:ext uri="{FF2B5EF4-FFF2-40B4-BE49-F238E27FC236}">
                <a16:creationId xmlns:a16="http://schemas.microsoft.com/office/drawing/2014/main" id="{247F8EFE-CCC6-4568-53C1-0716EC148CA2}"/>
              </a:ext>
            </a:extLst>
          </p:cNvPr>
          <p:cNvPicPr>
            <a:picLocks noChangeAspect="1"/>
          </p:cNvPicPr>
          <p:nvPr/>
        </p:nvPicPr>
        <p:blipFill>
          <a:blip r:embed="rId2"/>
          <a:stretch>
            <a:fillRect/>
          </a:stretch>
        </p:blipFill>
        <p:spPr>
          <a:xfrm>
            <a:off x="2252025" y="4149079"/>
            <a:ext cx="4780410" cy="2205683"/>
          </a:xfrm>
          <a:prstGeom prst="rect">
            <a:avLst/>
          </a:prstGeom>
        </p:spPr>
      </p:pic>
    </p:spTree>
    <p:extLst>
      <p:ext uri="{BB962C8B-B14F-4D97-AF65-F5344CB8AC3E}">
        <p14:creationId xmlns:p14="http://schemas.microsoft.com/office/powerpoint/2010/main" val="59691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2800" dirty="0"/>
              <a:t>Propriété </a:t>
            </a:r>
            <a:r>
              <a:rPr lang="fr-CA" sz="2800" dirty="0">
                <a:solidFill>
                  <a:schemeClr val="accent4">
                    <a:lumMod val="75000"/>
                  </a:schemeClr>
                </a:solidFill>
              </a:rPr>
              <a:t>background-</a:t>
            </a:r>
            <a:r>
              <a:rPr lang="fr-CA" sz="2800" dirty="0" err="1">
                <a:solidFill>
                  <a:schemeClr val="accent4">
                    <a:lumMod val="75000"/>
                  </a:schemeClr>
                </a:solidFill>
              </a:rPr>
              <a:t>color</a:t>
            </a:r>
            <a:r>
              <a:rPr lang="fr-CA" sz="2800" dirty="0">
                <a:solidFill>
                  <a:schemeClr val="tx1"/>
                </a:solidFill>
              </a:rPr>
              <a:t> – un outil de dépannage simple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r>
              <a:rPr lang="fr-CA" sz="2000" dirty="0">
                <a:solidFill>
                  <a:schemeClr val="accent4">
                    <a:lumMod val="75000"/>
                  </a:schemeClr>
                </a:solidFill>
              </a:rPr>
              <a:t>Background-</a:t>
            </a:r>
            <a:r>
              <a:rPr lang="fr-CA" sz="2000" dirty="0" err="1">
                <a:solidFill>
                  <a:schemeClr val="accent4">
                    <a:lumMod val="75000"/>
                  </a:schemeClr>
                </a:solidFill>
              </a:rPr>
              <a:t>color</a:t>
            </a:r>
            <a:r>
              <a:rPr lang="fr-CA" sz="2000" dirty="0"/>
              <a:t> est un outil qui peut être utile en dépannage lorsqu’on veut distinguer et aligner plusieurs éléments.</a:t>
            </a:r>
          </a:p>
          <a:p>
            <a:r>
              <a:rPr lang="fr-CA" sz="2000" dirty="0"/>
              <a:t>On peut donner temporairement un couleur d’arrière-plan pour visualiser exactement l’espace occupé par un élément.</a:t>
            </a:r>
          </a:p>
          <a:p>
            <a:r>
              <a:rPr lang="fr-CA" sz="2000" dirty="0"/>
              <a:t>Dans l’exemple précédent on distingue bien l’espace ajouté automatiquement entre les titres et les paragraphes.</a:t>
            </a:r>
          </a:p>
          <a:p>
            <a:endParaRPr lang="fr-CA" dirty="0"/>
          </a:p>
          <a:p>
            <a:pPr marL="0" indent="0">
              <a:buNone/>
            </a:pPr>
            <a:endParaRPr lang="fr-CA" dirty="0"/>
          </a:p>
        </p:txBody>
      </p:sp>
      <p:pic>
        <p:nvPicPr>
          <p:cNvPr id="6" name="Image 5">
            <a:extLst>
              <a:ext uri="{FF2B5EF4-FFF2-40B4-BE49-F238E27FC236}">
                <a16:creationId xmlns:a16="http://schemas.microsoft.com/office/drawing/2014/main" id="{247F8EFE-CCC6-4568-53C1-0716EC148CA2}"/>
              </a:ext>
            </a:extLst>
          </p:cNvPr>
          <p:cNvPicPr>
            <a:picLocks noChangeAspect="1"/>
          </p:cNvPicPr>
          <p:nvPr/>
        </p:nvPicPr>
        <p:blipFill>
          <a:blip r:embed="rId3"/>
          <a:stretch>
            <a:fillRect/>
          </a:stretch>
        </p:blipFill>
        <p:spPr>
          <a:xfrm>
            <a:off x="2277988" y="3717032"/>
            <a:ext cx="4780410" cy="2205683"/>
          </a:xfrm>
          <a:prstGeom prst="rect">
            <a:avLst/>
          </a:prstGeom>
        </p:spPr>
      </p:pic>
    </p:spTree>
    <p:extLst>
      <p:ext uri="{BB962C8B-B14F-4D97-AF65-F5344CB8AC3E}">
        <p14:creationId xmlns:p14="http://schemas.microsoft.com/office/powerpoint/2010/main" val="216696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Propriété </a:t>
            </a:r>
            <a:r>
              <a:rPr lang="fr-CA" sz="3200" dirty="0">
                <a:solidFill>
                  <a:schemeClr val="accent4">
                    <a:lumMod val="75000"/>
                  </a:schemeClr>
                </a:solidFill>
              </a:rPr>
              <a:t>border-style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solidFill>
                  <a:schemeClr val="accent4">
                    <a:lumMod val="75000"/>
                  </a:schemeClr>
                </a:solidFill>
              </a:rPr>
              <a:t>border-style</a:t>
            </a:r>
            <a:r>
              <a:rPr lang="fr-CA" sz="2000" dirty="0"/>
              <a:t>, ajoute une bordure autours de l’élément.</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5" y="2155503"/>
            <a:ext cx="5941137" cy="1631216"/>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&lt;h1 style="</a:t>
            </a:r>
            <a:r>
              <a:rPr lang="en-US" sz="1600" dirty="0" err="1">
                <a:latin typeface="Consolas" panose="020B0609020204030204" pitchFamily="49" charset="0"/>
              </a:rPr>
              <a:t>border-style:none</a:t>
            </a:r>
            <a:r>
              <a:rPr lang="en-US" sz="1600" dirty="0">
                <a:latin typeface="Consolas" panose="020B0609020204030204" pitchFamily="49" charset="0"/>
              </a:rPr>
              <a:t>"&gt;Pas de bordure&lt;/h1&gt;</a:t>
            </a:r>
          </a:p>
          <a:p>
            <a:pPr>
              <a:spcBef>
                <a:spcPts val="600"/>
              </a:spcBef>
            </a:pPr>
            <a:r>
              <a:rPr lang="en-US" sz="1600" dirty="0">
                <a:latin typeface="Consolas" panose="020B0609020204030204" pitchFamily="49" charset="0"/>
              </a:rPr>
              <a:t>&lt;h1 style="</a:t>
            </a:r>
            <a:r>
              <a:rPr lang="en-US" sz="1600" dirty="0" err="1">
                <a:latin typeface="Consolas" panose="020B0609020204030204" pitchFamily="49" charset="0"/>
              </a:rPr>
              <a:t>border-style:solid</a:t>
            </a:r>
            <a:r>
              <a:rPr lang="en-US" sz="1600" dirty="0">
                <a:latin typeface="Consolas" panose="020B0609020204030204" pitchFamily="49" charset="0"/>
              </a:rPr>
              <a:t>"&gt;</a:t>
            </a:r>
            <a:r>
              <a:rPr lang="en-US" sz="1600" dirty="0" err="1">
                <a:latin typeface="Consolas" panose="020B0609020204030204" pitchFamily="49" charset="0"/>
              </a:rPr>
              <a:t>Ligne</a:t>
            </a:r>
            <a:r>
              <a:rPr lang="en-US" sz="1600" dirty="0">
                <a:latin typeface="Consolas" panose="020B0609020204030204" pitchFamily="49" charset="0"/>
              </a:rPr>
              <a:t> </a:t>
            </a:r>
            <a:r>
              <a:rPr lang="en-US" sz="1600" dirty="0" err="1">
                <a:latin typeface="Consolas" panose="020B0609020204030204" pitchFamily="49" charset="0"/>
              </a:rPr>
              <a:t>pleine</a:t>
            </a:r>
            <a:r>
              <a:rPr lang="en-US" sz="1600" dirty="0">
                <a:latin typeface="Consolas" panose="020B0609020204030204" pitchFamily="49" charset="0"/>
              </a:rPr>
              <a:t>&lt;/h1&gt;</a:t>
            </a:r>
          </a:p>
          <a:p>
            <a:pPr>
              <a:spcBef>
                <a:spcPts val="600"/>
              </a:spcBef>
            </a:pPr>
            <a:r>
              <a:rPr lang="en-US" sz="1600" dirty="0">
                <a:latin typeface="Consolas" panose="020B0609020204030204" pitchFamily="49" charset="0"/>
              </a:rPr>
              <a:t>&lt;h2 style="</a:t>
            </a:r>
            <a:r>
              <a:rPr lang="en-US" sz="1600" dirty="0" err="1">
                <a:latin typeface="Consolas" panose="020B0609020204030204" pitchFamily="49" charset="0"/>
              </a:rPr>
              <a:t>border-style:double</a:t>
            </a:r>
            <a:r>
              <a:rPr lang="en-US" sz="1600" dirty="0">
                <a:latin typeface="Consolas" panose="020B0609020204030204" pitchFamily="49" charset="0"/>
              </a:rPr>
              <a:t>"&gt;Bordure double&lt;/h2&gt;</a:t>
            </a:r>
          </a:p>
          <a:p>
            <a:pPr>
              <a:spcBef>
                <a:spcPts val="600"/>
              </a:spcBef>
            </a:pPr>
            <a:r>
              <a:rPr lang="en-US" sz="1600" dirty="0">
                <a:latin typeface="Consolas" panose="020B0609020204030204" pitchFamily="49" charset="0"/>
              </a:rPr>
              <a:t>&lt;p style="</a:t>
            </a:r>
            <a:r>
              <a:rPr lang="en-US" sz="1600" dirty="0" err="1">
                <a:latin typeface="Consolas" panose="020B0609020204030204" pitchFamily="49" charset="0"/>
              </a:rPr>
              <a:t>border-style:dotted</a:t>
            </a:r>
            <a:r>
              <a:rPr lang="en-US" sz="1600" dirty="0">
                <a:latin typeface="Consolas" panose="020B0609020204030204" pitchFamily="49" charset="0"/>
              </a:rPr>
              <a:t>"&gt;</a:t>
            </a:r>
            <a:r>
              <a:rPr lang="en-US" sz="1600" dirty="0" err="1">
                <a:latin typeface="Consolas" panose="020B0609020204030204" pitchFamily="49" charset="0"/>
              </a:rPr>
              <a:t>Pointillée</a:t>
            </a:r>
            <a:r>
              <a:rPr lang="en-US" sz="1600" dirty="0">
                <a:latin typeface="Consolas" panose="020B0609020204030204" pitchFamily="49" charset="0"/>
              </a:rPr>
              <a:t>&lt;/p&gt;</a:t>
            </a:r>
          </a:p>
          <a:p>
            <a:pPr>
              <a:spcBef>
                <a:spcPts val="600"/>
              </a:spcBef>
            </a:pPr>
            <a:r>
              <a:rPr lang="en-US" sz="1600" dirty="0">
                <a:latin typeface="Consolas" panose="020B0609020204030204" pitchFamily="49" charset="0"/>
              </a:rPr>
              <a:t>&lt;p style="</a:t>
            </a:r>
            <a:r>
              <a:rPr lang="en-US" sz="1600" dirty="0" err="1">
                <a:latin typeface="Consolas" panose="020B0609020204030204" pitchFamily="49" charset="0"/>
              </a:rPr>
              <a:t>border-style:dashed</a:t>
            </a:r>
            <a:r>
              <a:rPr lang="en-US" sz="1600" dirty="0">
                <a:latin typeface="Consolas" panose="020B0609020204030204" pitchFamily="49" charset="0"/>
              </a:rPr>
              <a:t>"&gt;Traits&lt;/p&gt;</a:t>
            </a:r>
            <a:endParaRPr lang="fr-CA" sz="1600" dirty="0">
              <a:latin typeface="Consolas" panose="020B0609020204030204" pitchFamily="49" charset="0"/>
            </a:endParaRPr>
          </a:p>
        </p:txBody>
      </p:sp>
      <p:sp>
        <p:nvSpPr>
          <p:cNvPr id="13" name="Espace réservé du contenu 2">
            <a:extLst>
              <a:ext uri="{FF2B5EF4-FFF2-40B4-BE49-F238E27FC236}">
                <a16:creationId xmlns:a16="http://schemas.microsoft.com/office/drawing/2014/main" id="{94F74337-00F6-D8B2-EE9C-41ED9560ACF6}"/>
              </a:ext>
            </a:extLst>
          </p:cNvPr>
          <p:cNvSpPr txBox="1">
            <a:spLocks/>
          </p:cNvSpPr>
          <p:nvPr/>
        </p:nvSpPr>
        <p:spPr>
          <a:xfrm>
            <a:off x="1612579" y="4091098"/>
            <a:ext cx="6336704" cy="1166702"/>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sz="1800" dirty="0"/>
              <a:t>D’autres valeurs sont disponibles pour border-style…</a:t>
            </a:r>
          </a:p>
          <a:p>
            <a:pPr marL="0" indent="0">
              <a:buNone/>
            </a:pPr>
            <a:r>
              <a:rPr lang="fr-CA" sz="1800" dirty="0"/>
              <a:t>Les propriétés </a:t>
            </a:r>
            <a:r>
              <a:rPr lang="fr-CA" sz="1800" dirty="0">
                <a:solidFill>
                  <a:schemeClr val="accent4">
                    <a:lumMod val="75000"/>
                  </a:schemeClr>
                </a:solidFill>
              </a:rPr>
              <a:t>border-</a:t>
            </a:r>
            <a:r>
              <a:rPr lang="fr-CA" sz="1800" dirty="0" err="1">
                <a:solidFill>
                  <a:schemeClr val="accent4">
                    <a:lumMod val="75000"/>
                  </a:schemeClr>
                </a:solidFill>
              </a:rPr>
              <a:t>color</a:t>
            </a:r>
            <a:r>
              <a:rPr lang="fr-CA" sz="1800" dirty="0"/>
              <a:t> et </a:t>
            </a:r>
            <a:r>
              <a:rPr lang="fr-CA" sz="1800" dirty="0">
                <a:solidFill>
                  <a:schemeClr val="accent4">
                    <a:lumMod val="75000"/>
                  </a:schemeClr>
                </a:solidFill>
              </a:rPr>
              <a:t>border-</a:t>
            </a:r>
            <a:r>
              <a:rPr lang="fr-CA" sz="1800" dirty="0" err="1">
                <a:solidFill>
                  <a:schemeClr val="accent4">
                    <a:lumMod val="75000"/>
                  </a:schemeClr>
                </a:solidFill>
              </a:rPr>
              <a:t>width</a:t>
            </a:r>
            <a:r>
              <a:rPr lang="fr-CA" sz="1800" dirty="0"/>
              <a:t> permettent de personnaliser l’apparence des bordures.</a:t>
            </a:r>
          </a:p>
        </p:txBody>
      </p:sp>
      <p:pic>
        <p:nvPicPr>
          <p:cNvPr id="6" name="Image 5">
            <a:extLst>
              <a:ext uri="{FF2B5EF4-FFF2-40B4-BE49-F238E27FC236}">
                <a16:creationId xmlns:a16="http://schemas.microsoft.com/office/drawing/2014/main" id="{6B304DEA-4101-5C9E-BC1C-E7C6E77C510F}"/>
              </a:ext>
            </a:extLst>
          </p:cNvPr>
          <p:cNvPicPr>
            <a:picLocks noChangeAspect="1"/>
          </p:cNvPicPr>
          <p:nvPr/>
        </p:nvPicPr>
        <p:blipFill>
          <a:blip r:embed="rId2"/>
          <a:stretch>
            <a:fillRect/>
          </a:stretch>
        </p:blipFill>
        <p:spPr>
          <a:xfrm>
            <a:off x="7678588" y="2155503"/>
            <a:ext cx="4176464" cy="1787045"/>
          </a:xfrm>
          <a:prstGeom prst="rect">
            <a:avLst/>
          </a:prstGeom>
        </p:spPr>
      </p:pic>
    </p:spTree>
    <p:extLst>
      <p:ext uri="{BB962C8B-B14F-4D97-AF65-F5344CB8AC3E}">
        <p14:creationId xmlns:p14="http://schemas.microsoft.com/office/powerpoint/2010/main" val="411995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Les balises</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9782800" cy="4572000"/>
          </a:xfrm>
        </p:spPr>
        <p:txBody>
          <a:bodyPr>
            <a:normAutofit/>
          </a:bodyPr>
          <a:lstStyle/>
          <a:p>
            <a:pPr marL="0" indent="0">
              <a:buNone/>
            </a:pPr>
            <a:r>
              <a:rPr lang="fr-CA" sz="2400" dirty="0">
                <a:ea typeface="Verdana" panose="020B0604030504040204" pitchFamily="34" charset="0"/>
              </a:rPr>
              <a:t>Les </a:t>
            </a:r>
            <a:r>
              <a:rPr lang="fr-CA" sz="2400" u="sng" dirty="0">
                <a:ea typeface="Verdana" panose="020B0604030504040204" pitchFamily="34" charset="0"/>
              </a:rPr>
              <a:t>instructions</a:t>
            </a:r>
            <a:r>
              <a:rPr lang="fr-CA" sz="2400" dirty="0">
                <a:ea typeface="Verdana" panose="020B0604030504040204" pitchFamily="34" charset="0"/>
              </a:rPr>
              <a:t> lues par le navigateur sont identifiées par des balises.</a:t>
            </a:r>
          </a:p>
          <a:p>
            <a:pPr marL="0" indent="0">
              <a:buNone/>
            </a:pPr>
            <a:endParaRPr lang="fr-CA" sz="2400" dirty="0">
              <a:ea typeface="Verdana" panose="020B0604030504040204" pitchFamily="34" charset="0"/>
            </a:endParaRPr>
          </a:p>
          <a:p>
            <a:pPr marL="0" indent="0">
              <a:buNone/>
            </a:pPr>
            <a:r>
              <a:rPr lang="fr-CA" sz="2400" dirty="0">
                <a:ea typeface="Verdana" panose="020B0604030504040204" pitchFamily="34" charset="0"/>
              </a:rPr>
              <a:t>Une balise est un mot clé entouré de crochets: </a:t>
            </a:r>
            <a:r>
              <a:rPr lang="fr-CA" b="1" dirty="0">
                <a:solidFill>
                  <a:schemeClr val="accent4">
                    <a:lumMod val="75000"/>
                  </a:schemeClr>
                </a:solidFill>
                <a:ea typeface="Verdana" panose="020B0604030504040204" pitchFamily="34" charset="0"/>
              </a:rPr>
              <a:t>&lt; &gt;</a:t>
            </a:r>
            <a:r>
              <a:rPr lang="fr-CA" sz="2400" dirty="0">
                <a:ea typeface="Verdana" panose="020B0604030504040204" pitchFamily="34" charset="0"/>
              </a:rPr>
              <a:t>.</a:t>
            </a:r>
          </a:p>
          <a:p>
            <a:pPr lvl="1"/>
            <a:r>
              <a:rPr lang="fr-CA" sz="2000" dirty="0">
                <a:ea typeface="Verdana" panose="020B0604030504040204" pitchFamily="34" charset="0"/>
              </a:rPr>
              <a:t>Balise html				</a:t>
            </a:r>
            <a:r>
              <a:rPr lang="fr-CA" sz="2000" dirty="0">
                <a:solidFill>
                  <a:schemeClr val="accent4">
                    <a:lumMod val="75000"/>
                  </a:schemeClr>
                </a:solidFill>
                <a:ea typeface="Verdana" panose="020B0604030504040204" pitchFamily="34" charset="0"/>
              </a:rPr>
              <a:t>&lt;</a:t>
            </a:r>
            <a:r>
              <a:rPr lang="fr-CA" sz="2000" dirty="0">
                <a:ea typeface="Verdana" panose="020B0604030504040204" pitchFamily="34" charset="0"/>
              </a:rPr>
              <a:t>html</a:t>
            </a:r>
            <a:r>
              <a:rPr lang="fr-CA" sz="2000" dirty="0">
                <a:solidFill>
                  <a:schemeClr val="accent4">
                    <a:lumMod val="75000"/>
                  </a:schemeClr>
                </a:solidFill>
                <a:ea typeface="Verdana" panose="020B0604030504040204" pitchFamily="34" charset="0"/>
              </a:rPr>
              <a:t>&gt;</a:t>
            </a:r>
          </a:p>
          <a:p>
            <a:pPr lvl="1"/>
            <a:r>
              <a:rPr lang="fr-CA" sz="2000" dirty="0">
                <a:ea typeface="Verdana" panose="020B0604030504040204" pitchFamily="34" charset="0"/>
              </a:rPr>
              <a:t>Balise de paragraphe		</a:t>
            </a:r>
            <a:r>
              <a:rPr lang="fr-CA" sz="2000" dirty="0">
                <a:solidFill>
                  <a:schemeClr val="accent4">
                    <a:lumMod val="75000"/>
                  </a:schemeClr>
                </a:solidFill>
                <a:ea typeface="Verdana" panose="020B0604030504040204" pitchFamily="34" charset="0"/>
              </a:rPr>
              <a:t>&lt;</a:t>
            </a:r>
            <a:r>
              <a:rPr lang="fr-CA" sz="2000" dirty="0">
                <a:ea typeface="Verdana" panose="020B0604030504040204" pitchFamily="34" charset="0"/>
              </a:rPr>
              <a:t>p</a:t>
            </a:r>
            <a:r>
              <a:rPr lang="fr-CA" sz="2000" dirty="0">
                <a:solidFill>
                  <a:schemeClr val="accent4">
                    <a:lumMod val="75000"/>
                  </a:schemeClr>
                </a:solidFill>
                <a:ea typeface="Verdana" panose="020B0604030504040204" pitchFamily="34" charset="0"/>
              </a:rPr>
              <a:t>&gt;</a:t>
            </a:r>
          </a:p>
          <a:p>
            <a:pPr lvl="1"/>
            <a:r>
              <a:rPr lang="fr-CA" sz="2000" dirty="0">
                <a:ea typeface="Verdana" panose="020B0604030504040204" pitchFamily="34" charset="0"/>
              </a:rPr>
              <a:t>Balise du corps de la page		</a:t>
            </a:r>
            <a:r>
              <a:rPr lang="fr-CA" sz="2000" dirty="0">
                <a:solidFill>
                  <a:schemeClr val="accent4">
                    <a:lumMod val="75000"/>
                  </a:schemeClr>
                </a:solidFill>
                <a:ea typeface="Verdana" panose="020B0604030504040204" pitchFamily="34" charset="0"/>
              </a:rPr>
              <a:t>&lt;</a:t>
            </a:r>
            <a:r>
              <a:rPr lang="fr-CA" sz="2000" dirty="0">
                <a:ea typeface="Verdana" panose="020B0604030504040204" pitchFamily="34" charset="0"/>
              </a:rPr>
              <a:t>body</a:t>
            </a:r>
            <a:r>
              <a:rPr lang="fr-CA" sz="2000" dirty="0">
                <a:solidFill>
                  <a:schemeClr val="accent4">
                    <a:lumMod val="75000"/>
                  </a:schemeClr>
                </a:solidFill>
                <a:ea typeface="Verdana" panose="020B0604030504040204" pitchFamily="34" charset="0"/>
              </a:rPr>
              <a:t>&gt;</a:t>
            </a:r>
          </a:p>
        </p:txBody>
      </p:sp>
    </p:spTree>
    <p:extLst>
      <p:ext uri="{BB962C8B-B14F-4D97-AF65-F5344CB8AC3E}">
        <p14:creationId xmlns:p14="http://schemas.microsoft.com/office/powerpoint/2010/main" val="54347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Propriété </a:t>
            </a:r>
            <a:r>
              <a:rPr lang="fr-CA" sz="3200" dirty="0">
                <a:solidFill>
                  <a:schemeClr val="accent4">
                    <a:lumMod val="75000"/>
                  </a:schemeClr>
                </a:solidFill>
              </a:rPr>
              <a:t>border</a:t>
            </a:r>
            <a:r>
              <a:rPr lang="fr-CA" sz="3200" dirty="0">
                <a:solidFill>
                  <a:schemeClr val="tx1"/>
                </a:solidFill>
              </a:rPr>
              <a:t> – forme raccourcie</a:t>
            </a: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2485920"/>
          </a:xfrm>
        </p:spPr>
        <p:txBody>
          <a:bodyPr>
            <a:normAutofit/>
          </a:bodyPr>
          <a:lstStyle/>
          <a:p>
            <a:pPr marL="0" indent="0">
              <a:buNone/>
            </a:pPr>
            <a:r>
              <a:rPr lang="fr-CA" sz="2000" dirty="0"/>
              <a:t>Certains styles ont une forme « raccourcie » qui regroupe des styles d’un même sujet.  C’est le cas pour les bordures avec le style </a:t>
            </a:r>
            <a:r>
              <a:rPr lang="fr-CA" sz="2000" b="1" dirty="0">
                <a:solidFill>
                  <a:schemeClr val="accent4">
                    <a:lumMod val="75000"/>
                  </a:schemeClr>
                </a:solidFill>
              </a:rPr>
              <a:t>border</a:t>
            </a:r>
            <a:r>
              <a:rPr lang="fr-CA" sz="2000" dirty="0"/>
              <a:t>.  On sépare alors les valeurs par un </a:t>
            </a:r>
            <a:r>
              <a:rPr lang="fr-CA" sz="2000" dirty="0">
                <a:solidFill>
                  <a:srgbClr val="0070C0"/>
                </a:solidFill>
              </a:rPr>
              <a:t>espace</a:t>
            </a:r>
            <a:r>
              <a:rPr lang="fr-CA" sz="2000" dirty="0"/>
              <a:t>.</a:t>
            </a:r>
          </a:p>
          <a:p>
            <a:pPr marL="0" indent="0">
              <a:buNone/>
            </a:pPr>
            <a:r>
              <a:rPr lang="fr-CA" sz="2000" dirty="0"/>
              <a:t>Permet de définir dans un seul style:</a:t>
            </a:r>
          </a:p>
          <a:p>
            <a:pPr lvl="1">
              <a:buFont typeface="Arial" panose="020B0604020202020204" pitchFamily="34" charset="0"/>
              <a:buChar char="•"/>
            </a:pPr>
            <a:r>
              <a:rPr lang="fr-CA" sz="1200" dirty="0">
                <a:latin typeface="Consolas" panose="020B0609020204030204" pitchFamily="49" charset="0"/>
              </a:rPr>
              <a:t>border-</a:t>
            </a:r>
            <a:r>
              <a:rPr lang="fr-CA" sz="1200" dirty="0" err="1">
                <a:latin typeface="Consolas" panose="020B0609020204030204" pitchFamily="49" charset="0"/>
              </a:rPr>
              <a:t>width</a:t>
            </a:r>
            <a:endParaRPr lang="fr-CA" sz="1200" dirty="0">
              <a:latin typeface="Consolas" panose="020B0609020204030204" pitchFamily="49" charset="0"/>
            </a:endParaRPr>
          </a:p>
          <a:p>
            <a:pPr lvl="1">
              <a:buFont typeface="Arial" panose="020B0604020202020204" pitchFamily="34" charset="0"/>
              <a:buChar char="•"/>
            </a:pPr>
            <a:r>
              <a:rPr lang="fr-CA" sz="1200" dirty="0">
                <a:latin typeface="Consolas" panose="020B0609020204030204" pitchFamily="49" charset="0"/>
              </a:rPr>
              <a:t>border-style</a:t>
            </a:r>
          </a:p>
          <a:p>
            <a:pPr lvl="1">
              <a:buFont typeface="Arial" panose="020B0604020202020204" pitchFamily="34" charset="0"/>
              <a:buChar char="•"/>
            </a:pPr>
            <a:r>
              <a:rPr lang="fr-CA" sz="1200" dirty="0">
                <a:latin typeface="Consolas" panose="020B0609020204030204" pitchFamily="49" charset="0"/>
              </a:rPr>
              <a:t>border-</a:t>
            </a:r>
            <a:r>
              <a:rPr lang="fr-CA" sz="1200" dirty="0" err="1">
                <a:latin typeface="Consolas" panose="020B0609020204030204" pitchFamily="49" charset="0"/>
              </a:rPr>
              <a:t>color</a:t>
            </a:r>
            <a:endParaRPr lang="fr-CA" sz="1200" dirty="0">
              <a:latin typeface="Consolas" panose="020B0609020204030204" pitchFamily="49" charset="0"/>
            </a:endParaRPr>
          </a:p>
          <a:p>
            <a:pPr marL="0" indent="0">
              <a:buNone/>
            </a:pPr>
            <a:r>
              <a:rPr lang="fr-CA" sz="2000" dirty="0"/>
              <a:t>Exemples:</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0278" y="3937823"/>
            <a:ext cx="10192766" cy="1308050"/>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&lt;p style="border: 3px solid red"&gt;3pixels, </a:t>
            </a:r>
            <a:r>
              <a:rPr lang="en-US" sz="1600" dirty="0" err="1">
                <a:latin typeface="Consolas" panose="020B0609020204030204" pitchFamily="49" charset="0"/>
              </a:rPr>
              <a:t>ligne</a:t>
            </a:r>
            <a:r>
              <a:rPr lang="en-US" sz="1600" dirty="0">
                <a:latin typeface="Consolas" panose="020B0609020204030204" pitchFamily="49" charset="0"/>
              </a:rPr>
              <a:t> </a:t>
            </a:r>
            <a:r>
              <a:rPr lang="en-US" sz="1600" dirty="0" err="1">
                <a:latin typeface="Consolas" panose="020B0609020204030204" pitchFamily="49" charset="0"/>
              </a:rPr>
              <a:t>pleine</a:t>
            </a:r>
            <a:r>
              <a:rPr lang="en-US" sz="1600" dirty="0">
                <a:latin typeface="Consolas" panose="020B0609020204030204" pitchFamily="49" charset="0"/>
              </a:rPr>
              <a:t>, </a:t>
            </a:r>
            <a:r>
              <a:rPr lang="en-US" sz="1600" dirty="0" err="1">
                <a:latin typeface="Consolas" panose="020B0609020204030204" pitchFamily="49" charset="0"/>
              </a:rPr>
              <a:t>en</a:t>
            </a:r>
            <a:r>
              <a:rPr lang="en-US" sz="1600" dirty="0">
                <a:latin typeface="Consolas" panose="020B0609020204030204" pitchFamily="49" charset="0"/>
              </a:rPr>
              <a:t> rouge&lt;/p&gt;</a:t>
            </a:r>
          </a:p>
          <a:p>
            <a:pPr>
              <a:spcBef>
                <a:spcPts val="600"/>
              </a:spcBef>
            </a:pPr>
            <a:r>
              <a:rPr lang="en-US" sz="1600" dirty="0">
                <a:latin typeface="Consolas" panose="020B0609020204030204" pitchFamily="49" charset="0"/>
              </a:rPr>
              <a:t>&lt;p style="border: solid"&gt;Par </a:t>
            </a:r>
            <a:r>
              <a:rPr lang="en-US" sz="1600" dirty="0" err="1">
                <a:latin typeface="Consolas" panose="020B0609020204030204" pitchFamily="49" charset="0"/>
              </a:rPr>
              <a:t>défaut</a:t>
            </a:r>
            <a:r>
              <a:rPr lang="en-US" sz="1600" dirty="0">
                <a:latin typeface="Consolas" panose="020B0609020204030204" pitchFamily="49" charset="0"/>
              </a:rPr>
              <a:t> </a:t>
            </a:r>
            <a:r>
              <a:rPr lang="en-US" sz="1600" dirty="0" err="1">
                <a:latin typeface="Consolas" panose="020B0609020204030204" pitchFamily="49" charset="0"/>
              </a:rPr>
              <a:t>épaisseur</a:t>
            </a:r>
            <a:r>
              <a:rPr lang="en-US" sz="1600" dirty="0">
                <a:latin typeface="Consolas" panose="020B0609020204030204" pitchFamily="49" charset="0"/>
              </a:rPr>
              <a:t> medium, </a:t>
            </a:r>
            <a:r>
              <a:rPr lang="en-US" sz="1600" dirty="0" err="1">
                <a:latin typeface="Consolas" panose="020B0609020204030204" pitchFamily="49" charset="0"/>
              </a:rPr>
              <a:t>ligne</a:t>
            </a:r>
            <a:r>
              <a:rPr lang="en-US" sz="1600" dirty="0">
                <a:latin typeface="Consolas" panose="020B0609020204030204" pitchFamily="49" charset="0"/>
              </a:rPr>
              <a:t> </a:t>
            </a:r>
            <a:r>
              <a:rPr lang="en-US" sz="1600" dirty="0" err="1">
                <a:latin typeface="Consolas" panose="020B0609020204030204" pitchFamily="49" charset="0"/>
              </a:rPr>
              <a:t>pleine</a:t>
            </a:r>
            <a:r>
              <a:rPr lang="en-US" sz="1600" dirty="0">
                <a:latin typeface="Consolas" panose="020B0609020204030204" pitchFamily="49" charset="0"/>
              </a:rPr>
              <a:t>, par </a:t>
            </a:r>
            <a:r>
              <a:rPr lang="en-US" sz="1600" dirty="0" err="1">
                <a:latin typeface="Consolas" panose="020B0609020204030204" pitchFamily="49" charset="0"/>
              </a:rPr>
              <a:t>défaut</a:t>
            </a:r>
            <a:r>
              <a:rPr lang="en-US" sz="1600" dirty="0">
                <a:latin typeface="Consolas" panose="020B0609020204030204" pitchFamily="49" charset="0"/>
              </a:rPr>
              <a:t> noir&lt;/p&gt;</a:t>
            </a:r>
          </a:p>
          <a:p>
            <a:pPr>
              <a:spcBef>
                <a:spcPts val="600"/>
              </a:spcBef>
            </a:pPr>
            <a:r>
              <a:rPr lang="en-US" sz="1600" dirty="0">
                <a:latin typeface="Consolas" panose="020B0609020204030204" pitchFamily="49" charset="0"/>
              </a:rPr>
              <a:t>&lt;p style="border: dotted blue"&gt;Medium par </a:t>
            </a:r>
            <a:r>
              <a:rPr lang="en-US" sz="1600" dirty="0" err="1">
                <a:latin typeface="Consolas" panose="020B0609020204030204" pitchFamily="49" charset="0"/>
              </a:rPr>
              <a:t>defaut</a:t>
            </a:r>
            <a:r>
              <a:rPr lang="en-US" sz="1600" dirty="0">
                <a:latin typeface="Consolas" panose="020B0609020204030204" pitchFamily="49" charset="0"/>
              </a:rPr>
              <a:t>, </a:t>
            </a:r>
            <a:r>
              <a:rPr lang="en-US" sz="1600" dirty="0" err="1">
                <a:latin typeface="Consolas" panose="020B0609020204030204" pitchFamily="49" charset="0"/>
              </a:rPr>
              <a:t>ligne</a:t>
            </a:r>
            <a:r>
              <a:rPr lang="en-US" sz="1600" dirty="0">
                <a:latin typeface="Consolas" panose="020B0609020204030204" pitchFamily="49" charset="0"/>
              </a:rPr>
              <a:t> </a:t>
            </a:r>
            <a:r>
              <a:rPr lang="en-US" sz="1600" dirty="0" err="1">
                <a:latin typeface="Consolas" panose="020B0609020204030204" pitchFamily="49" charset="0"/>
              </a:rPr>
              <a:t>pointillée</a:t>
            </a:r>
            <a:r>
              <a:rPr lang="en-US" sz="1600" dirty="0">
                <a:latin typeface="Consolas" panose="020B0609020204030204" pitchFamily="49" charset="0"/>
              </a:rPr>
              <a:t>, </a:t>
            </a:r>
            <a:r>
              <a:rPr lang="en-US" sz="1600" dirty="0" err="1">
                <a:latin typeface="Consolas" panose="020B0609020204030204" pitchFamily="49" charset="0"/>
              </a:rPr>
              <a:t>en</a:t>
            </a:r>
            <a:r>
              <a:rPr lang="en-US" sz="1600" dirty="0">
                <a:latin typeface="Consolas" panose="020B0609020204030204" pitchFamily="49" charset="0"/>
              </a:rPr>
              <a:t> bleu&lt;/p&gt;</a:t>
            </a:r>
          </a:p>
          <a:p>
            <a:pPr>
              <a:spcBef>
                <a:spcPts val="600"/>
              </a:spcBef>
            </a:pPr>
            <a:r>
              <a:rPr lang="en-US" sz="1600" dirty="0">
                <a:latin typeface="Consolas" panose="020B0609020204030204" pitchFamily="49" charset="0"/>
              </a:rPr>
              <a:t>&lt;p style="color: red; border: 2px solid"&gt;</a:t>
            </a:r>
            <a:r>
              <a:rPr lang="en-US" sz="1600" dirty="0" err="1">
                <a:latin typeface="Consolas" panose="020B0609020204030204" pitchFamily="49" charset="0"/>
              </a:rPr>
              <a:t>Combiné</a:t>
            </a:r>
            <a:r>
              <a:rPr lang="en-US" sz="1600" dirty="0">
                <a:latin typeface="Consolas" panose="020B0609020204030204" pitchFamily="49" charset="0"/>
              </a:rPr>
              <a:t> avec un </a:t>
            </a:r>
            <a:r>
              <a:rPr lang="en-US" sz="1600" dirty="0" err="1">
                <a:latin typeface="Consolas" panose="020B0609020204030204" pitchFamily="49" charset="0"/>
              </a:rPr>
              <a:t>autre</a:t>
            </a:r>
            <a:r>
              <a:rPr lang="en-US" sz="1600" dirty="0">
                <a:latin typeface="Consolas" panose="020B0609020204030204" pitchFamily="49" charset="0"/>
              </a:rPr>
              <a:t> style avec le ;&lt;/p&gt;</a:t>
            </a:r>
          </a:p>
        </p:txBody>
      </p:sp>
      <p:sp>
        <p:nvSpPr>
          <p:cNvPr id="13" name="Espace réservé du contenu 2">
            <a:extLst>
              <a:ext uri="{FF2B5EF4-FFF2-40B4-BE49-F238E27FC236}">
                <a16:creationId xmlns:a16="http://schemas.microsoft.com/office/drawing/2014/main" id="{94F74337-00F6-D8B2-EE9C-41ED9560ACF6}"/>
              </a:ext>
            </a:extLst>
          </p:cNvPr>
          <p:cNvSpPr txBox="1">
            <a:spLocks/>
          </p:cNvSpPr>
          <p:nvPr/>
        </p:nvSpPr>
        <p:spPr>
          <a:xfrm>
            <a:off x="1590277" y="5541129"/>
            <a:ext cx="9782801" cy="882614"/>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sz="1800" dirty="0"/>
              <a:t>On n’est pas obligé de définir toutes les valeurs, la valeur par défaut est alors utilisée.</a:t>
            </a:r>
          </a:p>
          <a:p>
            <a:pPr marL="0" indent="0">
              <a:buNone/>
            </a:pPr>
            <a:r>
              <a:rPr lang="fr-CA" sz="1800" dirty="0">
                <a:solidFill>
                  <a:srgbClr val="FF0000"/>
                </a:solidFill>
              </a:rPr>
              <a:t>On aura une préférence pour cette forme.</a:t>
            </a:r>
          </a:p>
        </p:txBody>
      </p:sp>
    </p:spTree>
    <p:extLst>
      <p:ext uri="{BB962C8B-B14F-4D97-AF65-F5344CB8AC3E}">
        <p14:creationId xmlns:p14="http://schemas.microsoft.com/office/powerpoint/2010/main" val="323117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Gérer chaque bordure séparément</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2485920"/>
          </a:xfrm>
        </p:spPr>
        <p:txBody>
          <a:bodyPr>
            <a:normAutofit fontScale="92500" lnSpcReduction="20000"/>
          </a:bodyPr>
          <a:lstStyle/>
          <a:p>
            <a:pPr marL="0" indent="0">
              <a:buNone/>
            </a:pPr>
            <a:r>
              <a:rPr lang="fr-CA" sz="2000" dirty="0"/>
              <a:t>La propriété </a:t>
            </a:r>
            <a:r>
              <a:rPr lang="fr-CA" sz="2000" dirty="0">
                <a:solidFill>
                  <a:schemeClr val="accent4">
                    <a:lumMod val="75000"/>
                  </a:schemeClr>
                </a:solidFill>
              </a:rPr>
              <a:t>border</a:t>
            </a:r>
            <a:r>
              <a:rPr lang="fr-CA" sz="2000" dirty="0"/>
              <a:t> s’applique aux </a:t>
            </a:r>
            <a:r>
              <a:rPr lang="fr-CA" sz="2000" u="sng" dirty="0"/>
              <a:t>4 bordures </a:t>
            </a:r>
            <a:r>
              <a:rPr lang="fr-CA" sz="2000" dirty="0"/>
              <a:t>d’un élément (haut-droite-bas-gauche).</a:t>
            </a:r>
          </a:p>
          <a:p>
            <a:pPr marL="0" indent="0">
              <a:buNone/>
            </a:pPr>
            <a:r>
              <a:rPr lang="fr-CA" sz="2000" dirty="0"/>
              <a:t>On peut appliquer un style à chaque bordure séparément avec les propriétés suivantes:</a:t>
            </a:r>
          </a:p>
          <a:p>
            <a:pPr lvl="1"/>
            <a:r>
              <a:rPr lang="fr-CA" sz="1600" dirty="0">
                <a:solidFill>
                  <a:schemeClr val="accent4">
                    <a:lumMod val="75000"/>
                  </a:schemeClr>
                </a:solidFill>
              </a:rPr>
              <a:t>border-top</a:t>
            </a:r>
          </a:p>
          <a:p>
            <a:pPr lvl="1"/>
            <a:r>
              <a:rPr lang="fr-CA" sz="1600" dirty="0">
                <a:solidFill>
                  <a:schemeClr val="accent4">
                    <a:lumMod val="75000"/>
                  </a:schemeClr>
                </a:solidFill>
              </a:rPr>
              <a:t>border-right</a:t>
            </a:r>
          </a:p>
          <a:p>
            <a:pPr lvl="1"/>
            <a:r>
              <a:rPr lang="fr-CA" sz="1600" dirty="0">
                <a:solidFill>
                  <a:schemeClr val="accent4">
                    <a:lumMod val="75000"/>
                  </a:schemeClr>
                </a:solidFill>
              </a:rPr>
              <a:t>border-</a:t>
            </a:r>
            <a:r>
              <a:rPr lang="fr-CA" sz="1600" dirty="0" err="1">
                <a:solidFill>
                  <a:schemeClr val="accent4">
                    <a:lumMod val="75000"/>
                  </a:schemeClr>
                </a:solidFill>
              </a:rPr>
              <a:t>bottom</a:t>
            </a:r>
            <a:endParaRPr lang="fr-CA" sz="1600" dirty="0">
              <a:solidFill>
                <a:schemeClr val="accent4">
                  <a:lumMod val="75000"/>
                </a:schemeClr>
              </a:solidFill>
            </a:endParaRPr>
          </a:p>
          <a:p>
            <a:pPr lvl="1"/>
            <a:r>
              <a:rPr lang="fr-CA" sz="1600" dirty="0">
                <a:solidFill>
                  <a:schemeClr val="accent4">
                    <a:lumMod val="75000"/>
                  </a:schemeClr>
                </a:solidFill>
              </a:rPr>
              <a:t>border-</a:t>
            </a:r>
            <a:r>
              <a:rPr lang="fr-CA" sz="1600" dirty="0" err="1">
                <a:solidFill>
                  <a:schemeClr val="accent4">
                    <a:lumMod val="75000"/>
                  </a:schemeClr>
                </a:solidFill>
              </a:rPr>
              <a:t>left</a:t>
            </a:r>
            <a:endParaRPr lang="fr-CA" sz="1600" dirty="0">
              <a:solidFill>
                <a:schemeClr val="accent4">
                  <a:lumMod val="75000"/>
                </a:schemeClr>
              </a:solidFill>
            </a:endParaRPr>
          </a:p>
          <a:p>
            <a:pPr marL="0" indent="0">
              <a:buNone/>
            </a:pPr>
            <a:r>
              <a:rPr lang="fr-CA" sz="2000" dirty="0"/>
              <a:t>La syntaxe est la même que pour </a:t>
            </a:r>
            <a:r>
              <a:rPr lang="fr-CA" sz="2000" dirty="0">
                <a:solidFill>
                  <a:schemeClr val="accent4">
                    <a:lumMod val="75000"/>
                  </a:schemeClr>
                </a:solidFill>
              </a:rPr>
              <a:t>border</a:t>
            </a:r>
            <a:r>
              <a:rPr lang="fr-CA" sz="2000" dirty="0"/>
              <a:t>.</a:t>
            </a:r>
          </a:p>
          <a:p>
            <a:pPr marL="0" indent="0">
              <a:buNone/>
            </a:pPr>
            <a:r>
              <a:rPr lang="fr-CA" sz="2000" dirty="0"/>
              <a:t>Exemples:</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0277" y="4258292"/>
            <a:ext cx="10192766" cy="1308050"/>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&lt;p style="border-top: 3px solid red"&gt;3pixels, </a:t>
            </a:r>
            <a:r>
              <a:rPr lang="en-US" sz="1600" dirty="0" err="1">
                <a:latin typeface="Consolas" panose="020B0609020204030204" pitchFamily="49" charset="0"/>
              </a:rPr>
              <a:t>ligne</a:t>
            </a:r>
            <a:r>
              <a:rPr lang="en-US" sz="1600" dirty="0">
                <a:latin typeface="Consolas" panose="020B0609020204030204" pitchFamily="49" charset="0"/>
              </a:rPr>
              <a:t> </a:t>
            </a:r>
            <a:r>
              <a:rPr lang="en-US" sz="1600" dirty="0" err="1">
                <a:latin typeface="Consolas" panose="020B0609020204030204" pitchFamily="49" charset="0"/>
              </a:rPr>
              <a:t>pleine</a:t>
            </a:r>
            <a:r>
              <a:rPr lang="en-US" sz="1600" dirty="0">
                <a:latin typeface="Consolas" panose="020B0609020204030204" pitchFamily="49" charset="0"/>
              </a:rPr>
              <a:t>, </a:t>
            </a:r>
            <a:r>
              <a:rPr lang="en-US" sz="1600" dirty="0" err="1">
                <a:latin typeface="Consolas" panose="020B0609020204030204" pitchFamily="49" charset="0"/>
              </a:rPr>
              <a:t>en</a:t>
            </a:r>
            <a:r>
              <a:rPr lang="en-US" sz="1600" dirty="0">
                <a:latin typeface="Consolas" panose="020B0609020204030204" pitchFamily="49" charset="0"/>
              </a:rPr>
              <a:t> rouge&lt;/p&gt;</a:t>
            </a:r>
          </a:p>
          <a:p>
            <a:pPr>
              <a:spcBef>
                <a:spcPts val="600"/>
              </a:spcBef>
            </a:pPr>
            <a:r>
              <a:rPr lang="en-US" sz="1600" dirty="0">
                <a:latin typeface="Consolas" panose="020B0609020204030204" pitchFamily="49" charset="0"/>
              </a:rPr>
              <a:t>&lt;p style="border-right: solid"&gt;</a:t>
            </a:r>
            <a:r>
              <a:rPr lang="en-US" sz="1600" dirty="0" err="1">
                <a:latin typeface="Consolas" panose="020B0609020204030204" pitchFamily="49" charset="0"/>
              </a:rPr>
              <a:t>Épaisseur</a:t>
            </a:r>
            <a:r>
              <a:rPr lang="en-US" sz="1600" dirty="0">
                <a:latin typeface="Consolas" panose="020B0609020204030204" pitchFamily="49" charset="0"/>
              </a:rPr>
              <a:t> medium, </a:t>
            </a:r>
            <a:r>
              <a:rPr lang="en-US" sz="1600" dirty="0" err="1">
                <a:latin typeface="Consolas" panose="020B0609020204030204" pitchFamily="49" charset="0"/>
              </a:rPr>
              <a:t>ligne</a:t>
            </a:r>
            <a:r>
              <a:rPr lang="en-US" sz="1600" dirty="0">
                <a:latin typeface="Consolas" panose="020B0609020204030204" pitchFamily="49" charset="0"/>
              </a:rPr>
              <a:t> </a:t>
            </a:r>
            <a:r>
              <a:rPr lang="en-US" sz="1600" dirty="0" err="1">
                <a:latin typeface="Consolas" panose="020B0609020204030204" pitchFamily="49" charset="0"/>
              </a:rPr>
              <a:t>pleine</a:t>
            </a:r>
            <a:r>
              <a:rPr lang="en-US" sz="1600" dirty="0">
                <a:latin typeface="Consolas" panose="020B0609020204030204" pitchFamily="49" charset="0"/>
              </a:rPr>
              <a:t>, couleur noir&lt;/p&gt;</a:t>
            </a:r>
          </a:p>
          <a:p>
            <a:pPr>
              <a:spcBef>
                <a:spcPts val="600"/>
              </a:spcBef>
            </a:pPr>
            <a:r>
              <a:rPr lang="en-US" sz="1600" dirty="0">
                <a:latin typeface="Consolas" panose="020B0609020204030204" pitchFamily="49" charset="0"/>
              </a:rPr>
              <a:t>&lt;p style="border-bottom: dotted blue"&gt;Medium par </a:t>
            </a:r>
            <a:r>
              <a:rPr lang="en-US" sz="1600" dirty="0" err="1">
                <a:latin typeface="Consolas" panose="020B0609020204030204" pitchFamily="49" charset="0"/>
              </a:rPr>
              <a:t>defaut</a:t>
            </a:r>
            <a:r>
              <a:rPr lang="en-US" sz="1600" dirty="0">
                <a:latin typeface="Consolas" panose="020B0609020204030204" pitchFamily="49" charset="0"/>
              </a:rPr>
              <a:t>, </a:t>
            </a:r>
            <a:r>
              <a:rPr lang="en-US" sz="1600" dirty="0" err="1">
                <a:latin typeface="Consolas" panose="020B0609020204030204" pitchFamily="49" charset="0"/>
              </a:rPr>
              <a:t>ligne</a:t>
            </a:r>
            <a:r>
              <a:rPr lang="en-US" sz="1600" dirty="0">
                <a:latin typeface="Consolas" panose="020B0609020204030204" pitchFamily="49" charset="0"/>
              </a:rPr>
              <a:t> </a:t>
            </a:r>
            <a:r>
              <a:rPr lang="en-US" sz="1600" dirty="0" err="1">
                <a:latin typeface="Consolas" panose="020B0609020204030204" pitchFamily="49" charset="0"/>
              </a:rPr>
              <a:t>pointillée</a:t>
            </a:r>
            <a:r>
              <a:rPr lang="en-US" sz="1600" dirty="0">
                <a:latin typeface="Consolas" panose="020B0609020204030204" pitchFamily="49" charset="0"/>
              </a:rPr>
              <a:t>, </a:t>
            </a:r>
            <a:r>
              <a:rPr lang="en-US" sz="1600" dirty="0" err="1">
                <a:latin typeface="Consolas" panose="020B0609020204030204" pitchFamily="49" charset="0"/>
              </a:rPr>
              <a:t>en</a:t>
            </a:r>
            <a:r>
              <a:rPr lang="en-US" sz="1600" dirty="0">
                <a:latin typeface="Consolas" panose="020B0609020204030204" pitchFamily="49" charset="0"/>
              </a:rPr>
              <a:t> bleu&lt;/p&gt;</a:t>
            </a:r>
          </a:p>
          <a:p>
            <a:pPr>
              <a:spcBef>
                <a:spcPts val="600"/>
              </a:spcBef>
            </a:pPr>
            <a:r>
              <a:rPr lang="en-US" sz="1600" dirty="0">
                <a:latin typeface="Consolas" panose="020B0609020204030204" pitchFamily="49" charset="0"/>
              </a:rPr>
              <a:t>&lt;p style="color: red; border-left: 2px solid"&gt;</a:t>
            </a:r>
            <a:r>
              <a:rPr lang="en-US" sz="1600" dirty="0" err="1">
                <a:latin typeface="Consolas" panose="020B0609020204030204" pitchFamily="49" charset="0"/>
              </a:rPr>
              <a:t>Combiné</a:t>
            </a:r>
            <a:r>
              <a:rPr lang="en-US" sz="1600" dirty="0">
                <a:latin typeface="Consolas" panose="020B0609020204030204" pitchFamily="49" charset="0"/>
              </a:rPr>
              <a:t> avec un </a:t>
            </a:r>
            <a:r>
              <a:rPr lang="en-US" sz="1600" dirty="0" err="1">
                <a:latin typeface="Consolas" panose="020B0609020204030204" pitchFamily="49" charset="0"/>
              </a:rPr>
              <a:t>autre</a:t>
            </a:r>
            <a:r>
              <a:rPr lang="en-US" sz="1600" dirty="0">
                <a:latin typeface="Consolas" panose="020B0609020204030204" pitchFamily="49" charset="0"/>
              </a:rPr>
              <a:t> style avec le ;&lt;/p&gt;</a:t>
            </a:r>
          </a:p>
        </p:txBody>
      </p:sp>
      <p:sp>
        <p:nvSpPr>
          <p:cNvPr id="13" name="Espace réservé du contenu 2">
            <a:extLst>
              <a:ext uri="{FF2B5EF4-FFF2-40B4-BE49-F238E27FC236}">
                <a16:creationId xmlns:a16="http://schemas.microsoft.com/office/drawing/2014/main" id="{94F74337-00F6-D8B2-EE9C-41ED9560ACF6}"/>
              </a:ext>
            </a:extLst>
          </p:cNvPr>
          <p:cNvSpPr txBox="1">
            <a:spLocks/>
          </p:cNvSpPr>
          <p:nvPr/>
        </p:nvSpPr>
        <p:spPr>
          <a:xfrm>
            <a:off x="1590277" y="5949279"/>
            <a:ext cx="9782801" cy="474463"/>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sz="1800" dirty="0"/>
              <a:t>On n’est pas obligé de définir toutes les valeurs, la valeur par défaut est alors utilisée.</a:t>
            </a:r>
          </a:p>
        </p:txBody>
      </p:sp>
    </p:spTree>
    <p:extLst>
      <p:ext uri="{BB962C8B-B14F-4D97-AF65-F5344CB8AC3E}">
        <p14:creationId xmlns:p14="http://schemas.microsoft.com/office/powerpoint/2010/main" val="86253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Validateurs</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28800"/>
            <a:ext cx="9782801" cy="4572000"/>
          </a:xfrm>
        </p:spPr>
        <p:txBody>
          <a:bodyPr>
            <a:normAutofit/>
          </a:bodyPr>
          <a:lstStyle/>
          <a:p>
            <a:r>
              <a:rPr lang="fr-CA" b="0" i="0" dirty="0">
                <a:solidFill>
                  <a:srgbClr val="202124"/>
                </a:solidFill>
                <a:effectLst/>
              </a:rPr>
              <a:t>Dans le cadre du cours, il faudra être rigoureux et valider systématiquement son code pour le respect du standard et des conventions.</a:t>
            </a:r>
          </a:p>
          <a:p>
            <a:r>
              <a:rPr lang="fr-CA" b="0" i="0" dirty="0">
                <a:solidFill>
                  <a:srgbClr val="202124"/>
                </a:solidFill>
                <a:effectLst/>
              </a:rPr>
              <a:t>Nous utiliserons ces deux outils de validation</a:t>
            </a:r>
          </a:p>
          <a:p>
            <a:pPr lvl="1"/>
            <a:r>
              <a:rPr lang="fr-CA" b="0" i="0" dirty="0">
                <a:solidFill>
                  <a:srgbClr val="202124"/>
                </a:solidFill>
                <a:effectLst/>
                <a:hlinkClick r:id="rId3"/>
              </a:rPr>
              <a:t>HTML</a:t>
            </a:r>
            <a:endParaRPr lang="fr-CA" b="0" i="0" dirty="0">
              <a:solidFill>
                <a:srgbClr val="202124"/>
              </a:solidFill>
              <a:effectLst/>
            </a:endParaRPr>
          </a:p>
          <a:p>
            <a:pPr lvl="1"/>
            <a:r>
              <a:rPr lang="fr-CA" b="0" i="0" dirty="0">
                <a:solidFill>
                  <a:srgbClr val="202124"/>
                </a:solidFill>
                <a:effectLst/>
                <a:hlinkClick r:id="rId4"/>
              </a:rPr>
              <a:t>CSS</a:t>
            </a:r>
            <a:endParaRPr lang="fr-CA" b="0" i="0" dirty="0">
              <a:solidFill>
                <a:srgbClr val="202124"/>
              </a:solidFill>
              <a:effectLst/>
            </a:endParaRPr>
          </a:p>
        </p:txBody>
      </p:sp>
    </p:spTree>
    <p:extLst>
      <p:ext uri="{BB962C8B-B14F-4D97-AF65-F5344CB8AC3E}">
        <p14:creationId xmlns:p14="http://schemas.microsoft.com/office/powerpoint/2010/main" val="283160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Vérifier ses modifications dans VS Code</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28800"/>
            <a:ext cx="9782801" cy="4572000"/>
          </a:xfrm>
        </p:spPr>
        <p:txBody>
          <a:bodyPr>
            <a:normAutofit/>
          </a:bodyPr>
          <a:lstStyle/>
          <a:p>
            <a:pPr marL="0" indent="0">
              <a:buNone/>
            </a:pPr>
            <a:r>
              <a:rPr lang="fr-CA" b="0" i="0" dirty="0">
                <a:solidFill>
                  <a:srgbClr val="202124"/>
                </a:solidFill>
                <a:effectLst/>
              </a:rPr>
              <a:t>Pour éviter de </a:t>
            </a:r>
            <a:r>
              <a:rPr lang="fr-CA" b="0" i="0" dirty="0" err="1">
                <a:solidFill>
                  <a:srgbClr val="202124"/>
                </a:solidFill>
                <a:effectLst/>
              </a:rPr>
              <a:t>ré-exécuter</a:t>
            </a:r>
            <a:r>
              <a:rPr lang="fr-CA" b="0" i="0" dirty="0">
                <a:solidFill>
                  <a:srgbClr val="202124"/>
                </a:solidFill>
                <a:effectLst/>
              </a:rPr>
              <a:t> après chaque changement de code:</a:t>
            </a:r>
          </a:p>
          <a:p>
            <a:pPr marL="880110" lvl="1" indent="-514350">
              <a:buFont typeface="+mj-lt"/>
              <a:buAutoNum type="arabicPeriod"/>
            </a:pPr>
            <a:r>
              <a:rPr lang="fr-CA" dirty="0">
                <a:solidFill>
                  <a:srgbClr val="202124"/>
                </a:solidFill>
              </a:rPr>
              <a:t>Exécutez une première fois</a:t>
            </a:r>
          </a:p>
          <a:p>
            <a:pPr marL="880110" lvl="1" indent="-514350">
              <a:buFont typeface="+mj-lt"/>
              <a:buAutoNum type="arabicPeriod"/>
            </a:pPr>
            <a:r>
              <a:rPr lang="fr-CA" b="0" i="0" dirty="0">
                <a:solidFill>
                  <a:srgbClr val="202124"/>
                </a:solidFill>
                <a:effectLst/>
              </a:rPr>
              <a:t>Gardez la page ouverte dans le navigateur</a:t>
            </a:r>
          </a:p>
          <a:p>
            <a:pPr marL="880110" lvl="1" indent="-514350">
              <a:buFont typeface="+mj-lt"/>
              <a:buAutoNum type="arabicPeriod"/>
            </a:pPr>
            <a:r>
              <a:rPr lang="fr-CA" dirty="0">
                <a:solidFill>
                  <a:srgbClr val="202124"/>
                </a:solidFill>
              </a:rPr>
              <a:t>Après un changement, enregistrez le code (CTRL+S)</a:t>
            </a:r>
          </a:p>
          <a:p>
            <a:pPr marL="880110" lvl="1" indent="-514350">
              <a:buFont typeface="+mj-lt"/>
              <a:buAutoNum type="arabicPeriod"/>
            </a:pPr>
            <a:r>
              <a:rPr lang="fr-CA" b="0" i="0" dirty="0">
                <a:solidFill>
                  <a:srgbClr val="202124"/>
                </a:solidFill>
                <a:effectLst/>
              </a:rPr>
              <a:t>Puis </a:t>
            </a:r>
            <a:r>
              <a:rPr lang="fr-CA" dirty="0">
                <a:solidFill>
                  <a:srgbClr val="202124"/>
                </a:solidFill>
              </a:rPr>
              <a:t>rafraichissez la page dans le navigateur (</a:t>
            </a:r>
            <a:r>
              <a:rPr lang="fr-CA" dirty="0" err="1">
                <a:solidFill>
                  <a:srgbClr val="202124"/>
                </a:solidFill>
              </a:rPr>
              <a:t>Refresh</a:t>
            </a:r>
            <a:r>
              <a:rPr lang="fr-CA" dirty="0">
                <a:solidFill>
                  <a:srgbClr val="202124"/>
                </a:solidFill>
              </a:rPr>
              <a:t> = F5)</a:t>
            </a:r>
            <a:endParaRPr lang="fr-CA" b="0" i="0" dirty="0">
              <a:solidFill>
                <a:srgbClr val="202124"/>
              </a:solidFill>
              <a:effectLst/>
            </a:endParaRPr>
          </a:p>
        </p:txBody>
      </p:sp>
    </p:spTree>
    <p:extLst>
      <p:ext uri="{BB962C8B-B14F-4D97-AF65-F5344CB8AC3E}">
        <p14:creationId xmlns:p14="http://schemas.microsoft.com/office/powerpoint/2010/main" val="126171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Laboratoire 1C</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p:txBody>
          <a:bodyPr>
            <a:normAutofit/>
          </a:bodyPr>
          <a:lstStyle/>
          <a:p>
            <a:pPr marL="0" indent="0">
              <a:buNone/>
            </a:pPr>
            <a:r>
              <a:rPr lang="fr-CA" dirty="0">
                <a:ea typeface="Verdana" panose="020B0604030504040204" pitchFamily="34" charset="0"/>
              </a:rPr>
              <a:t>Faites le laboratoire L01C</a:t>
            </a:r>
          </a:p>
          <a:p>
            <a:pPr marL="0" indent="0">
              <a:buNone/>
            </a:pPr>
            <a:r>
              <a:rPr lang="fr-CA" dirty="0">
                <a:ea typeface="Verdana" panose="020B0604030504040204" pitchFamily="34" charset="0"/>
              </a:rPr>
              <a:t>Application d’attributs de style.</a:t>
            </a:r>
          </a:p>
        </p:txBody>
      </p:sp>
    </p:spTree>
    <p:extLst>
      <p:ext uri="{BB962C8B-B14F-4D97-AF65-F5344CB8AC3E}">
        <p14:creationId xmlns:p14="http://schemas.microsoft.com/office/powerpoint/2010/main" val="68797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 Listes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295390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Listes ordonnées et non ordonnées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1756792"/>
          </a:xfrm>
        </p:spPr>
        <p:txBody>
          <a:bodyPr>
            <a:normAutofit/>
          </a:bodyPr>
          <a:lstStyle/>
          <a:p>
            <a:pPr marL="0" indent="0">
              <a:spcBef>
                <a:spcPts val="600"/>
              </a:spcBef>
              <a:buNone/>
            </a:pPr>
            <a:r>
              <a:rPr lang="fr-CA" sz="2000" dirty="0"/>
              <a:t>Il y a deux types de liste</a:t>
            </a:r>
          </a:p>
          <a:p>
            <a:pPr lvl="1"/>
            <a:r>
              <a:rPr lang="fr-CA" sz="1600" dirty="0"/>
              <a:t>Les listes ordonnées (&lt;</a:t>
            </a:r>
            <a:r>
              <a:rPr lang="fr-CA" sz="1600" dirty="0" err="1"/>
              <a:t>ol</a:t>
            </a:r>
            <a:r>
              <a:rPr lang="fr-CA" sz="1600" dirty="0"/>
              <a:t>&gt;)​ - avec des numéros</a:t>
            </a:r>
          </a:p>
          <a:p>
            <a:pPr lvl="1"/>
            <a:r>
              <a:rPr lang="fr-CA" sz="1600" dirty="0"/>
              <a:t>Les listes non-ordonnées (&lt;</a:t>
            </a:r>
            <a:r>
              <a:rPr lang="fr-CA" sz="1600" dirty="0" err="1"/>
              <a:t>ul</a:t>
            </a:r>
            <a:r>
              <a:rPr lang="fr-CA" sz="1600" dirty="0"/>
              <a:t>&gt;) – avec des puces</a:t>
            </a:r>
          </a:p>
          <a:p>
            <a:pPr marL="0" indent="0">
              <a:spcBef>
                <a:spcPts val="600"/>
              </a:spcBef>
              <a:buNone/>
            </a:pPr>
            <a:endParaRPr lang="fr-CA" sz="2000" dirty="0"/>
          </a:p>
          <a:p>
            <a:pPr marL="0" indent="0">
              <a:spcBef>
                <a:spcPts val="600"/>
              </a:spcBef>
              <a:buNone/>
            </a:pPr>
            <a:r>
              <a:rPr lang="fr-CA" sz="2000" dirty="0"/>
              <a:t>Syntaxe:</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486217" y="3848190"/>
            <a:ext cx="2447955" cy="1631216"/>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a:t>
            </a:r>
            <a:r>
              <a:rPr lang="en-US" sz="1600" dirty="0" err="1">
                <a:latin typeface="Consolas" panose="020B0609020204030204" pitchFamily="49" charset="0"/>
              </a:rPr>
              <a:t>ul</a:t>
            </a:r>
            <a:r>
              <a:rPr lang="en-US" sz="1600" dirty="0">
                <a:latin typeface="Consolas" panose="020B0609020204030204" pitchFamily="49" charset="0"/>
              </a:rPr>
              <a:t>&gt;</a:t>
            </a:r>
          </a:p>
          <a:p>
            <a:pPr>
              <a:spcBef>
                <a:spcPts val="600"/>
              </a:spcBef>
            </a:pPr>
            <a:r>
              <a:rPr lang="en-US" sz="1600" dirty="0">
                <a:latin typeface="Consolas" panose="020B0609020204030204" pitchFamily="49" charset="0"/>
              </a:rPr>
              <a:t>  &lt;li&gt;</a:t>
            </a:r>
            <a:r>
              <a:rPr lang="en-US" sz="1600" dirty="0" err="1">
                <a:latin typeface="Consolas" panose="020B0609020204030204" pitchFamily="49" charset="0"/>
              </a:rPr>
              <a:t>Élément</a:t>
            </a:r>
            <a:r>
              <a:rPr lang="en-US" sz="1600" dirty="0">
                <a:latin typeface="Consolas" panose="020B0609020204030204" pitchFamily="49" charset="0"/>
              </a:rPr>
              <a:t> 1&lt;/li&gt;</a:t>
            </a:r>
          </a:p>
          <a:p>
            <a:pPr>
              <a:spcBef>
                <a:spcPts val="600"/>
              </a:spcBef>
            </a:pPr>
            <a:r>
              <a:rPr lang="en-US" sz="1600" dirty="0">
                <a:latin typeface="Consolas" panose="020B0609020204030204" pitchFamily="49" charset="0"/>
              </a:rPr>
              <a:t>  &lt;li&gt;</a:t>
            </a:r>
            <a:r>
              <a:rPr lang="en-US" sz="1600" dirty="0" err="1">
                <a:latin typeface="Consolas" panose="020B0609020204030204" pitchFamily="49" charset="0"/>
              </a:rPr>
              <a:t>Élément</a:t>
            </a:r>
            <a:r>
              <a:rPr lang="en-US" sz="1600" dirty="0">
                <a:latin typeface="Consolas" panose="020B0609020204030204" pitchFamily="49" charset="0"/>
              </a:rPr>
              <a:t> 2&lt;/li&gt;</a:t>
            </a:r>
          </a:p>
          <a:p>
            <a:pPr>
              <a:spcBef>
                <a:spcPts val="600"/>
              </a:spcBef>
            </a:pPr>
            <a:r>
              <a:rPr lang="en-US" sz="1600" dirty="0">
                <a:latin typeface="Consolas" panose="020B0609020204030204" pitchFamily="49" charset="0"/>
              </a:rPr>
              <a:t>  &lt;li&gt;</a:t>
            </a:r>
            <a:r>
              <a:rPr lang="en-US" sz="1600" dirty="0" err="1">
                <a:latin typeface="Consolas" panose="020B0609020204030204" pitchFamily="49" charset="0"/>
              </a:rPr>
              <a:t>Élément</a:t>
            </a:r>
            <a:r>
              <a:rPr lang="en-US" sz="1600" dirty="0">
                <a:latin typeface="Consolas" panose="020B0609020204030204" pitchFamily="49" charset="0"/>
              </a:rPr>
              <a:t> 3&lt;/li&gt;</a:t>
            </a:r>
          </a:p>
          <a:p>
            <a:pPr>
              <a:spcBef>
                <a:spcPts val="600"/>
              </a:spcBef>
            </a:pPr>
            <a:r>
              <a:rPr lang="en-US" sz="1600" dirty="0">
                <a:latin typeface="Consolas" panose="020B0609020204030204" pitchFamily="49" charset="0"/>
              </a:rPr>
              <a:t>&lt;/</a:t>
            </a:r>
            <a:r>
              <a:rPr lang="en-US" sz="1600" dirty="0" err="1">
                <a:latin typeface="Consolas" panose="020B0609020204030204" pitchFamily="49" charset="0"/>
              </a:rPr>
              <a:t>ul</a:t>
            </a:r>
            <a:r>
              <a:rPr lang="en-US" sz="1600" dirty="0">
                <a:latin typeface="Consolas" panose="020B0609020204030204" pitchFamily="49" charset="0"/>
              </a:rPr>
              <a:t>&gt;</a:t>
            </a:r>
          </a:p>
        </p:txBody>
      </p:sp>
      <p:sp>
        <p:nvSpPr>
          <p:cNvPr id="5" name="ZoneTexte 4">
            <a:extLst>
              <a:ext uri="{FF2B5EF4-FFF2-40B4-BE49-F238E27FC236}">
                <a16:creationId xmlns:a16="http://schemas.microsoft.com/office/drawing/2014/main" id="{0F963016-BBB1-3071-4E67-72487F098E59}"/>
              </a:ext>
            </a:extLst>
          </p:cNvPr>
          <p:cNvSpPr txBox="1"/>
          <p:nvPr/>
        </p:nvSpPr>
        <p:spPr>
          <a:xfrm>
            <a:off x="6886500" y="3848190"/>
            <a:ext cx="2447955" cy="1631216"/>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a:t>
            </a:r>
            <a:r>
              <a:rPr lang="en-US" sz="1600" dirty="0" err="1">
                <a:latin typeface="Consolas" panose="020B0609020204030204" pitchFamily="49" charset="0"/>
              </a:rPr>
              <a:t>ol</a:t>
            </a:r>
            <a:r>
              <a:rPr lang="en-US" sz="1600" dirty="0">
                <a:latin typeface="Consolas" panose="020B0609020204030204" pitchFamily="49" charset="0"/>
              </a:rPr>
              <a:t>&gt;</a:t>
            </a:r>
          </a:p>
          <a:p>
            <a:pPr>
              <a:spcBef>
                <a:spcPts val="600"/>
              </a:spcBef>
            </a:pPr>
            <a:r>
              <a:rPr lang="en-US" sz="1600" dirty="0">
                <a:latin typeface="Consolas" panose="020B0609020204030204" pitchFamily="49" charset="0"/>
              </a:rPr>
              <a:t>  &lt;li&gt;</a:t>
            </a:r>
            <a:r>
              <a:rPr lang="en-US" sz="1600" dirty="0" err="1">
                <a:latin typeface="Consolas" panose="020B0609020204030204" pitchFamily="49" charset="0"/>
              </a:rPr>
              <a:t>Élément</a:t>
            </a:r>
            <a:r>
              <a:rPr lang="en-US" sz="1600" dirty="0">
                <a:latin typeface="Consolas" panose="020B0609020204030204" pitchFamily="49" charset="0"/>
              </a:rPr>
              <a:t> 1&lt;/li&gt;</a:t>
            </a:r>
          </a:p>
          <a:p>
            <a:pPr>
              <a:spcBef>
                <a:spcPts val="600"/>
              </a:spcBef>
            </a:pPr>
            <a:r>
              <a:rPr lang="en-US" sz="1600" dirty="0">
                <a:latin typeface="Consolas" panose="020B0609020204030204" pitchFamily="49" charset="0"/>
              </a:rPr>
              <a:t>  &lt;li&gt;</a:t>
            </a:r>
            <a:r>
              <a:rPr lang="en-US" sz="1600" dirty="0" err="1">
                <a:latin typeface="Consolas" panose="020B0609020204030204" pitchFamily="49" charset="0"/>
              </a:rPr>
              <a:t>Élément</a:t>
            </a:r>
            <a:r>
              <a:rPr lang="en-US" sz="1600" dirty="0">
                <a:latin typeface="Consolas" panose="020B0609020204030204" pitchFamily="49" charset="0"/>
              </a:rPr>
              <a:t> 2&lt;/li&gt;</a:t>
            </a:r>
          </a:p>
          <a:p>
            <a:pPr>
              <a:spcBef>
                <a:spcPts val="600"/>
              </a:spcBef>
            </a:pPr>
            <a:r>
              <a:rPr lang="en-US" sz="1600" dirty="0">
                <a:latin typeface="Consolas" panose="020B0609020204030204" pitchFamily="49" charset="0"/>
              </a:rPr>
              <a:t>  &lt;li&gt;</a:t>
            </a:r>
            <a:r>
              <a:rPr lang="en-US" sz="1600" dirty="0" err="1">
                <a:latin typeface="Consolas" panose="020B0609020204030204" pitchFamily="49" charset="0"/>
              </a:rPr>
              <a:t>Élément</a:t>
            </a:r>
            <a:r>
              <a:rPr lang="en-US" sz="1600" dirty="0">
                <a:latin typeface="Consolas" panose="020B0609020204030204" pitchFamily="49" charset="0"/>
              </a:rPr>
              <a:t> 3&lt;/li&gt;</a:t>
            </a:r>
          </a:p>
          <a:p>
            <a:pPr>
              <a:spcBef>
                <a:spcPts val="600"/>
              </a:spcBef>
            </a:pPr>
            <a:r>
              <a:rPr lang="en-US" sz="1600" dirty="0">
                <a:latin typeface="Consolas" panose="020B0609020204030204" pitchFamily="49" charset="0"/>
              </a:rPr>
              <a:t>&lt;/</a:t>
            </a:r>
            <a:r>
              <a:rPr lang="en-US" sz="1600" dirty="0" err="1">
                <a:latin typeface="Consolas" panose="020B0609020204030204" pitchFamily="49" charset="0"/>
              </a:rPr>
              <a:t>ol</a:t>
            </a:r>
            <a:r>
              <a:rPr lang="en-US" sz="1600" dirty="0">
                <a:latin typeface="Consolas" panose="020B0609020204030204" pitchFamily="49" charset="0"/>
              </a:rPr>
              <a:t>&gt;</a:t>
            </a:r>
          </a:p>
        </p:txBody>
      </p:sp>
      <p:pic>
        <p:nvPicPr>
          <p:cNvPr id="9" name="Image 8">
            <a:extLst>
              <a:ext uri="{FF2B5EF4-FFF2-40B4-BE49-F238E27FC236}">
                <a16:creationId xmlns:a16="http://schemas.microsoft.com/office/drawing/2014/main" id="{0BE91896-69D0-47FD-8E68-78A5949FF940}"/>
              </a:ext>
            </a:extLst>
          </p:cNvPr>
          <p:cNvPicPr>
            <a:picLocks noChangeAspect="1"/>
          </p:cNvPicPr>
          <p:nvPr/>
        </p:nvPicPr>
        <p:blipFill>
          <a:blip r:embed="rId2"/>
          <a:stretch>
            <a:fillRect/>
          </a:stretch>
        </p:blipFill>
        <p:spPr>
          <a:xfrm>
            <a:off x="4054088" y="3848190"/>
            <a:ext cx="1832604" cy="1309002"/>
          </a:xfrm>
          <a:prstGeom prst="rect">
            <a:avLst/>
          </a:prstGeom>
        </p:spPr>
      </p:pic>
      <p:pic>
        <p:nvPicPr>
          <p:cNvPr id="11" name="Image 10">
            <a:extLst>
              <a:ext uri="{FF2B5EF4-FFF2-40B4-BE49-F238E27FC236}">
                <a16:creationId xmlns:a16="http://schemas.microsoft.com/office/drawing/2014/main" id="{9C93767B-283E-7279-4004-85ED81CC03C3}"/>
              </a:ext>
            </a:extLst>
          </p:cNvPr>
          <p:cNvPicPr>
            <a:picLocks noChangeAspect="1"/>
          </p:cNvPicPr>
          <p:nvPr/>
        </p:nvPicPr>
        <p:blipFill>
          <a:blip r:embed="rId3"/>
          <a:stretch>
            <a:fillRect/>
          </a:stretch>
        </p:blipFill>
        <p:spPr>
          <a:xfrm>
            <a:off x="9586379" y="3935126"/>
            <a:ext cx="1692610" cy="1103877"/>
          </a:xfrm>
          <a:prstGeom prst="rect">
            <a:avLst/>
          </a:prstGeom>
        </p:spPr>
      </p:pic>
    </p:spTree>
    <p:extLst>
      <p:ext uri="{BB962C8B-B14F-4D97-AF65-F5344CB8AC3E}">
        <p14:creationId xmlns:p14="http://schemas.microsoft.com/office/powerpoint/2010/main" val="302243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Listes comme menu</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1756792"/>
          </a:xfrm>
        </p:spPr>
        <p:txBody>
          <a:bodyPr>
            <a:normAutofit/>
          </a:bodyPr>
          <a:lstStyle/>
          <a:p>
            <a:pPr marL="0" indent="0">
              <a:spcBef>
                <a:spcPts val="600"/>
              </a:spcBef>
              <a:buNone/>
            </a:pPr>
            <a:r>
              <a:rPr lang="fr-CA" sz="2000" dirty="0"/>
              <a:t>Plusieurs attributs de style sont disponibles pour les listes.</a:t>
            </a:r>
          </a:p>
          <a:p>
            <a:pPr marL="0" indent="0">
              <a:spcBef>
                <a:spcPts val="600"/>
              </a:spcBef>
              <a:buNone/>
            </a:pPr>
            <a:r>
              <a:rPr lang="fr-CA" sz="2000" dirty="0"/>
              <a:t>Les 2 attributs suivants peuvent être utilisés pour créer des menus horizontaux à partir d’une liste:</a:t>
            </a:r>
          </a:p>
          <a:p>
            <a:pPr lvl="1"/>
            <a:r>
              <a:rPr lang="fr-CA" sz="1600" dirty="0" err="1">
                <a:solidFill>
                  <a:schemeClr val="accent4">
                    <a:lumMod val="75000"/>
                  </a:schemeClr>
                </a:solidFill>
              </a:rPr>
              <a:t>list</a:t>
            </a:r>
            <a:r>
              <a:rPr lang="fr-CA" sz="1600" dirty="0">
                <a:solidFill>
                  <a:schemeClr val="accent4">
                    <a:lumMod val="75000"/>
                  </a:schemeClr>
                </a:solidFill>
              </a:rPr>
              <a:t>-style-type</a:t>
            </a:r>
            <a:r>
              <a:rPr lang="fr-CA" sz="1600" dirty="0"/>
              <a:t>		appliqué à </a:t>
            </a:r>
            <a:r>
              <a:rPr lang="fr-CA" sz="1600" b="1" dirty="0" err="1"/>
              <a:t>ul</a:t>
            </a:r>
            <a:endParaRPr lang="fr-CA" sz="1600" b="1" dirty="0"/>
          </a:p>
          <a:p>
            <a:pPr lvl="1"/>
            <a:r>
              <a:rPr lang="fr-CA" sz="1600" dirty="0" err="1">
                <a:solidFill>
                  <a:schemeClr val="accent4">
                    <a:lumMod val="75000"/>
                  </a:schemeClr>
                </a:solidFill>
              </a:rPr>
              <a:t>float</a:t>
            </a:r>
            <a:r>
              <a:rPr lang="fr-CA" sz="1600" dirty="0"/>
              <a:t>		appliqué à </a:t>
            </a:r>
            <a:r>
              <a:rPr lang="fr-CA" sz="1600" b="1" dirty="0"/>
              <a:t>li</a:t>
            </a:r>
          </a:p>
        </p:txBody>
      </p:sp>
      <p:sp>
        <p:nvSpPr>
          <p:cNvPr id="4" name="Espace réservé du contenu 2">
            <a:extLst>
              <a:ext uri="{FF2B5EF4-FFF2-40B4-BE49-F238E27FC236}">
                <a16:creationId xmlns:a16="http://schemas.microsoft.com/office/drawing/2014/main" id="{8855941D-69C5-C95B-12C4-7ADB5AC3DD25}"/>
              </a:ext>
            </a:extLst>
          </p:cNvPr>
          <p:cNvSpPr txBox="1">
            <a:spLocks/>
          </p:cNvSpPr>
          <p:nvPr/>
        </p:nvSpPr>
        <p:spPr>
          <a:xfrm>
            <a:off x="1593436" y="5661248"/>
            <a:ext cx="9782801" cy="504056"/>
          </a:xfrm>
          <a:prstGeom prst="rect">
            <a:avLst/>
          </a:prstGeom>
          <a:solidFill>
            <a:schemeClr val="accent6">
              <a:lumMod val="20000"/>
              <a:lumOff val="80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sz="2000" dirty="0"/>
              <a:t>Ces éléments sont explorés dans les laboratoires/TP et font partie des évaluations.</a:t>
            </a:r>
            <a:endParaRPr lang="fr-CA" sz="1600" b="1" dirty="0"/>
          </a:p>
        </p:txBody>
      </p:sp>
      <p:pic>
        <p:nvPicPr>
          <p:cNvPr id="8" name="Image 7">
            <a:extLst>
              <a:ext uri="{FF2B5EF4-FFF2-40B4-BE49-F238E27FC236}">
                <a16:creationId xmlns:a16="http://schemas.microsoft.com/office/drawing/2014/main" id="{9C3BA4C6-371F-E101-5ABE-BDF67B6D481E}"/>
              </a:ext>
            </a:extLst>
          </p:cNvPr>
          <p:cNvPicPr>
            <a:picLocks noChangeAspect="1"/>
          </p:cNvPicPr>
          <p:nvPr/>
        </p:nvPicPr>
        <p:blipFill>
          <a:blip r:embed="rId2"/>
          <a:stretch>
            <a:fillRect/>
          </a:stretch>
        </p:blipFill>
        <p:spPr>
          <a:xfrm>
            <a:off x="3286100" y="3759627"/>
            <a:ext cx="4828820" cy="825289"/>
          </a:xfrm>
          <a:prstGeom prst="rect">
            <a:avLst/>
          </a:prstGeom>
        </p:spPr>
      </p:pic>
    </p:spTree>
    <p:extLst>
      <p:ext uri="{BB962C8B-B14F-4D97-AF65-F5344CB8AC3E}">
        <p14:creationId xmlns:p14="http://schemas.microsoft.com/office/powerpoint/2010/main" val="118946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 Tableaux</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161879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lstStyle/>
          <a:p>
            <a:r>
              <a:rPr lang="fr-CA" dirty="0"/>
              <a:t>Les tableaux</a:t>
            </a:r>
            <a:endParaRPr lang="fr-CA" dirty="0">
              <a:solidFill>
                <a:schemeClr val="accent4">
                  <a:lumMod val="75000"/>
                </a:schemeClr>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p:txBody>
          <a:bodyPr>
            <a:normAutofit/>
          </a:bodyPr>
          <a:lstStyle/>
          <a:p>
            <a:r>
              <a:rPr lang="fr-CA" dirty="0"/>
              <a:t>La balise &lt;table&gt; ... &lt;/table&gt;</a:t>
            </a:r>
          </a:p>
          <a:p>
            <a:pPr lvl="1"/>
            <a:r>
              <a:rPr lang="fr-CA" dirty="0"/>
              <a:t>Les lignes : &lt;tr&gt;&lt;/tr&gt;</a:t>
            </a:r>
          </a:p>
          <a:p>
            <a:pPr lvl="2"/>
            <a:r>
              <a:rPr lang="fr-CA" dirty="0"/>
              <a:t>Les entêtes : &lt;th&gt;&lt;/th&gt;</a:t>
            </a:r>
          </a:p>
          <a:p>
            <a:pPr lvl="2"/>
            <a:r>
              <a:rPr lang="fr-CA" dirty="0"/>
              <a:t>Les cellules : &lt;td&gt;&lt;/td&gt;</a:t>
            </a:r>
          </a:p>
          <a:p>
            <a:endParaRPr lang="fr-CA" dirty="0"/>
          </a:p>
          <a:p>
            <a:pPr marL="0" indent="0">
              <a:buNone/>
            </a:pPr>
            <a:endParaRPr lang="fr-CA" dirty="0"/>
          </a:p>
        </p:txBody>
      </p:sp>
    </p:spTree>
    <p:extLst>
      <p:ext uri="{BB962C8B-B14F-4D97-AF65-F5344CB8AC3E}">
        <p14:creationId xmlns:p14="http://schemas.microsoft.com/office/powerpoint/2010/main" val="400505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Les éléments</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9782800" cy="4925144"/>
          </a:xfrm>
        </p:spPr>
        <p:txBody>
          <a:bodyPr>
            <a:normAutofit fontScale="92500" lnSpcReduction="10000"/>
          </a:bodyPr>
          <a:lstStyle/>
          <a:p>
            <a:pPr marL="0" indent="0">
              <a:buNone/>
            </a:pPr>
            <a:r>
              <a:rPr lang="fr-CA" sz="2400" dirty="0">
                <a:ea typeface="Verdana" panose="020B0604030504040204" pitchFamily="34" charset="0"/>
              </a:rPr>
              <a:t>Un document html est constitué d’</a:t>
            </a:r>
            <a:r>
              <a:rPr lang="fr-CA" sz="2400" b="1" dirty="0">
                <a:solidFill>
                  <a:srgbClr val="00B050"/>
                </a:solidFill>
                <a:ea typeface="Verdana" panose="020B0604030504040204" pitchFamily="34" charset="0"/>
              </a:rPr>
              <a:t>éléments</a:t>
            </a:r>
            <a:r>
              <a:rPr lang="fr-CA" sz="2400" dirty="0">
                <a:ea typeface="Verdana" panose="020B0604030504040204" pitchFamily="34" charset="0"/>
              </a:rPr>
              <a:t>.</a:t>
            </a:r>
          </a:p>
          <a:p>
            <a:r>
              <a:rPr lang="fr-CA" sz="2400" dirty="0">
                <a:ea typeface="Verdana" panose="020B0604030504040204" pitchFamily="34" charset="0"/>
              </a:rPr>
              <a:t>Élément avec contenu – balise </a:t>
            </a:r>
            <a:r>
              <a:rPr lang="fr-CA" sz="2400" u="sng" dirty="0">
                <a:ea typeface="Verdana" panose="020B0604030504040204" pitchFamily="34" charset="0"/>
              </a:rPr>
              <a:t>ouvrante</a:t>
            </a:r>
            <a:r>
              <a:rPr lang="fr-CA" sz="2400" dirty="0">
                <a:ea typeface="Verdana" panose="020B0604030504040204" pitchFamily="34" charset="0"/>
              </a:rPr>
              <a:t> et </a:t>
            </a:r>
            <a:r>
              <a:rPr lang="fr-CA" sz="2400" u="sng" dirty="0">
                <a:ea typeface="Verdana" panose="020B0604030504040204" pitchFamily="34" charset="0"/>
              </a:rPr>
              <a:t>fermante</a:t>
            </a:r>
          </a:p>
          <a:p>
            <a:pPr marL="0" indent="0">
              <a:buNone/>
            </a:pPr>
            <a:r>
              <a:rPr lang="fr-CA" sz="2400" dirty="0">
                <a:ea typeface="Verdana" panose="020B0604030504040204" pitchFamily="34" charset="0"/>
              </a:rPr>
              <a:t>	</a:t>
            </a:r>
            <a:r>
              <a:rPr lang="fr-CA" sz="2400" b="1" dirty="0">
                <a:solidFill>
                  <a:schemeClr val="accent4">
                    <a:lumMod val="75000"/>
                  </a:schemeClr>
                </a:solidFill>
                <a:ea typeface="Verdana" panose="020B0604030504040204" pitchFamily="34" charset="0"/>
              </a:rPr>
              <a:t>&lt;p&gt;</a:t>
            </a:r>
            <a:r>
              <a:rPr lang="fr-CA" sz="2400" dirty="0">
                <a:ea typeface="Verdana" panose="020B0604030504040204" pitchFamily="34" charset="0"/>
              </a:rPr>
              <a:t>	ceci est du texte	</a:t>
            </a:r>
            <a:r>
              <a:rPr lang="fr-CA" sz="2400" b="1" dirty="0">
                <a:solidFill>
                  <a:schemeClr val="accent4">
                    <a:lumMod val="75000"/>
                  </a:schemeClr>
                </a:solidFill>
                <a:ea typeface="Verdana" panose="020B0604030504040204" pitchFamily="34" charset="0"/>
              </a:rPr>
              <a:t>&lt;/p&gt;</a:t>
            </a:r>
          </a:p>
          <a:p>
            <a:pPr marL="0" indent="0">
              <a:buNone/>
            </a:pPr>
            <a:endParaRPr lang="fr-CA" sz="2400" dirty="0">
              <a:ea typeface="Verdana" panose="020B0604030504040204" pitchFamily="34" charset="0"/>
            </a:endParaRPr>
          </a:p>
          <a:p>
            <a:endParaRPr lang="fr-CA" sz="2400" dirty="0">
              <a:ea typeface="Verdana" panose="020B0604030504040204" pitchFamily="34" charset="0"/>
            </a:endParaRPr>
          </a:p>
          <a:p>
            <a:endParaRPr lang="fr-CA" sz="2400" dirty="0">
              <a:ea typeface="Verdana" panose="020B0604030504040204" pitchFamily="34" charset="0"/>
            </a:endParaRPr>
          </a:p>
          <a:p>
            <a:r>
              <a:rPr lang="fr-CA" sz="2400" dirty="0">
                <a:ea typeface="Verdana" panose="020B0604030504040204" pitchFamily="34" charset="0"/>
              </a:rPr>
              <a:t>Élément sans contenu – une seule balise</a:t>
            </a:r>
          </a:p>
          <a:p>
            <a:pPr marL="0" indent="0">
              <a:buNone/>
            </a:pPr>
            <a:r>
              <a:rPr lang="fr-CA" sz="2400" dirty="0">
                <a:ea typeface="Verdana" panose="020B0604030504040204" pitchFamily="34" charset="0"/>
              </a:rPr>
              <a:t>	</a:t>
            </a:r>
            <a:r>
              <a:rPr lang="fr-CA" sz="2400" b="1" dirty="0">
                <a:solidFill>
                  <a:schemeClr val="accent4">
                    <a:lumMod val="75000"/>
                  </a:schemeClr>
                </a:solidFill>
                <a:ea typeface="Verdana" panose="020B0604030504040204" pitchFamily="34" charset="0"/>
              </a:rPr>
              <a:t>&lt;</a:t>
            </a:r>
            <a:r>
              <a:rPr lang="fr-CA" sz="2400" b="1" dirty="0" err="1">
                <a:solidFill>
                  <a:schemeClr val="accent4">
                    <a:lumMod val="75000"/>
                  </a:schemeClr>
                </a:solidFill>
                <a:ea typeface="Verdana" panose="020B0604030504040204" pitchFamily="34" charset="0"/>
              </a:rPr>
              <a:t>hr</a:t>
            </a:r>
            <a:r>
              <a:rPr lang="fr-CA" sz="2400" b="1" dirty="0">
                <a:solidFill>
                  <a:schemeClr val="accent4">
                    <a:lumMod val="75000"/>
                  </a:schemeClr>
                </a:solidFill>
                <a:ea typeface="Verdana" panose="020B0604030504040204" pitchFamily="34" charset="0"/>
              </a:rPr>
              <a:t>&gt;</a:t>
            </a:r>
            <a:r>
              <a:rPr lang="fr-CA" sz="2400" dirty="0">
                <a:ea typeface="Verdana" panose="020B0604030504040204" pitchFamily="34" charset="0"/>
              </a:rPr>
              <a:t>		(une ligne horizontale)</a:t>
            </a:r>
          </a:p>
          <a:p>
            <a:pPr marL="0" indent="0">
              <a:buNone/>
            </a:pPr>
            <a:endParaRPr lang="fr-CA" sz="2400" dirty="0">
              <a:ea typeface="Verdana" panose="020B0604030504040204" pitchFamily="34" charset="0"/>
            </a:endParaRPr>
          </a:p>
          <a:p>
            <a:pPr marL="0" indent="0">
              <a:buNone/>
            </a:pPr>
            <a:endParaRPr lang="fr-CA" sz="2400" dirty="0">
              <a:ea typeface="Verdana" panose="020B0604030504040204" pitchFamily="34" charset="0"/>
            </a:endParaRPr>
          </a:p>
          <a:p>
            <a:pPr marL="0" indent="0">
              <a:buNone/>
            </a:pPr>
            <a:r>
              <a:rPr lang="fr-CA" sz="2400" dirty="0">
                <a:ea typeface="Verdana" panose="020B0604030504040204" pitchFamily="34" charset="0"/>
              </a:rPr>
              <a:t>Une balise unique peut être terminée avec un </a:t>
            </a:r>
            <a:r>
              <a:rPr lang="fr-CA" sz="2400" b="1" dirty="0">
                <a:solidFill>
                  <a:schemeClr val="accent4">
                    <a:lumMod val="75000"/>
                  </a:schemeClr>
                </a:solidFill>
                <a:ea typeface="Verdana" panose="020B0604030504040204" pitchFamily="34" charset="0"/>
              </a:rPr>
              <a:t>/</a:t>
            </a:r>
            <a:r>
              <a:rPr lang="fr-CA" sz="2400" dirty="0">
                <a:ea typeface="Verdana" panose="020B0604030504040204" pitchFamily="34" charset="0"/>
              </a:rPr>
              <a:t> -&gt; </a:t>
            </a:r>
            <a:r>
              <a:rPr lang="fr-CA" sz="2400" b="1" dirty="0">
                <a:solidFill>
                  <a:schemeClr val="accent4">
                    <a:lumMod val="75000"/>
                  </a:schemeClr>
                </a:solidFill>
                <a:ea typeface="Verdana" panose="020B0604030504040204" pitchFamily="34" charset="0"/>
              </a:rPr>
              <a:t>&lt;</a:t>
            </a:r>
            <a:r>
              <a:rPr lang="fr-CA" sz="2400" b="1" dirty="0" err="1">
                <a:solidFill>
                  <a:schemeClr val="accent4">
                    <a:lumMod val="75000"/>
                  </a:schemeClr>
                </a:solidFill>
                <a:ea typeface="Verdana" panose="020B0604030504040204" pitchFamily="34" charset="0"/>
              </a:rPr>
              <a:t>hr</a:t>
            </a:r>
            <a:r>
              <a:rPr lang="fr-CA" sz="2400" b="1" dirty="0">
                <a:solidFill>
                  <a:schemeClr val="accent4">
                    <a:lumMod val="75000"/>
                  </a:schemeClr>
                </a:solidFill>
                <a:ea typeface="Verdana" panose="020B0604030504040204" pitchFamily="34" charset="0"/>
              </a:rPr>
              <a:t>/&gt;</a:t>
            </a:r>
            <a:endParaRPr lang="fr-CA" sz="2000" b="1" dirty="0">
              <a:solidFill>
                <a:schemeClr val="accent4">
                  <a:lumMod val="75000"/>
                </a:schemeClr>
              </a:solidFill>
              <a:ea typeface="Verdana" panose="020B0604030504040204" pitchFamily="34" charset="0"/>
            </a:endParaRPr>
          </a:p>
        </p:txBody>
      </p:sp>
      <p:sp>
        <p:nvSpPr>
          <p:cNvPr id="4" name="Ellipse 3">
            <a:extLst>
              <a:ext uri="{FF2B5EF4-FFF2-40B4-BE49-F238E27FC236}">
                <a16:creationId xmlns:a16="http://schemas.microsoft.com/office/drawing/2014/main" id="{92C999F5-2BBE-725B-C091-6458E485DC16}"/>
              </a:ext>
            </a:extLst>
          </p:cNvPr>
          <p:cNvSpPr/>
          <p:nvPr/>
        </p:nvSpPr>
        <p:spPr>
          <a:xfrm>
            <a:off x="2105104" y="2924944"/>
            <a:ext cx="1283524" cy="648072"/>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dirty="0"/>
              <a:t>Balise ouvrante</a:t>
            </a:r>
          </a:p>
        </p:txBody>
      </p:sp>
      <p:sp>
        <p:nvSpPr>
          <p:cNvPr id="5" name="Ellipse 4">
            <a:extLst>
              <a:ext uri="{FF2B5EF4-FFF2-40B4-BE49-F238E27FC236}">
                <a16:creationId xmlns:a16="http://schemas.microsoft.com/office/drawing/2014/main" id="{FD53E18A-24B1-B0F2-92DD-A4E69BA88FC3}"/>
              </a:ext>
            </a:extLst>
          </p:cNvPr>
          <p:cNvSpPr/>
          <p:nvPr/>
        </p:nvSpPr>
        <p:spPr>
          <a:xfrm>
            <a:off x="5894637" y="2924944"/>
            <a:ext cx="1283524" cy="648072"/>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dirty="0"/>
              <a:t>Balise fermante</a:t>
            </a:r>
          </a:p>
        </p:txBody>
      </p:sp>
      <p:sp>
        <p:nvSpPr>
          <p:cNvPr id="6" name="Ellipse 5">
            <a:extLst>
              <a:ext uri="{FF2B5EF4-FFF2-40B4-BE49-F238E27FC236}">
                <a16:creationId xmlns:a16="http://schemas.microsoft.com/office/drawing/2014/main" id="{310908D9-57B6-A3A7-0C84-F7E09FB8D5A3}"/>
              </a:ext>
            </a:extLst>
          </p:cNvPr>
          <p:cNvSpPr/>
          <p:nvPr/>
        </p:nvSpPr>
        <p:spPr>
          <a:xfrm>
            <a:off x="3862164" y="2924944"/>
            <a:ext cx="1283524" cy="648072"/>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dirty="0"/>
              <a:t>Contenu</a:t>
            </a:r>
          </a:p>
        </p:txBody>
      </p:sp>
      <p:sp>
        <p:nvSpPr>
          <p:cNvPr id="7" name="Ellipse 6">
            <a:extLst>
              <a:ext uri="{FF2B5EF4-FFF2-40B4-BE49-F238E27FC236}">
                <a16:creationId xmlns:a16="http://schemas.microsoft.com/office/drawing/2014/main" id="{03F19545-ACB1-434A-FEEE-BDD1A04F1DF9}"/>
              </a:ext>
            </a:extLst>
          </p:cNvPr>
          <p:cNvSpPr/>
          <p:nvPr/>
        </p:nvSpPr>
        <p:spPr>
          <a:xfrm>
            <a:off x="1942759" y="5085184"/>
            <a:ext cx="1944216" cy="648072"/>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dirty="0"/>
              <a:t>Une seule balise</a:t>
            </a:r>
          </a:p>
          <a:p>
            <a:pPr algn="ctr"/>
            <a:r>
              <a:rPr lang="fr-CA" sz="1200" dirty="0"/>
              <a:t>Pas de contenu</a:t>
            </a:r>
          </a:p>
        </p:txBody>
      </p:sp>
    </p:spTree>
    <p:extLst>
      <p:ext uri="{BB962C8B-B14F-4D97-AF65-F5344CB8AC3E}">
        <p14:creationId xmlns:p14="http://schemas.microsoft.com/office/powerpoint/2010/main" val="92892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Les tableaux – exemple 1 – une rangée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t>Exemple simple</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5" y="2155503"/>
            <a:ext cx="7021257" cy="1769715"/>
          </a:xfrm>
          <a:prstGeom prst="rect">
            <a:avLst/>
          </a:prstGeom>
          <a:solidFill>
            <a:schemeClr val="bg1">
              <a:lumMod val="95000"/>
            </a:schemeClr>
          </a:solidFill>
        </p:spPr>
        <p:txBody>
          <a:bodyPr wrap="square" rtlCol="0">
            <a:spAutoFit/>
          </a:bodyPr>
          <a:lstStyle/>
          <a:p>
            <a:pPr>
              <a:spcBef>
                <a:spcPts val="600"/>
              </a:spcBef>
            </a:pPr>
            <a:r>
              <a:rPr lang="en-US" sz="1400" dirty="0">
                <a:latin typeface="Consolas" panose="020B0609020204030204" pitchFamily="49" charset="0"/>
              </a:rPr>
              <a:t>&lt;table style=" border: 1px solid "&gt;</a:t>
            </a:r>
          </a:p>
          <a:p>
            <a:pPr>
              <a:spcBef>
                <a:spcPts val="600"/>
              </a:spcBef>
            </a:pPr>
            <a:r>
              <a:rPr lang="en-US" sz="1400" dirty="0">
                <a:latin typeface="Consolas" panose="020B0609020204030204" pitchFamily="49" charset="0"/>
              </a:rPr>
              <a:t>  &lt;tr&gt;</a:t>
            </a:r>
          </a:p>
          <a:p>
            <a:pPr>
              <a:spcBef>
                <a:spcPts val="600"/>
              </a:spcBef>
            </a:pPr>
            <a:r>
              <a:rPr lang="en-US" sz="1400" dirty="0">
                <a:latin typeface="Consolas" panose="020B0609020204030204" pitchFamily="49" charset="0"/>
              </a:rPr>
              <a:t>    &lt;td style="border: 1px solid"&gt;Division 1&lt;/td&gt;</a:t>
            </a:r>
          </a:p>
          <a:p>
            <a:pPr>
              <a:spcBef>
                <a:spcPts val="600"/>
              </a:spcBef>
            </a:pPr>
            <a:r>
              <a:rPr lang="en-US" sz="1400" dirty="0">
                <a:latin typeface="Consolas" panose="020B0609020204030204" pitchFamily="49" charset="0"/>
              </a:rPr>
              <a:t>    &lt;td style="border: 1px solid"&gt;Division 2&lt;/td&gt;</a:t>
            </a:r>
          </a:p>
          <a:p>
            <a:pPr>
              <a:spcBef>
                <a:spcPts val="600"/>
              </a:spcBef>
            </a:pPr>
            <a:r>
              <a:rPr lang="en-US" sz="1400" dirty="0">
                <a:latin typeface="Consolas" panose="020B0609020204030204" pitchFamily="49" charset="0"/>
              </a:rPr>
              <a:t>  &lt;/tr&gt;</a:t>
            </a:r>
          </a:p>
          <a:p>
            <a:pPr>
              <a:spcBef>
                <a:spcPts val="600"/>
              </a:spcBef>
            </a:pPr>
            <a:r>
              <a:rPr lang="en-US" sz="1400" dirty="0">
                <a:latin typeface="Consolas" panose="020B0609020204030204" pitchFamily="49" charset="0"/>
              </a:rPr>
              <a:t>&lt;/table&gt;</a:t>
            </a:r>
            <a:endParaRPr lang="fr-CA" sz="1400" dirty="0">
              <a:latin typeface="Consolas" panose="020B0609020204030204" pitchFamily="49" charset="0"/>
            </a:endParaRPr>
          </a:p>
        </p:txBody>
      </p:sp>
      <p:pic>
        <p:nvPicPr>
          <p:cNvPr id="5" name="Image 4">
            <a:extLst>
              <a:ext uri="{FF2B5EF4-FFF2-40B4-BE49-F238E27FC236}">
                <a16:creationId xmlns:a16="http://schemas.microsoft.com/office/drawing/2014/main" id="{17F8BCE3-5D74-B6B9-670B-E55681A92428}"/>
              </a:ext>
            </a:extLst>
          </p:cNvPr>
          <p:cNvPicPr>
            <a:picLocks noChangeAspect="1"/>
          </p:cNvPicPr>
          <p:nvPr/>
        </p:nvPicPr>
        <p:blipFill>
          <a:blip r:embed="rId3"/>
          <a:stretch>
            <a:fillRect/>
          </a:stretch>
        </p:blipFill>
        <p:spPr>
          <a:xfrm>
            <a:off x="8902724" y="1988840"/>
            <a:ext cx="2880320" cy="786754"/>
          </a:xfrm>
          <a:prstGeom prst="rect">
            <a:avLst/>
          </a:prstGeom>
        </p:spPr>
      </p:pic>
      <p:sp>
        <p:nvSpPr>
          <p:cNvPr id="8" name="Espace réservé du contenu 2">
            <a:extLst>
              <a:ext uri="{FF2B5EF4-FFF2-40B4-BE49-F238E27FC236}">
                <a16:creationId xmlns:a16="http://schemas.microsoft.com/office/drawing/2014/main" id="{B7E7A73A-0CF1-62CB-1F99-3DE9C1EC66AB}"/>
              </a:ext>
            </a:extLst>
          </p:cNvPr>
          <p:cNvSpPr txBox="1">
            <a:spLocks/>
          </p:cNvSpPr>
          <p:nvPr/>
        </p:nvSpPr>
        <p:spPr>
          <a:xfrm>
            <a:off x="1593435" y="5027476"/>
            <a:ext cx="9782801" cy="460648"/>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t>Ici, l’exemple est donné avec une bordure pour toute la table et pour chaque cellule.</a:t>
            </a:r>
          </a:p>
        </p:txBody>
      </p:sp>
    </p:spTree>
    <p:extLst>
      <p:ext uri="{BB962C8B-B14F-4D97-AF65-F5344CB8AC3E}">
        <p14:creationId xmlns:p14="http://schemas.microsoft.com/office/powerpoint/2010/main" val="37506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Les tableaux – exemple 2 – plusieurs rangées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t>Exemple: 2 rangées et 2 colonnes</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5" y="2155503"/>
            <a:ext cx="4500977" cy="3247043"/>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&lt;table&gt;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    &lt;td&gt;Division 1&lt;/td&gt;</a:t>
            </a:r>
          </a:p>
          <a:p>
            <a:pPr>
              <a:spcBef>
                <a:spcPts val="600"/>
              </a:spcBef>
            </a:pPr>
            <a:r>
              <a:rPr lang="en-US" sz="1600" dirty="0">
                <a:latin typeface="Consolas" panose="020B0609020204030204" pitchFamily="49" charset="0"/>
              </a:rPr>
              <a:t>    &lt;td&gt;Division 2&lt;/td&gt;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    &lt;td&gt;Division 3&lt;/td&gt;</a:t>
            </a:r>
          </a:p>
          <a:p>
            <a:pPr>
              <a:spcBef>
                <a:spcPts val="600"/>
              </a:spcBef>
            </a:pPr>
            <a:r>
              <a:rPr lang="en-US" sz="1600" dirty="0">
                <a:latin typeface="Consolas" panose="020B0609020204030204" pitchFamily="49" charset="0"/>
              </a:rPr>
              <a:t>    &lt;td&gt;Division 4&lt;/td&gt;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&lt;/table&gt;</a:t>
            </a:r>
            <a:endParaRPr lang="fr-CA" sz="1600" dirty="0">
              <a:latin typeface="Consolas" panose="020B0609020204030204" pitchFamily="49" charset="0"/>
            </a:endParaRPr>
          </a:p>
        </p:txBody>
      </p:sp>
      <p:pic>
        <p:nvPicPr>
          <p:cNvPr id="8" name="Image 7">
            <a:extLst>
              <a:ext uri="{FF2B5EF4-FFF2-40B4-BE49-F238E27FC236}">
                <a16:creationId xmlns:a16="http://schemas.microsoft.com/office/drawing/2014/main" id="{FC3DF2A5-A81B-DBA2-4825-F35C3C1FA6A1}"/>
              </a:ext>
            </a:extLst>
          </p:cNvPr>
          <p:cNvPicPr>
            <a:picLocks noChangeAspect="1"/>
          </p:cNvPicPr>
          <p:nvPr/>
        </p:nvPicPr>
        <p:blipFill>
          <a:blip r:embed="rId2"/>
          <a:stretch>
            <a:fillRect/>
          </a:stretch>
        </p:blipFill>
        <p:spPr>
          <a:xfrm>
            <a:off x="6742484" y="2060847"/>
            <a:ext cx="3744416" cy="1448311"/>
          </a:xfrm>
          <a:prstGeom prst="rect">
            <a:avLst/>
          </a:prstGeom>
        </p:spPr>
      </p:pic>
      <p:sp>
        <p:nvSpPr>
          <p:cNvPr id="9" name="Espace réservé du contenu 2">
            <a:extLst>
              <a:ext uri="{FF2B5EF4-FFF2-40B4-BE49-F238E27FC236}">
                <a16:creationId xmlns:a16="http://schemas.microsoft.com/office/drawing/2014/main" id="{CC33A8AF-5807-9F9B-F544-4055624A4D08}"/>
              </a:ext>
            </a:extLst>
          </p:cNvPr>
          <p:cNvSpPr txBox="1">
            <a:spLocks/>
          </p:cNvSpPr>
          <p:nvPr/>
        </p:nvSpPr>
        <p:spPr>
          <a:xfrm>
            <a:off x="1608429" y="5805264"/>
            <a:ext cx="9782801" cy="460648"/>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t>Exemple sans aucune bordure.</a:t>
            </a:r>
          </a:p>
        </p:txBody>
      </p:sp>
    </p:spTree>
    <p:extLst>
      <p:ext uri="{BB962C8B-B14F-4D97-AF65-F5344CB8AC3E}">
        <p14:creationId xmlns:p14="http://schemas.microsoft.com/office/powerpoint/2010/main" val="175809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Les tableaux – exemple 3 – avec en-têtes de colonnes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t>Exemple avec en-têtes de colonnes</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5" y="2051767"/>
            <a:ext cx="5391633" cy="4539704"/>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&lt;table style=" border: 1px solid "&gt;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    &lt;</a:t>
            </a:r>
            <a:r>
              <a:rPr lang="en-US" sz="1600" dirty="0" err="1">
                <a:latin typeface="Consolas" panose="020B0609020204030204" pitchFamily="49" charset="0"/>
              </a:rPr>
              <a:t>th</a:t>
            </a:r>
            <a:r>
              <a:rPr lang="en-US" sz="1600" dirty="0">
                <a:latin typeface="Consolas" panose="020B0609020204030204" pitchFamily="49" charset="0"/>
              </a:rPr>
              <a:t>&gt;</a:t>
            </a:r>
            <a:r>
              <a:rPr lang="en-US" sz="1600" dirty="0" err="1">
                <a:latin typeface="Consolas" panose="020B0609020204030204" pitchFamily="49" charset="0"/>
              </a:rPr>
              <a:t>Numéro</a:t>
            </a:r>
            <a:r>
              <a:rPr lang="en-US" sz="1600" dirty="0">
                <a:latin typeface="Consolas" panose="020B0609020204030204" pitchFamily="49" charset="0"/>
              </a:rPr>
              <a:t> </a:t>
            </a:r>
            <a:r>
              <a:rPr lang="en-US" sz="1600" dirty="0" err="1">
                <a:latin typeface="Consolas" panose="020B0609020204030204" pitchFamily="49" charset="0"/>
              </a:rPr>
              <a:t>d’usager</a:t>
            </a:r>
            <a:r>
              <a:rPr lang="en-US" sz="1600" dirty="0">
                <a:latin typeface="Consolas" panose="020B0609020204030204" pitchFamily="49" charset="0"/>
              </a:rPr>
              <a:t>&lt;/</a:t>
            </a:r>
            <a:r>
              <a:rPr lang="en-US" sz="1600" dirty="0" err="1">
                <a:latin typeface="Consolas" panose="020B0609020204030204" pitchFamily="49" charset="0"/>
              </a:rPr>
              <a:t>th</a:t>
            </a:r>
            <a:r>
              <a:rPr lang="en-US" sz="1600" dirty="0">
                <a:latin typeface="Consolas" panose="020B0609020204030204" pitchFamily="49" charset="0"/>
              </a:rPr>
              <a:t>&gt;</a:t>
            </a:r>
          </a:p>
          <a:p>
            <a:pPr>
              <a:spcBef>
                <a:spcPts val="600"/>
              </a:spcBef>
            </a:pPr>
            <a:r>
              <a:rPr lang="en-US" sz="1600" dirty="0">
                <a:latin typeface="Consolas" panose="020B0609020204030204" pitchFamily="49" charset="0"/>
              </a:rPr>
              <a:t>    &lt;</a:t>
            </a:r>
            <a:r>
              <a:rPr lang="en-US" sz="1600" dirty="0" err="1">
                <a:latin typeface="Consolas" panose="020B0609020204030204" pitchFamily="49" charset="0"/>
              </a:rPr>
              <a:t>th</a:t>
            </a:r>
            <a:r>
              <a:rPr lang="en-US" sz="1600" dirty="0">
                <a:latin typeface="Consolas" panose="020B0609020204030204" pitchFamily="49" charset="0"/>
              </a:rPr>
              <a:t>&gt;Note </a:t>
            </a:r>
            <a:r>
              <a:rPr lang="en-US" sz="1600" dirty="0" err="1">
                <a:latin typeface="Consolas" panose="020B0609020204030204" pitchFamily="49" charset="0"/>
              </a:rPr>
              <a:t>globale</a:t>
            </a:r>
            <a:r>
              <a:rPr lang="en-US" sz="1600" dirty="0">
                <a:latin typeface="Consolas" panose="020B0609020204030204" pitchFamily="49" charset="0"/>
              </a:rPr>
              <a:t>&lt;/</a:t>
            </a:r>
            <a:r>
              <a:rPr lang="en-US" sz="1600" dirty="0" err="1">
                <a:latin typeface="Consolas" panose="020B0609020204030204" pitchFamily="49" charset="0"/>
              </a:rPr>
              <a:t>th</a:t>
            </a:r>
            <a:r>
              <a:rPr lang="en-US" sz="1600" dirty="0">
                <a:latin typeface="Consolas" panose="020B0609020204030204" pitchFamily="49" charset="0"/>
              </a:rPr>
              <a:t>&gt;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    &lt;td&gt;684&lt;/td&gt;</a:t>
            </a:r>
          </a:p>
          <a:p>
            <a:pPr>
              <a:spcBef>
                <a:spcPts val="600"/>
              </a:spcBef>
            </a:pPr>
            <a:r>
              <a:rPr lang="en-US" sz="1600" dirty="0">
                <a:latin typeface="Consolas" panose="020B0609020204030204" pitchFamily="49" charset="0"/>
              </a:rPr>
              <a:t>    &lt;td&gt;40 %&lt;/td&gt;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    &lt;td&gt;685&lt;/td&gt;</a:t>
            </a:r>
          </a:p>
          <a:p>
            <a:pPr>
              <a:spcBef>
                <a:spcPts val="600"/>
              </a:spcBef>
            </a:pPr>
            <a:r>
              <a:rPr lang="en-US" sz="1600" dirty="0">
                <a:latin typeface="Consolas" panose="020B0609020204030204" pitchFamily="49" charset="0"/>
              </a:rPr>
              <a:t>    &lt;td&gt;83 %&lt;/td&gt;</a:t>
            </a:r>
          </a:p>
          <a:p>
            <a:pPr>
              <a:spcBef>
                <a:spcPts val="600"/>
              </a:spcBef>
            </a:pPr>
            <a:r>
              <a:rPr lang="en-US" sz="1600" dirty="0">
                <a:latin typeface="Consolas" panose="020B0609020204030204" pitchFamily="49" charset="0"/>
              </a:rPr>
              <a:t>  &lt;/tr&gt;</a:t>
            </a:r>
          </a:p>
          <a:p>
            <a:pPr>
              <a:spcBef>
                <a:spcPts val="600"/>
              </a:spcBef>
            </a:pPr>
            <a:r>
              <a:rPr lang="en-US" sz="1600" dirty="0">
                <a:latin typeface="Consolas" panose="020B0609020204030204" pitchFamily="49" charset="0"/>
              </a:rPr>
              <a:t>&lt;/table&gt;</a:t>
            </a:r>
            <a:endParaRPr lang="fr-CA" sz="1600" dirty="0">
              <a:latin typeface="Consolas" panose="020B0609020204030204" pitchFamily="49" charset="0"/>
            </a:endParaRPr>
          </a:p>
        </p:txBody>
      </p:sp>
      <p:sp>
        <p:nvSpPr>
          <p:cNvPr id="4" name="Espace réservé du contenu 2">
            <a:extLst>
              <a:ext uri="{FF2B5EF4-FFF2-40B4-BE49-F238E27FC236}">
                <a16:creationId xmlns:a16="http://schemas.microsoft.com/office/drawing/2014/main" id="{C8D52332-66D2-0F0D-32D4-EF6B519EC0C5}"/>
              </a:ext>
            </a:extLst>
          </p:cNvPr>
          <p:cNvSpPr txBox="1">
            <a:spLocks/>
          </p:cNvSpPr>
          <p:nvPr/>
        </p:nvSpPr>
        <p:spPr>
          <a:xfrm>
            <a:off x="7102524" y="4113915"/>
            <a:ext cx="4428969" cy="1366475"/>
          </a:xfrm>
          <a:prstGeom prst="rect">
            <a:avLst/>
          </a:prstGeom>
        </p:spPr>
        <p:txBody>
          <a:bodyPr vert="horz" lIns="91440" tIns="45720" rIns="91440" bIns="45720" rtlCol="0">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solidFill>
                  <a:schemeClr val="accent4">
                    <a:lumMod val="75000"/>
                  </a:schemeClr>
                </a:solidFill>
              </a:rPr>
              <a:t>th</a:t>
            </a:r>
            <a:r>
              <a:rPr lang="fr-CA" sz="2000" dirty="0"/>
              <a:t> est une cellule, et va dans un </a:t>
            </a:r>
            <a:r>
              <a:rPr lang="fr-CA" sz="2000" dirty="0">
                <a:solidFill>
                  <a:schemeClr val="accent4">
                    <a:lumMod val="75000"/>
                  </a:schemeClr>
                </a:solidFill>
              </a:rPr>
              <a:t>tr</a:t>
            </a:r>
            <a:endParaRPr lang="fr-CA" sz="2000" dirty="0"/>
          </a:p>
          <a:p>
            <a:pPr marL="0" indent="0">
              <a:buFont typeface="Euphemia" pitchFamily="34" charset="0"/>
              <a:buNone/>
            </a:pPr>
            <a:endParaRPr lang="fr-CA" sz="2000" dirty="0"/>
          </a:p>
          <a:p>
            <a:pPr marL="0" indent="0">
              <a:buFont typeface="Euphemia" pitchFamily="34" charset="0"/>
              <a:buNone/>
            </a:pPr>
            <a:r>
              <a:rPr lang="fr-CA" sz="2000" dirty="0"/>
              <a:t>Exemple avec bordure pour la table mais pas pour les cellules.</a:t>
            </a:r>
          </a:p>
        </p:txBody>
      </p:sp>
      <p:pic>
        <p:nvPicPr>
          <p:cNvPr id="6" name="Image 5">
            <a:extLst>
              <a:ext uri="{FF2B5EF4-FFF2-40B4-BE49-F238E27FC236}">
                <a16:creationId xmlns:a16="http://schemas.microsoft.com/office/drawing/2014/main" id="{2AC2A144-1D56-537E-BC1C-C39BD2536C03}"/>
              </a:ext>
            </a:extLst>
          </p:cNvPr>
          <p:cNvPicPr>
            <a:picLocks noChangeAspect="1"/>
          </p:cNvPicPr>
          <p:nvPr/>
        </p:nvPicPr>
        <p:blipFill>
          <a:blip r:embed="rId2"/>
          <a:stretch>
            <a:fillRect/>
          </a:stretch>
        </p:blipFill>
        <p:spPr>
          <a:xfrm>
            <a:off x="7003671" y="2060848"/>
            <a:ext cx="4353963" cy="1666516"/>
          </a:xfrm>
          <a:prstGeom prst="rect">
            <a:avLst/>
          </a:prstGeom>
        </p:spPr>
      </p:pic>
    </p:spTree>
    <p:extLst>
      <p:ext uri="{BB962C8B-B14F-4D97-AF65-F5344CB8AC3E}">
        <p14:creationId xmlns:p14="http://schemas.microsoft.com/office/powerpoint/2010/main" val="9748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Les tableaux – exemple 4 – fusion de cellules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t>Exemple avec fusion de cellules – attributs </a:t>
            </a:r>
            <a:r>
              <a:rPr lang="fr-CA" sz="2000" dirty="0" err="1"/>
              <a:t>colspan</a:t>
            </a:r>
            <a:r>
              <a:rPr lang="fr-CA" sz="2000" dirty="0"/>
              <a:t> et </a:t>
            </a:r>
            <a:r>
              <a:rPr lang="fr-CA" sz="2000" dirty="0" err="1"/>
              <a:t>rowspan</a:t>
            </a:r>
            <a:endParaRPr lang="fr-CA" sz="2000" dirty="0"/>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6" y="2041519"/>
            <a:ext cx="6373183" cy="4483279"/>
          </a:xfrm>
          <a:prstGeom prst="rect">
            <a:avLst/>
          </a:prstGeom>
          <a:solidFill>
            <a:schemeClr val="bg1">
              <a:lumMod val="95000"/>
            </a:schemeClr>
          </a:solidFill>
        </p:spPr>
        <p:txBody>
          <a:bodyPr wrap="square" rtlCol="0">
            <a:spAutoFit/>
          </a:bodyPr>
          <a:lstStyle/>
          <a:p>
            <a:pPr>
              <a:spcBef>
                <a:spcPts val="200"/>
              </a:spcBef>
            </a:pPr>
            <a:r>
              <a:rPr lang="en-US" sz="1200" dirty="0">
                <a:latin typeface="Consolas" panose="020B0609020204030204" pitchFamily="49" charset="0"/>
              </a:rPr>
              <a:t>&lt;table style="border: 1px solid"&gt;</a:t>
            </a:r>
          </a:p>
          <a:p>
            <a:pPr>
              <a:spcBef>
                <a:spcPts val="200"/>
              </a:spcBef>
            </a:pPr>
            <a:r>
              <a:rPr lang="en-US" sz="1200" dirty="0">
                <a:latin typeface="Consolas" panose="020B0609020204030204" pitchFamily="49" charset="0"/>
              </a:rPr>
              <a:t>  &lt;tr&gt;</a:t>
            </a:r>
          </a:p>
          <a:p>
            <a:pPr>
              <a:spcBef>
                <a:spcPts val="200"/>
              </a:spcBef>
            </a:pPr>
            <a:r>
              <a:rPr lang="en-US" sz="1200" dirty="0">
                <a:latin typeface="Consolas" panose="020B0609020204030204" pitchFamily="49" charset="0"/>
              </a:rPr>
              <a:t>    &lt;</a:t>
            </a:r>
            <a:r>
              <a:rPr lang="en-US" sz="1200" dirty="0" err="1">
                <a:latin typeface="Consolas" panose="020B0609020204030204" pitchFamily="49" charset="0"/>
              </a:rPr>
              <a:t>th</a:t>
            </a:r>
            <a:r>
              <a:rPr lang="en-US" sz="1200" dirty="0">
                <a:latin typeface="Consolas" panose="020B0609020204030204" pitchFamily="49" charset="0"/>
              </a:rPr>
              <a:t> style="border: 1px solid"&gt;</a:t>
            </a:r>
            <a:r>
              <a:rPr lang="en-US" sz="1200" dirty="0" err="1">
                <a:latin typeface="Consolas" panose="020B0609020204030204" pitchFamily="49" charset="0"/>
              </a:rPr>
              <a:t>Numéro</a:t>
            </a:r>
            <a:r>
              <a:rPr lang="en-US" sz="1200" dirty="0">
                <a:latin typeface="Consolas" panose="020B0609020204030204" pitchFamily="49" charset="0"/>
              </a:rPr>
              <a:t> </a:t>
            </a:r>
            <a:r>
              <a:rPr lang="en-US" sz="1200" dirty="0" err="1">
                <a:latin typeface="Consolas" panose="020B0609020204030204" pitchFamily="49" charset="0"/>
              </a:rPr>
              <a:t>d’usager</a:t>
            </a:r>
            <a:r>
              <a:rPr lang="en-US" sz="1200" dirty="0">
                <a:latin typeface="Consolas" panose="020B0609020204030204" pitchFamily="49" charset="0"/>
              </a:rPr>
              <a:t>&lt;/</a:t>
            </a:r>
            <a:r>
              <a:rPr lang="en-US" sz="1200" dirty="0" err="1">
                <a:latin typeface="Consolas" panose="020B0609020204030204" pitchFamily="49" charset="0"/>
              </a:rPr>
              <a:t>th</a:t>
            </a:r>
            <a:r>
              <a:rPr lang="en-US" sz="1200" dirty="0">
                <a:latin typeface="Consolas" panose="020B0609020204030204" pitchFamily="49" charset="0"/>
              </a:rPr>
              <a:t>&gt;</a:t>
            </a:r>
          </a:p>
          <a:p>
            <a:pPr>
              <a:spcBef>
                <a:spcPts val="200"/>
              </a:spcBef>
            </a:pPr>
            <a:r>
              <a:rPr lang="en-US" sz="1200" dirty="0">
                <a:latin typeface="Consolas" panose="020B0609020204030204" pitchFamily="49" charset="0"/>
              </a:rPr>
              <a:t>    &lt;</a:t>
            </a:r>
            <a:r>
              <a:rPr lang="en-US" sz="1200" dirty="0" err="1">
                <a:latin typeface="Consolas" panose="020B0609020204030204" pitchFamily="49" charset="0"/>
              </a:rPr>
              <a:t>th</a:t>
            </a:r>
            <a:r>
              <a:rPr lang="en-US" sz="1200" dirty="0">
                <a:latin typeface="Consolas" panose="020B0609020204030204" pitchFamily="49" charset="0"/>
              </a:rPr>
              <a:t> style="border: 1px solid"&gt;Note </a:t>
            </a:r>
            <a:r>
              <a:rPr lang="en-US" sz="1200" dirty="0" err="1">
                <a:latin typeface="Consolas" panose="020B0609020204030204" pitchFamily="49" charset="0"/>
              </a:rPr>
              <a:t>globale</a:t>
            </a:r>
            <a:r>
              <a:rPr lang="en-US" sz="1200" dirty="0">
                <a:latin typeface="Consolas" panose="020B0609020204030204" pitchFamily="49" charset="0"/>
              </a:rPr>
              <a:t>&lt;/</a:t>
            </a:r>
            <a:r>
              <a:rPr lang="en-US" sz="1200" dirty="0" err="1">
                <a:latin typeface="Consolas" panose="020B0609020204030204" pitchFamily="49" charset="0"/>
              </a:rPr>
              <a:t>th</a:t>
            </a:r>
            <a:r>
              <a:rPr lang="en-US" sz="1200" dirty="0">
                <a:latin typeface="Consolas" panose="020B0609020204030204" pitchFamily="49" charset="0"/>
              </a:rPr>
              <a:t>&gt;</a:t>
            </a:r>
          </a:p>
          <a:p>
            <a:pPr>
              <a:spcBef>
                <a:spcPts val="200"/>
              </a:spcBef>
            </a:pPr>
            <a:r>
              <a:rPr lang="en-US" sz="1200" dirty="0">
                <a:latin typeface="Consolas" panose="020B0609020204030204" pitchFamily="49" charset="0"/>
              </a:rPr>
              <a:t>    &lt;</a:t>
            </a:r>
            <a:r>
              <a:rPr lang="en-US" sz="1200" dirty="0" err="1">
                <a:latin typeface="Consolas" panose="020B0609020204030204" pitchFamily="49" charset="0"/>
              </a:rPr>
              <a:t>th</a:t>
            </a:r>
            <a:r>
              <a:rPr lang="en-US" sz="1200" dirty="0">
                <a:latin typeface="Consolas" panose="020B0609020204030204" pitchFamily="49" charset="0"/>
              </a:rPr>
              <a:t> style="border: 1px solid"&gt;</a:t>
            </a:r>
            <a:r>
              <a:rPr lang="en-US" sz="1200" dirty="0" err="1">
                <a:latin typeface="Consolas" panose="020B0609020204030204" pitchFamily="49" charset="0"/>
              </a:rPr>
              <a:t>Diplôme</a:t>
            </a:r>
            <a:r>
              <a:rPr lang="en-US" sz="1200" dirty="0">
                <a:latin typeface="Consolas" panose="020B0609020204030204" pitchFamily="49" charset="0"/>
              </a:rPr>
              <a:t> </a:t>
            </a:r>
            <a:r>
              <a:rPr lang="en-US" sz="1200" dirty="0" err="1">
                <a:latin typeface="Consolas" panose="020B0609020204030204" pitchFamily="49" charset="0"/>
              </a:rPr>
              <a:t>optenu</a:t>
            </a:r>
            <a:r>
              <a:rPr lang="en-US" sz="1200" dirty="0">
                <a:latin typeface="Consolas" panose="020B0609020204030204" pitchFamily="49" charset="0"/>
              </a:rPr>
              <a:t>?&lt;/</a:t>
            </a:r>
            <a:r>
              <a:rPr lang="en-US" sz="1200" dirty="0" err="1">
                <a:latin typeface="Consolas" panose="020B0609020204030204" pitchFamily="49" charset="0"/>
              </a:rPr>
              <a:t>th</a:t>
            </a:r>
            <a:r>
              <a:rPr lang="en-US" sz="1200" dirty="0">
                <a:latin typeface="Consolas" panose="020B0609020204030204" pitchFamily="49" charset="0"/>
              </a:rPr>
              <a:t>&gt;</a:t>
            </a:r>
          </a:p>
          <a:p>
            <a:pPr>
              <a:spcBef>
                <a:spcPts val="200"/>
              </a:spcBef>
            </a:pPr>
            <a:r>
              <a:rPr lang="en-US" sz="1200" dirty="0">
                <a:latin typeface="Consolas" panose="020B0609020204030204" pitchFamily="49" charset="0"/>
              </a:rPr>
              <a:t>  &lt;/tr&gt;</a:t>
            </a:r>
          </a:p>
          <a:p>
            <a:pPr>
              <a:spcBef>
                <a:spcPts val="200"/>
              </a:spcBef>
            </a:pPr>
            <a:r>
              <a:rPr lang="en-US" sz="1200" dirty="0">
                <a:latin typeface="Consolas" panose="020B0609020204030204" pitchFamily="49" charset="0"/>
              </a:rPr>
              <a:t>  &lt;tr&gt;</a:t>
            </a:r>
          </a:p>
          <a:p>
            <a:pPr>
              <a:spcBef>
                <a:spcPts val="200"/>
              </a:spcBef>
            </a:pPr>
            <a:r>
              <a:rPr lang="en-US" sz="1200" dirty="0">
                <a:latin typeface="Consolas" panose="020B0609020204030204" pitchFamily="49" charset="0"/>
              </a:rPr>
              <a:t>    &lt;td style="border: 1px solid"&gt;684&lt;/td&gt;</a:t>
            </a:r>
          </a:p>
          <a:p>
            <a:pPr>
              <a:spcBef>
                <a:spcPts val="200"/>
              </a:spcBef>
            </a:pPr>
            <a:r>
              <a:rPr lang="en-US" sz="1200" dirty="0">
                <a:latin typeface="Consolas" panose="020B0609020204030204" pitchFamily="49" charset="0"/>
              </a:rPr>
              <a:t>    &lt;td style="border: 1px solid"&gt;40 %&lt;/td&gt;</a:t>
            </a:r>
          </a:p>
          <a:p>
            <a:pPr>
              <a:spcBef>
                <a:spcPts val="200"/>
              </a:spcBef>
            </a:pPr>
            <a:r>
              <a:rPr lang="en-US" sz="1200" dirty="0">
                <a:latin typeface="Consolas" panose="020B0609020204030204" pitchFamily="49" charset="0"/>
              </a:rPr>
              <a:t>    &lt;td style="border: 1px solid"&gt;Non&lt;/td&gt;</a:t>
            </a:r>
          </a:p>
          <a:p>
            <a:pPr>
              <a:spcBef>
                <a:spcPts val="200"/>
              </a:spcBef>
            </a:pPr>
            <a:r>
              <a:rPr lang="en-US" sz="1200" dirty="0">
                <a:latin typeface="Consolas" panose="020B0609020204030204" pitchFamily="49" charset="0"/>
              </a:rPr>
              <a:t>  &lt;/tr&gt;</a:t>
            </a:r>
          </a:p>
          <a:p>
            <a:pPr>
              <a:spcBef>
                <a:spcPts val="200"/>
              </a:spcBef>
            </a:pPr>
            <a:r>
              <a:rPr lang="en-US" sz="1200" dirty="0">
                <a:latin typeface="Consolas" panose="020B0609020204030204" pitchFamily="49" charset="0"/>
              </a:rPr>
              <a:t>  &lt;tr&gt;</a:t>
            </a:r>
          </a:p>
          <a:p>
            <a:pPr>
              <a:spcBef>
                <a:spcPts val="200"/>
              </a:spcBef>
            </a:pPr>
            <a:r>
              <a:rPr lang="en-US" sz="1200" dirty="0">
                <a:latin typeface="Consolas" panose="020B0609020204030204" pitchFamily="49" charset="0"/>
              </a:rPr>
              <a:t>    &lt;td style="border: 1px solid"&gt;685&lt;/td&gt;</a:t>
            </a:r>
          </a:p>
          <a:p>
            <a:pPr>
              <a:spcBef>
                <a:spcPts val="200"/>
              </a:spcBef>
            </a:pPr>
            <a:r>
              <a:rPr lang="en-US" sz="1200" dirty="0">
                <a:latin typeface="Consolas" panose="020B0609020204030204" pitchFamily="49" charset="0"/>
              </a:rPr>
              <a:t>    &lt;td </a:t>
            </a:r>
            <a:r>
              <a:rPr lang="en-US" sz="1200" dirty="0" err="1">
                <a:latin typeface="Consolas" panose="020B0609020204030204" pitchFamily="49" charset="0"/>
              </a:rPr>
              <a:t>colspan</a:t>
            </a:r>
            <a:r>
              <a:rPr lang="en-US" sz="1200" dirty="0">
                <a:latin typeface="Consolas" panose="020B0609020204030204" pitchFamily="49" charset="0"/>
              </a:rPr>
              <a:t>="2"  style="border: 1px solid"&gt;Non disponible...&lt;/td&gt;</a:t>
            </a:r>
          </a:p>
          <a:p>
            <a:pPr>
              <a:spcBef>
                <a:spcPts val="200"/>
              </a:spcBef>
            </a:pPr>
            <a:r>
              <a:rPr lang="en-US" sz="1200" dirty="0">
                <a:latin typeface="Consolas" panose="020B0609020204030204" pitchFamily="49" charset="0"/>
              </a:rPr>
              <a:t>  &lt;/tr&gt;</a:t>
            </a:r>
          </a:p>
          <a:p>
            <a:pPr>
              <a:spcBef>
                <a:spcPts val="200"/>
              </a:spcBef>
            </a:pPr>
            <a:r>
              <a:rPr lang="en-US" sz="1200" dirty="0">
                <a:latin typeface="Consolas" panose="020B0609020204030204" pitchFamily="49" charset="0"/>
              </a:rPr>
              <a:t>  &lt;tr&gt;</a:t>
            </a:r>
          </a:p>
          <a:p>
            <a:pPr>
              <a:spcBef>
                <a:spcPts val="200"/>
              </a:spcBef>
            </a:pPr>
            <a:r>
              <a:rPr lang="en-US" sz="1200" dirty="0">
                <a:latin typeface="Consolas" panose="020B0609020204030204" pitchFamily="49" charset="0"/>
              </a:rPr>
              <a:t>    &lt;td style="border: 1px solid"&gt;686&lt;/td&gt;</a:t>
            </a:r>
          </a:p>
          <a:p>
            <a:pPr>
              <a:spcBef>
                <a:spcPts val="200"/>
              </a:spcBef>
            </a:pPr>
            <a:r>
              <a:rPr lang="en-US" sz="1200" dirty="0">
                <a:latin typeface="Consolas" panose="020B0609020204030204" pitchFamily="49" charset="0"/>
              </a:rPr>
              <a:t>    &lt;td style="border: 1px solid"&gt;83 %&lt;/td&gt;</a:t>
            </a:r>
          </a:p>
          <a:p>
            <a:pPr>
              <a:spcBef>
                <a:spcPts val="200"/>
              </a:spcBef>
            </a:pPr>
            <a:r>
              <a:rPr lang="en-US" sz="1200" dirty="0">
                <a:latin typeface="Consolas" panose="020B0609020204030204" pitchFamily="49" charset="0"/>
              </a:rPr>
              <a:t>    &lt;td style="border: 1px solid"&gt;</a:t>
            </a:r>
            <a:r>
              <a:rPr lang="en-US" sz="1200" dirty="0" err="1">
                <a:latin typeface="Consolas" panose="020B0609020204030204" pitchFamily="49" charset="0"/>
              </a:rPr>
              <a:t>Oui</a:t>
            </a:r>
            <a:r>
              <a:rPr lang="en-US" sz="1200" dirty="0">
                <a:latin typeface="Consolas" panose="020B0609020204030204" pitchFamily="49" charset="0"/>
              </a:rPr>
              <a:t>&lt;/td&gt;</a:t>
            </a:r>
          </a:p>
          <a:p>
            <a:pPr>
              <a:spcBef>
                <a:spcPts val="200"/>
              </a:spcBef>
            </a:pPr>
            <a:r>
              <a:rPr lang="en-US" sz="1200" dirty="0">
                <a:latin typeface="Consolas" panose="020B0609020204030204" pitchFamily="49" charset="0"/>
              </a:rPr>
              <a:t>  &lt;/tr&gt;</a:t>
            </a:r>
          </a:p>
          <a:p>
            <a:pPr>
              <a:spcBef>
                <a:spcPts val="200"/>
              </a:spcBef>
            </a:pPr>
            <a:r>
              <a:rPr lang="en-US" sz="1200" dirty="0">
                <a:latin typeface="Consolas" panose="020B0609020204030204" pitchFamily="49" charset="0"/>
              </a:rPr>
              <a:t>&lt;/table&gt;</a:t>
            </a:r>
            <a:endParaRPr lang="fr-CA" sz="1200" dirty="0">
              <a:latin typeface="Consolas" panose="020B0609020204030204" pitchFamily="49" charset="0"/>
            </a:endParaRPr>
          </a:p>
        </p:txBody>
      </p:sp>
      <p:sp>
        <p:nvSpPr>
          <p:cNvPr id="4" name="Espace réservé du contenu 2">
            <a:extLst>
              <a:ext uri="{FF2B5EF4-FFF2-40B4-BE49-F238E27FC236}">
                <a16:creationId xmlns:a16="http://schemas.microsoft.com/office/drawing/2014/main" id="{175FF03D-11BF-76D9-AD76-7FDEFA7563B4}"/>
              </a:ext>
            </a:extLst>
          </p:cNvPr>
          <p:cNvSpPr txBox="1">
            <a:spLocks/>
          </p:cNvSpPr>
          <p:nvPr/>
        </p:nvSpPr>
        <p:spPr>
          <a:xfrm>
            <a:off x="6484836" y="5157192"/>
            <a:ext cx="5154193" cy="136760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fr-CA" sz="2000" dirty="0" err="1">
                <a:solidFill>
                  <a:schemeClr val="accent4">
                    <a:lumMod val="75000"/>
                  </a:schemeClr>
                </a:solidFill>
              </a:rPr>
              <a:t>colspan</a:t>
            </a:r>
            <a:r>
              <a:rPr lang="fr-CA" sz="2000" dirty="0"/>
              <a:t> s’applique à </a:t>
            </a:r>
            <a:r>
              <a:rPr lang="fr-CA" sz="2000" dirty="0">
                <a:solidFill>
                  <a:schemeClr val="accent4">
                    <a:lumMod val="75000"/>
                  </a:schemeClr>
                </a:solidFill>
              </a:rPr>
              <a:t>td</a:t>
            </a:r>
            <a:r>
              <a:rPr lang="fr-CA" sz="2000" dirty="0"/>
              <a:t> et fusionne des colonnes</a:t>
            </a:r>
          </a:p>
          <a:p>
            <a:r>
              <a:rPr lang="fr-CA" sz="2000" dirty="0" err="1">
                <a:solidFill>
                  <a:schemeClr val="accent4">
                    <a:lumMod val="75000"/>
                  </a:schemeClr>
                </a:solidFill>
              </a:rPr>
              <a:t>rowspan</a:t>
            </a:r>
            <a:r>
              <a:rPr lang="fr-CA" sz="2000" dirty="0"/>
              <a:t> s’applique à </a:t>
            </a:r>
            <a:r>
              <a:rPr lang="fr-CA" sz="2000" dirty="0">
                <a:solidFill>
                  <a:schemeClr val="accent4">
                    <a:lumMod val="75000"/>
                  </a:schemeClr>
                </a:solidFill>
              </a:rPr>
              <a:t>td</a:t>
            </a:r>
            <a:r>
              <a:rPr lang="fr-CA" sz="2000" dirty="0"/>
              <a:t> et fusionne des rangées</a:t>
            </a:r>
          </a:p>
          <a:p>
            <a:pPr marL="0" indent="0">
              <a:buFont typeface="Euphemia" pitchFamily="34" charset="0"/>
              <a:buNone/>
            </a:pPr>
            <a:r>
              <a:rPr lang="fr-CA" sz="2000" dirty="0"/>
              <a:t>Exploré en laboratoires et fait partie des évaluations.</a:t>
            </a:r>
          </a:p>
        </p:txBody>
      </p:sp>
      <p:pic>
        <p:nvPicPr>
          <p:cNvPr id="6" name="Image 5">
            <a:extLst>
              <a:ext uri="{FF2B5EF4-FFF2-40B4-BE49-F238E27FC236}">
                <a16:creationId xmlns:a16="http://schemas.microsoft.com/office/drawing/2014/main" id="{13118743-5A78-5039-7A36-9A43EA80F5A0}"/>
              </a:ext>
            </a:extLst>
          </p:cNvPr>
          <p:cNvPicPr>
            <a:picLocks noChangeAspect="1"/>
          </p:cNvPicPr>
          <p:nvPr/>
        </p:nvPicPr>
        <p:blipFill>
          <a:blip r:embed="rId3"/>
          <a:stretch>
            <a:fillRect/>
          </a:stretch>
        </p:blipFill>
        <p:spPr>
          <a:xfrm>
            <a:off x="6762089" y="2264991"/>
            <a:ext cx="4813758" cy="1521838"/>
          </a:xfrm>
          <a:prstGeom prst="rect">
            <a:avLst/>
          </a:prstGeom>
        </p:spPr>
      </p:pic>
    </p:spTree>
    <p:extLst>
      <p:ext uri="{BB962C8B-B14F-4D97-AF65-F5344CB8AC3E}">
        <p14:creationId xmlns:p14="http://schemas.microsoft.com/office/powerpoint/2010/main" val="112258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3600" dirty="0">
                <a:latin typeface="Arial Rounded MT Bold" panose="020F0704030504030204" pitchFamily="34" charset="0"/>
              </a:rPr>
              <a:t> Entités HTML</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63952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Qu’est-ce qu’une entité HTML</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2476872"/>
          </a:xfrm>
        </p:spPr>
        <p:txBody>
          <a:bodyPr>
            <a:normAutofit fontScale="70000" lnSpcReduction="20000"/>
          </a:bodyPr>
          <a:lstStyle/>
          <a:p>
            <a:r>
              <a:rPr lang="fr-CA" dirty="0">
                <a:ea typeface="Verdana" panose="020B0604030504040204" pitchFamily="34" charset="0"/>
              </a:rPr>
              <a:t>Certains caractères ne peuvent pas être affichés, parce qu’ils sont considérés comme du code HTML ou pour d’autres raisons.</a:t>
            </a:r>
          </a:p>
          <a:p>
            <a:r>
              <a:rPr lang="fr-CA" dirty="0">
                <a:ea typeface="Verdana" panose="020B0604030504040204" pitchFamily="34" charset="0"/>
              </a:rPr>
              <a:t>C’est le cas par exemple des crochets </a:t>
            </a:r>
            <a:r>
              <a:rPr lang="fr-CA" b="1" dirty="0">
                <a:solidFill>
                  <a:schemeClr val="accent4">
                    <a:lumMod val="75000"/>
                  </a:schemeClr>
                </a:solidFill>
                <a:ea typeface="Verdana" panose="020B0604030504040204" pitchFamily="34" charset="0"/>
              </a:rPr>
              <a:t>&lt; &gt; </a:t>
            </a:r>
            <a:r>
              <a:rPr lang="fr-CA" dirty="0">
                <a:ea typeface="Verdana" panose="020B0604030504040204" pitchFamily="34" charset="0"/>
              </a:rPr>
              <a:t>qui délimitent des balises et ne sont pas affichés.</a:t>
            </a:r>
          </a:p>
          <a:p>
            <a:r>
              <a:rPr lang="fr-CA" dirty="0">
                <a:ea typeface="Verdana" panose="020B0604030504040204" pitchFamily="34" charset="0"/>
              </a:rPr>
              <a:t>HTML fournit des combinaisons de caractères spéciaux pour afficher ces caractères: les entités HTML (HTML </a:t>
            </a:r>
            <a:r>
              <a:rPr lang="fr-CA" dirty="0" err="1">
                <a:ea typeface="Verdana" panose="020B0604030504040204" pitchFamily="34" charset="0"/>
              </a:rPr>
              <a:t>entities</a:t>
            </a:r>
            <a:r>
              <a:rPr lang="fr-CA" dirty="0">
                <a:ea typeface="Verdana" panose="020B0604030504040204" pitchFamily="34" charset="0"/>
              </a:rPr>
              <a:t>).</a:t>
            </a:r>
          </a:p>
          <a:p>
            <a:r>
              <a:rPr lang="fr-CA" dirty="0">
                <a:ea typeface="Verdana" panose="020B0604030504040204" pitchFamily="34" charset="0"/>
              </a:rPr>
              <a:t>Les entités commencent toutes par le caractère </a:t>
            </a:r>
            <a:r>
              <a:rPr lang="fr-CA" b="1" dirty="0">
                <a:solidFill>
                  <a:schemeClr val="accent4">
                    <a:lumMod val="75000"/>
                  </a:schemeClr>
                </a:solidFill>
                <a:ea typeface="Verdana" panose="020B0604030504040204" pitchFamily="34" charset="0"/>
              </a:rPr>
              <a:t>&amp;</a:t>
            </a:r>
            <a:r>
              <a:rPr lang="fr-CA" dirty="0">
                <a:ea typeface="Verdana" panose="020B0604030504040204" pitchFamily="34" charset="0"/>
              </a:rPr>
              <a:t> et finissent par un </a:t>
            </a:r>
            <a:r>
              <a:rPr lang="fr-CA" b="1" dirty="0">
                <a:solidFill>
                  <a:schemeClr val="accent4">
                    <a:lumMod val="75000"/>
                  </a:schemeClr>
                </a:solidFill>
                <a:ea typeface="Verdana" panose="020B0604030504040204" pitchFamily="34" charset="0"/>
              </a:rPr>
              <a:t>;</a:t>
            </a:r>
          </a:p>
          <a:p>
            <a:pPr marL="0" indent="0">
              <a:buNone/>
            </a:pPr>
            <a:r>
              <a:rPr lang="fr-CA" dirty="0">
                <a:ea typeface="Verdana" panose="020B0604030504040204" pitchFamily="34" charset="0"/>
              </a:rPr>
              <a:t>Exemple:</a:t>
            </a:r>
            <a:endParaRPr lang="fr-CA" dirty="0"/>
          </a:p>
        </p:txBody>
      </p:sp>
      <p:sp>
        <p:nvSpPr>
          <p:cNvPr id="4" name="Espace réservé du contenu 2">
            <a:extLst>
              <a:ext uri="{FF2B5EF4-FFF2-40B4-BE49-F238E27FC236}">
                <a16:creationId xmlns:a16="http://schemas.microsoft.com/office/drawing/2014/main" id="{AD5AD906-4E29-1AFA-C077-7E8BA44359D4}"/>
              </a:ext>
            </a:extLst>
          </p:cNvPr>
          <p:cNvSpPr txBox="1">
            <a:spLocks/>
          </p:cNvSpPr>
          <p:nvPr/>
        </p:nvSpPr>
        <p:spPr>
          <a:xfrm>
            <a:off x="1593435" y="4077072"/>
            <a:ext cx="5437081" cy="432048"/>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sz="2000" dirty="0">
                <a:latin typeface="Consolas" panose="020B0609020204030204" pitchFamily="49" charset="0"/>
              </a:rPr>
              <a:t>&lt;p&gt;La balise </a:t>
            </a:r>
            <a:r>
              <a:rPr lang="fr-CA" sz="2000" dirty="0" err="1">
                <a:latin typeface="Consolas" panose="020B0609020204030204" pitchFamily="49" charset="0"/>
              </a:rPr>
              <a:t>anchor</a:t>
            </a:r>
            <a:r>
              <a:rPr lang="fr-CA" sz="2000" dirty="0">
                <a:latin typeface="Consolas" panose="020B0609020204030204" pitchFamily="49" charset="0"/>
              </a:rPr>
              <a:t>: </a:t>
            </a:r>
            <a:r>
              <a:rPr lang="fr-CA" sz="2000" dirty="0">
                <a:highlight>
                  <a:srgbClr val="FFFF00"/>
                </a:highlight>
                <a:latin typeface="Consolas" panose="020B0609020204030204" pitchFamily="49" charset="0"/>
              </a:rPr>
              <a:t>&lt;a&gt;</a:t>
            </a:r>
            <a:r>
              <a:rPr lang="fr-CA" sz="2000" dirty="0">
                <a:latin typeface="Consolas" panose="020B0609020204030204" pitchFamily="49" charset="0"/>
              </a:rPr>
              <a:t>&lt;/p&gt;</a:t>
            </a:r>
          </a:p>
        </p:txBody>
      </p:sp>
      <p:sp>
        <p:nvSpPr>
          <p:cNvPr id="5" name="Espace réservé du contenu 2">
            <a:extLst>
              <a:ext uri="{FF2B5EF4-FFF2-40B4-BE49-F238E27FC236}">
                <a16:creationId xmlns:a16="http://schemas.microsoft.com/office/drawing/2014/main" id="{D06E054E-582D-4577-1999-A05FF2C117D4}"/>
              </a:ext>
            </a:extLst>
          </p:cNvPr>
          <p:cNvSpPr txBox="1">
            <a:spLocks/>
          </p:cNvSpPr>
          <p:nvPr/>
        </p:nvSpPr>
        <p:spPr>
          <a:xfrm>
            <a:off x="1593435" y="5041776"/>
            <a:ext cx="5437081" cy="432048"/>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None/>
            </a:pPr>
            <a:r>
              <a:rPr lang="fr-CA" sz="2000" dirty="0">
                <a:latin typeface="Consolas" panose="020B0609020204030204" pitchFamily="49" charset="0"/>
              </a:rPr>
              <a:t>&lt;p&gt;La balise </a:t>
            </a:r>
            <a:r>
              <a:rPr lang="fr-CA" sz="2000" dirty="0" err="1">
                <a:latin typeface="Consolas" panose="020B0609020204030204" pitchFamily="49" charset="0"/>
              </a:rPr>
              <a:t>anchor</a:t>
            </a:r>
            <a:r>
              <a:rPr lang="fr-CA" sz="2000" dirty="0">
                <a:latin typeface="Consolas" panose="020B0609020204030204" pitchFamily="49" charset="0"/>
              </a:rPr>
              <a:t>: </a:t>
            </a:r>
            <a:r>
              <a:rPr lang="fr-CA" sz="2000" dirty="0">
                <a:highlight>
                  <a:srgbClr val="FFFF00"/>
                </a:highlight>
                <a:latin typeface="Consolas" panose="020B0609020204030204" pitchFamily="49" charset="0"/>
              </a:rPr>
              <a:t>&amp;</a:t>
            </a:r>
            <a:r>
              <a:rPr lang="fr-CA" sz="2000" dirty="0" err="1">
                <a:highlight>
                  <a:srgbClr val="FFFF00"/>
                </a:highlight>
                <a:latin typeface="Consolas" panose="020B0609020204030204" pitchFamily="49" charset="0"/>
              </a:rPr>
              <a:t>lt;</a:t>
            </a:r>
            <a:r>
              <a:rPr lang="fr-CA" sz="2000" dirty="0" err="1">
                <a:latin typeface="Consolas" panose="020B0609020204030204" pitchFamily="49" charset="0"/>
              </a:rPr>
              <a:t>a</a:t>
            </a:r>
            <a:r>
              <a:rPr lang="fr-CA" sz="2000" dirty="0" err="1">
                <a:highlight>
                  <a:srgbClr val="FFFF00"/>
                </a:highlight>
                <a:latin typeface="Consolas" panose="020B0609020204030204" pitchFamily="49" charset="0"/>
              </a:rPr>
              <a:t>&amp;gt</a:t>
            </a:r>
            <a:r>
              <a:rPr lang="fr-CA" sz="2000" dirty="0">
                <a:highlight>
                  <a:srgbClr val="FFFF00"/>
                </a:highlight>
                <a:latin typeface="Consolas" panose="020B0609020204030204" pitchFamily="49" charset="0"/>
              </a:rPr>
              <a:t>;</a:t>
            </a:r>
            <a:r>
              <a:rPr lang="fr-CA" sz="2000" dirty="0">
                <a:latin typeface="Consolas" panose="020B0609020204030204" pitchFamily="49" charset="0"/>
              </a:rPr>
              <a:t>&lt;/p&gt;</a:t>
            </a:r>
          </a:p>
        </p:txBody>
      </p:sp>
      <p:pic>
        <p:nvPicPr>
          <p:cNvPr id="7" name="Image 6">
            <a:extLst>
              <a:ext uri="{FF2B5EF4-FFF2-40B4-BE49-F238E27FC236}">
                <a16:creationId xmlns:a16="http://schemas.microsoft.com/office/drawing/2014/main" id="{F4997364-0BF5-DFBF-1CAB-6CD464021B53}"/>
              </a:ext>
            </a:extLst>
          </p:cNvPr>
          <p:cNvPicPr>
            <a:picLocks noChangeAspect="1"/>
          </p:cNvPicPr>
          <p:nvPr/>
        </p:nvPicPr>
        <p:blipFill>
          <a:blip r:embed="rId3"/>
          <a:stretch>
            <a:fillRect/>
          </a:stretch>
        </p:blipFill>
        <p:spPr>
          <a:xfrm>
            <a:off x="7894612" y="3972728"/>
            <a:ext cx="2828081" cy="573814"/>
          </a:xfrm>
          <a:prstGeom prst="rect">
            <a:avLst/>
          </a:prstGeom>
        </p:spPr>
      </p:pic>
      <p:pic>
        <p:nvPicPr>
          <p:cNvPr id="9" name="Image 8">
            <a:extLst>
              <a:ext uri="{FF2B5EF4-FFF2-40B4-BE49-F238E27FC236}">
                <a16:creationId xmlns:a16="http://schemas.microsoft.com/office/drawing/2014/main" id="{DFF2E2BD-C7BB-E0CF-D3B8-7544885299FB}"/>
              </a:ext>
            </a:extLst>
          </p:cNvPr>
          <p:cNvPicPr>
            <a:picLocks noChangeAspect="1"/>
          </p:cNvPicPr>
          <p:nvPr/>
        </p:nvPicPr>
        <p:blipFill>
          <a:blip r:embed="rId4"/>
          <a:stretch>
            <a:fillRect/>
          </a:stretch>
        </p:blipFill>
        <p:spPr>
          <a:xfrm>
            <a:off x="7894612" y="4960889"/>
            <a:ext cx="2828081" cy="512935"/>
          </a:xfrm>
          <a:prstGeom prst="rect">
            <a:avLst/>
          </a:prstGeom>
        </p:spPr>
      </p:pic>
      <p:sp>
        <p:nvSpPr>
          <p:cNvPr id="10" name="Flèche : droite 9">
            <a:extLst>
              <a:ext uri="{FF2B5EF4-FFF2-40B4-BE49-F238E27FC236}">
                <a16:creationId xmlns:a16="http://schemas.microsoft.com/office/drawing/2014/main" id="{0E9340DE-0A47-6782-C569-4BE3E5EAEAC1}"/>
              </a:ext>
            </a:extLst>
          </p:cNvPr>
          <p:cNvSpPr/>
          <p:nvPr/>
        </p:nvSpPr>
        <p:spPr>
          <a:xfrm>
            <a:off x="7224736" y="4184969"/>
            <a:ext cx="648072" cy="203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Flèche : droite 10">
            <a:extLst>
              <a:ext uri="{FF2B5EF4-FFF2-40B4-BE49-F238E27FC236}">
                <a16:creationId xmlns:a16="http://schemas.microsoft.com/office/drawing/2014/main" id="{A282D5DC-DB4A-FE14-C11C-0C3E92773B48}"/>
              </a:ext>
            </a:extLst>
          </p:cNvPr>
          <p:cNvSpPr/>
          <p:nvPr/>
        </p:nvSpPr>
        <p:spPr>
          <a:xfrm>
            <a:off x="7246540" y="5155847"/>
            <a:ext cx="648072" cy="2039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2242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Exemples d’entités HTML</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2980928"/>
          </a:xfrm>
        </p:spPr>
        <p:txBody>
          <a:bodyPr>
            <a:normAutofit lnSpcReduction="10000"/>
          </a:bodyPr>
          <a:lstStyle/>
          <a:p>
            <a:pPr marL="0" indent="0">
              <a:buNone/>
            </a:pPr>
            <a:r>
              <a:rPr lang="fr-CA" sz="2600" dirty="0">
                <a:latin typeface="Consolas" panose="020B0609020204030204" pitchFamily="49" charset="0"/>
                <a:ea typeface="Verdana" panose="020B0604030504040204" pitchFamily="34" charset="0"/>
              </a:rPr>
              <a:t>&lt;    &amp;</a:t>
            </a:r>
            <a:r>
              <a:rPr lang="fr-CA" sz="2600" dirty="0" err="1">
                <a:latin typeface="Consolas" panose="020B0609020204030204" pitchFamily="49" charset="0"/>
                <a:ea typeface="Verdana" panose="020B0604030504040204" pitchFamily="34" charset="0"/>
              </a:rPr>
              <a:t>lt</a:t>
            </a:r>
            <a:r>
              <a:rPr lang="fr-CA" sz="2600" dirty="0">
                <a:latin typeface="Consolas" panose="020B0609020204030204" pitchFamily="49" charset="0"/>
                <a:ea typeface="Verdana" panose="020B0604030504040204" pitchFamily="34" charset="0"/>
              </a:rPr>
              <a:t>;</a:t>
            </a:r>
          </a:p>
          <a:p>
            <a:pPr marL="0" indent="0">
              <a:buNone/>
            </a:pPr>
            <a:r>
              <a:rPr lang="fr-CA" sz="2600" dirty="0">
                <a:latin typeface="Consolas" panose="020B0609020204030204" pitchFamily="49" charset="0"/>
                <a:ea typeface="Verdana" panose="020B0604030504040204" pitchFamily="34" charset="0"/>
              </a:rPr>
              <a:t>&gt;    &amp;gt;</a:t>
            </a:r>
          </a:p>
          <a:p>
            <a:pPr marL="0" indent="0">
              <a:buNone/>
            </a:pPr>
            <a:r>
              <a:rPr lang="fr-CA" sz="2600" dirty="0">
                <a:latin typeface="Consolas" panose="020B0609020204030204" pitchFamily="49" charset="0"/>
                <a:ea typeface="Verdana" panose="020B0604030504040204" pitchFamily="34" charset="0"/>
              </a:rPr>
              <a:t>     &amp;</a:t>
            </a:r>
            <a:r>
              <a:rPr lang="fr-CA" sz="2600" dirty="0" err="1">
                <a:latin typeface="Consolas" panose="020B0609020204030204" pitchFamily="49" charset="0"/>
                <a:ea typeface="Verdana" panose="020B0604030504040204" pitchFamily="34" charset="0"/>
              </a:rPr>
              <a:t>nbsp</a:t>
            </a:r>
            <a:r>
              <a:rPr lang="fr-CA" sz="2600" dirty="0">
                <a:latin typeface="Consolas" panose="020B0609020204030204" pitchFamily="49" charset="0"/>
                <a:ea typeface="Verdana" panose="020B0604030504040204" pitchFamily="34" charset="0"/>
              </a:rPr>
              <a:t>;		Non </a:t>
            </a:r>
            <a:r>
              <a:rPr lang="fr-CA" sz="2600" dirty="0" err="1">
                <a:latin typeface="Consolas" panose="020B0609020204030204" pitchFamily="49" charset="0"/>
                <a:ea typeface="Verdana" panose="020B0604030504040204" pitchFamily="34" charset="0"/>
              </a:rPr>
              <a:t>breaking</a:t>
            </a:r>
            <a:r>
              <a:rPr lang="fr-CA" sz="2600" dirty="0">
                <a:latin typeface="Consolas" panose="020B0609020204030204" pitchFamily="49" charset="0"/>
                <a:ea typeface="Verdana" panose="020B0604030504040204" pitchFamily="34" charset="0"/>
              </a:rPr>
              <a:t> </a:t>
            </a:r>
            <a:r>
              <a:rPr lang="fr-CA" sz="2600" dirty="0" err="1">
                <a:latin typeface="Consolas" panose="020B0609020204030204" pitchFamily="49" charset="0"/>
                <a:ea typeface="Verdana" panose="020B0604030504040204" pitchFamily="34" charset="0"/>
              </a:rPr>
              <a:t>space</a:t>
            </a:r>
            <a:r>
              <a:rPr lang="fr-CA" sz="2600" dirty="0">
                <a:latin typeface="Consolas" panose="020B0609020204030204" pitchFamily="49" charset="0"/>
                <a:ea typeface="Verdana" panose="020B0604030504040204" pitchFamily="34" charset="0"/>
              </a:rPr>
              <a:t>: un espace</a:t>
            </a:r>
          </a:p>
          <a:p>
            <a:pPr marL="0" indent="0">
              <a:buNone/>
            </a:pPr>
            <a:r>
              <a:rPr lang="fr-CA" sz="2600" dirty="0">
                <a:latin typeface="Consolas" panose="020B0609020204030204" pitchFamily="49" charset="0"/>
                <a:ea typeface="Verdana" panose="020B0604030504040204" pitchFamily="34" charset="0"/>
              </a:rPr>
              <a:t>"    &amp;</a:t>
            </a:r>
            <a:r>
              <a:rPr lang="fr-CA" sz="2600" dirty="0" err="1">
                <a:latin typeface="Consolas" panose="020B0609020204030204" pitchFamily="49" charset="0"/>
                <a:ea typeface="Verdana" panose="020B0604030504040204" pitchFamily="34" charset="0"/>
              </a:rPr>
              <a:t>quot</a:t>
            </a:r>
            <a:r>
              <a:rPr lang="fr-CA" sz="2600" dirty="0">
                <a:latin typeface="Consolas" panose="020B0609020204030204" pitchFamily="49" charset="0"/>
                <a:ea typeface="Verdana" panose="020B0604030504040204" pitchFamily="34" charset="0"/>
              </a:rPr>
              <a:t>;</a:t>
            </a:r>
          </a:p>
          <a:p>
            <a:pPr marL="0" indent="0">
              <a:buNone/>
            </a:pPr>
            <a:r>
              <a:rPr lang="fr-CA" sz="2600" b="0" i="0" dirty="0">
                <a:solidFill>
                  <a:srgbClr val="000000"/>
                </a:solidFill>
                <a:effectLst/>
                <a:latin typeface="Consolas" panose="020B0609020204030204" pitchFamily="49" charset="0"/>
              </a:rPr>
              <a:t>'    &amp;</a:t>
            </a:r>
            <a:r>
              <a:rPr lang="fr-CA" sz="2600" b="0" i="0" dirty="0" err="1">
                <a:solidFill>
                  <a:srgbClr val="000000"/>
                </a:solidFill>
                <a:effectLst/>
                <a:latin typeface="Consolas" panose="020B0609020204030204" pitchFamily="49" charset="0"/>
              </a:rPr>
              <a:t>apos</a:t>
            </a:r>
            <a:r>
              <a:rPr lang="fr-CA" sz="2600" b="0" i="0" dirty="0">
                <a:solidFill>
                  <a:srgbClr val="000000"/>
                </a:solidFill>
                <a:effectLst/>
                <a:latin typeface="Consolas" panose="020B0609020204030204" pitchFamily="49" charset="0"/>
              </a:rPr>
              <a:t>;</a:t>
            </a:r>
          </a:p>
          <a:p>
            <a:pPr marL="0" indent="0">
              <a:buNone/>
            </a:pPr>
            <a:r>
              <a:rPr lang="fr-CA" sz="2600" b="0" i="0" dirty="0">
                <a:solidFill>
                  <a:srgbClr val="000000"/>
                </a:solidFill>
                <a:effectLst/>
                <a:latin typeface="Consolas" panose="020B0609020204030204" pitchFamily="49" charset="0"/>
              </a:rPr>
              <a:t>©    &amp;copy;</a:t>
            </a:r>
          </a:p>
          <a:p>
            <a:pPr marL="0" indent="0">
              <a:buNone/>
            </a:pPr>
            <a:endParaRPr lang="fr-CA" b="0" i="0" dirty="0">
              <a:solidFill>
                <a:srgbClr val="000000"/>
              </a:solidFill>
              <a:effectLst/>
              <a:latin typeface="Verdana" panose="020B0604030504040204" pitchFamily="34" charset="0"/>
            </a:endParaRPr>
          </a:p>
          <a:p>
            <a:pPr marL="0" indent="0">
              <a:buNone/>
            </a:pPr>
            <a:endParaRPr lang="fr-CA" b="0" i="0" dirty="0">
              <a:solidFill>
                <a:srgbClr val="000000"/>
              </a:solidFill>
              <a:effectLst/>
              <a:latin typeface="Verdana" panose="020B0604030504040204" pitchFamily="34" charset="0"/>
            </a:endParaRPr>
          </a:p>
          <a:p>
            <a:pPr marL="0" indent="0">
              <a:buNone/>
            </a:pPr>
            <a:endParaRPr lang="fr-CA" dirty="0">
              <a:ea typeface="Verdana" panose="020B0604030504040204" pitchFamily="34" charset="0"/>
            </a:endParaRPr>
          </a:p>
        </p:txBody>
      </p:sp>
      <p:sp>
        <p:nvSpPr>
          <p:cNvPr id="6" name="Espace réservé du contenu 2">
            <a:extLst>
              <a:ext uri="{FF2B5EF4-FFF2-40B4-BE49-F238E27FC236}">
                <a16:creationId xmlns:a16="http://schemas.microsoft.com/office/drawing/2014/main" id="{4E8421B9-9059-426A-F0D3-D7C0F91147A3}"/>
              </a:ext>
            </a:extLst>
          </p:cNvPr>
          <p:cNvSpPr txBox="1">
            <a:spLocks/>
          </p:cNvSpPr>
          <p:nvPr/>
        </p:nvSpPr>
        <p:spPr>
          <a:xfrm>
            <a:off x="1593435" y="4736516"/>
            <a:ext cx="9782801" cy="1100336"/>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ea typeface="Verdana" panose="020B0604030504040204" pitchFamily="34" charset="0"/>
              </a:rPr>
              <a:t>Vous pouvez consulter la liste complète officielle </a:t>
            </a:r>
            <a:r>
              <a:rPr lang="fr-CA" sz="2000" dirty="0">
                <a:ea typeface="Verdana" panose="020B0604030504040204" pitchFamily="34" charset="0"/>
                <a:hlinkClick r:id="rId3" action="ppaction://hlinkpres?slideindex=1&amp;slidetitle="/>
              </a:rPr>
              <a:t>ici</a:t>
            </a:r>
            <a:endParaRPr lang="fr-CA" sz="2000" dirty="0">
              <a:ea typeface="Verdana" panose="020B0604030504040204" pitchFamily="34" charset="0"/>
            </a:endParaRPr>
          </a:p>
          <a:p>
            <a:pPr marL="0" indent="0">
              <a:buFont typeface="Euphemia" pitchFamily="34" charset="0"/>
              <a:buNone/>
            </a:pPr>
            <a:r>
              <a:rPr lang="fr-CA" sz="2000" dirty="0">
                <a:ea typeface="Verdana" panose="020B0604030504040204" pitchFamily="34" charset="0"/>
              </a:rPr>
              <a:t>Et une liste plus concise de quelques éléments communs </a:t>
            </a:r>
            <a:r>
              <a:rPr lang="fr-CA" sz="2000" dirty="0">
                <a:ea typeface="Verdana" panose="020B0604030504040204" pitchFamily="34" charset="0"/>
                <a:hlinkClick r:id="rId4"/>
              </a:rPr>
              <a:t>ici</a:t>
            </a:r>
            <a:r>
              <a:rPr lang="fr-CA" sz="2000" dirty="0">
                <a:ea typeface="Verdana" panose="020B0604030504040204" pitchFamily="34" charset="0"/>
              </a:rPr>
              <a:t> </a:t>
            </a:r>
            <a:endParaRPr lang="fr-CA" sz="2000" dirty="0">
              <a:solidFill>
                <a:srgbClr val="000000"/>
              </a:solidFill>
            </a:endParaRPr>
          </a:p>
        </p:txBody>
      </p:sp>
      <p:sp>
        <p:nvSpPr>
          <p:cNvPr id="8" name="Espace réservé du contenu 2">
            <a:extLst>
              <a:ext uri="{FF2B5EF4-FFF2-40B4-BE49-F238E27FC236}">
                <a16:creationId xmlns:a16="http://schemas.microsoft.com/office/drawing/2014/main" id="{C79C84FB-782F-4938-D1D7-14C005A5C051}"/>
              </a:ext>
            </a:extLst>
          </p:cNvPr>
          <p:cNvSpPr txBox="1">
            <a:spLocks/>
          </p:cNvSpPr>
          <p:nvPr/>
        </p:nvSpPr>
        <p:spPr>
          <a:xfrm>
            <a:off x="1593434" y="5733256"/>
            <a:ext cx="9782801" cy="738602"/>
          </a:xfrm>
          <a:prstGeom prst="rect">
            <a:avLst/>
          </a:prstGeom>
          <a:solidFill>
            <a:schemeClr val="accent6">
              <a:lumMod val="20000"/>
              <a:lumOff val="80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ea typeface="Verdana" panose="020B0604030504040204" pitchFamily="34" charset="0"/>
              </a:rPr>
              <a:t>Les entités HTML sont explorées dans le prochain laboratoire et font partie des prochaines évaluations.</a:t>
            </a:r>
            <a:endParaRPr lang="fr-CA" sz="2000"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98043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Truc dans VS Code</a:t>
            </a:r>
            <a:endParaRPr lang="fr-CA" dirty="0">
              <a:latin typeface="Calibri" panose="020F0502020204030204" pitchFamily="34" charset="0"/>
              <a:cs typeface="Calibri" panose="020F0502020204030204" pitchFamily="34" charset="0"/>
            </a:endParaRPr>
          </a:p>
        </p:txBody>
      </p:sp>
      <p:sp>
        <p:nvSpPr>
          <p:cNvPr id="5" name="Espace réservé du contenu 4">
            <a:extLst>
              <a:ext uri="{FF2B5EF4-FFF2-40B4-BE49-F238E27FC236}">
                <a16:creationId xmlns:a16="http://schemas.microsoft.com/office/drawing/2014/main" id="{140E0786-24F9-5022-207F-8F72DFE7D3C2}"/>
              </a:ext>
            </a:extLst>
          </p:cNvPr>
          <p:cNvSpPr>
            <a:spLocks noGrp="1"/>
          </p:cNvSpPr>
          <p:nvPr>
            <p:ph idx="1"/>
          </p:nvPr>
        </p:nvSpPr>
        <p:spPr>
          <a:xfrm>
            <a:off x="1593436" y="1600200"/>
            <a:ext cx="9782801" cy="4709120"/>
          </a:xfrm>
        </p:spPr>
        <p:txBody>
          <a:bodyPr/>
          <a:lstStyle/>
          <a:p>
            <a:pPr marL="0" indent="0">
              <a:buNone/>
            </a:pPr>
            <a:r>
              <a:rPr lang="fr-CA" dirty="0"/>
              <a:t>Les </a:t>
            </a:r>
            <a:r>
              <a:rPr lang="fr-CA" dirty="0" err="1">
                <a:solidFill>
                  <a:srgbClr val="00B050"/>
                </a:solidFill>
              </a:rPr>
              <a:t>emmet</a:t>
            </a:r>
            <a:r>
              <a:rPr lang="fr-CA" dirty="0" err="1"/>
              <a:t>s</a:t>
            </a:r>
            <a:r>
              <a:rPr lang="fr-CA" dirty="0"/>
              <a:t>…</a:t>
            </a:r>
          </a:p>
        </p:txBody>
      </p:sp>
    </p:spTree>
    <p:extLst>
      <p:ext uri="{BB962C8B-B14F-4D97-AF65-F5344CB8AC3E}">
        <p14:creationId xmlns:p14="http://schemas.microsoft.com/office/powerpoint/2010/main" val="426813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Laboratoire 1D</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1684784"/>
          </a:xfrm>
        </p:spPr>
        <p:txBody>
          <a:bodyPr>
            <a:normAutofit/>
          </a:bodyPr>
          <a:lstStyle/>
          <a:p>
            <a:pPr marL="0" indent="0">
              <a:buNone/>
            </a:pPr>
            <a:r>
              <a:rPr lang="fr-CA" dirty="0">
                <a:ea typeface="Verdana" panose="020B0604030504040204" pitchFamily="34" charset="0"/>
              </a:rPr>
              <a:t>Faites le laboratoire L01D</a:t>
            </a:r>
          </a:p>
          <a:p>
            <a:r>
              <a:rPr lang="fr-CA" dirty="0">
                <a:ea typeface="Verdana" panose="020B0604030504040204" pitchFamily="34" charset="0"/>
              </a:rPr>
              <a:t>Listes et tableaux.</a:t>
            </a:r>
          </a:p>
          <a:p>
            <a:r>
              <a:rPr lang="fr-CA" dirty="0">
                <a:ea typeface="Verdana" panose="020B0604030504040204" pitchFamily="34" charset="0"/>
              </a:rPr>
              <a:t>Entités HTML.</a:t>
            </a:r>
          </a:p>
        </p:txBody>
      </p:sp>
      <p:sp>
        <p:nvSpPr>
          <p:cNvPr id="5" name="Espace réservé du contenu 2">
            <a:extLst>
              <a:ext uri="{FF2B5EF4-FFF2-40B4-BE49-F238E27FC236}">
                <a16:creationId xmlns:a16="http://schemas.microsoft.com/office/drawing/2014/main" id="{3B61A227-E91A-D551-BA21-83AD53C99A54}"/>
              </a:ext>
            </a:extLst>
          </p:cNvPr>
          <p:cNvSpPr txBox="1">
            <a:spLocks/>
          </p:cNvSpPr>
          <p:nvPr/>
        </p:nvSpPr>
        <p:spPr>
          <a:xfrm>
            <a:off x="1593435" y="5373216"/>
            <a:ext cx="9782801" cy="738602"/>
          </a:xfrm>
          <a:prstGeom prst="rect">
            <a:avLst/>
          </a:prstGeom>
          <a:solidFill>
            <a:schemeClr val="accent6">
              <a:lumMod val="20000"/>
              <a:lumOff val="80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ea typeface="Verdana" panose="020B0604030504040204" pitchFamily="34" charset="0"/>
              </a:rPr>
              <a:t>Le </a:t>
            </a:r>
            <a:r>
              <a:rPr lang="fr-CA" sz="2000" b="1" dirty="0">
                <a:ea typeface="Verdana" panose="020B0604030504040204" pitchFamily="34" charset="0"/>
              </a:rPr>
              <a:t>contenu</a:t>
            </a:r>
            <a:r>
              <a:rPr lang="fr-CA" sz="2000" dirty="0">
                <a:ea typeface="Verdana" panose="020B0604030504040204" pitchFamily="34" charset="0"/>
              </a:rPr>
              <a:t> du laboratoire, questions sur les tableaux et informations sur les entités HTML sont considérées comme faisant partie du cours et seront évaluées.</a:t>
            </a:r>
            <a:endParaRPr lang="fr-CA" sz="2000" dirty="0">
              <a:solidFill>
                <a:srgbClr val="000000"/>
              </a:solidFill>
            </a:endParaRPr>
          </a:p>
          <a:p>
            <a:pPr marL="0" indent="0">
              <a:buFont typeface="Euphemia" pitchFamily="34" charset="0"/>
              <a:buNone/>
            </a:pPr>
            <a:endParaRPr lang="fr-CA" sz="2000" dirty="0">
              <a:solidFill>
                <a:srgbClr val="000000"/>
              </a:solidFill>
              <a:latin typeface="Verdana" panose="020B0604030504040204" pitchFamily="34" charset="0"/>
            </a:endParaRPr>
          </a:p>
          <a:p>
            <a:pPr marL="0" indent="0">
              <a:buFont typeface="Euphemia" pitchFamily="34" charset="0"/>
              <a:buNone/>
            </a:pPr>
            <a:endParaRPr lang="fr-CA" sz="2000" dirty="0">
              <a:solidFill>
                <a:srgbClr val="000000"/>
              </a:solidFill>
              <a:latin typeface="Verdana" panose="020B0604030504040204" pitchFamily="34" charset="0"/>
            </a:endParaRPr>
          </a:p>
          <a:p>
            <a:pPr marL="0" indent="0">
              <a:buFont typeface="Euphemia" pitchFamily="34" charset="0"/>
              <a:buNone/>
            </a:pPr>
            <a:endParaRPr lang="fr-CA" sz="2000" dirty="0">
              <a:ea typeface="Verdana" panose="020B0604030504040204" pitchFamily="34" charset="0"/>
            </a:endParaRPr>
          </a:p>
        </p:txBody>
      </p:sp>
    </p:spTree>
    <p:extLst>
      <p:ext uri="{BB962C8B-B14F-4D97-AF65-F5344CB8AC3E}">
        <p14:creationId xmlns:p14="http://schemas.microsoft.com/office/powerpoint/2010/main" val="3687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4400" dirty="0">
                <a:latin typeface="Arial Rounded MT Bold" panose="020F0704030504030204" pitchFamily="34" charset="0"/>
              </a:rPr>
              <a:t>Styles de formatage de texte</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366618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latin typeface="Calibri" panose="020F0502020204030204" pitchFamily="34" charset="0"/>
                <a:cs typeface="Calibri" panose="020F0502020204030204" pitchFamily="34" charset="0"/>
              </a:rPr>
              <a:t>Éléments de base d’un document html</a:t>
            </a: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844824"/>
            <a:ext cx="3924912" cy="4536504"/>
          </a:xfrm>
        </p:spPr>
        <p:txBody>
          <a:bodyPr>
            <a:normAutofit lnSpcReduction="10000"/>
          </a:bodyPr>
          <a:lstStyle/>
          <a:p>
            <a:pPr marL="457200" indent="-457200">
              <a:buFont typeface="+mj-lt"/>
              <a:buAutoNum type="arabicPeriod"/>
            </a:pPr>
            <a:r>
              <a:rPr lang="fr-CA" sz="2400" dirty="0">
                <a:solidFill>
                  <a:srgbClr val="00B050"/>
                </a:solidFill>
                <a:latin typeface="Consolas" panose="020B0609020204030204" pitchFamily="49" charset="0"/>
                <a:ea typeface="Verdana" panose="020B0604030504040204" pitchFamily="34" charset="0"/>
              </a:rPr>
              <a:t>&lt;!doctype&gt;</a:t>
            </a:r>
          </a:p>
          <a:p>
            <a:pPr marL="365760" lvl="1" indent="0">
              <a:buNone/>
            </a:pPr>
            <a:r>
              <a:rPr lang="fr-CA" sz="2000" dirty="0">
                <a:ea typeface="Verdana" panose="020B0604030504040204" pitchFamily="34" charset="0"/>
              </a:rPr>
              <a:t>Identifie le type de document</a:t>
            </a:r>
          </a:p>
          <a:p>
            <a:pPr lvl="1"/>
            <a:r>
              <a:rPr lang="fr-CA" sz="2000" b="1" dirty="0">
                <a:ea typeface="Verdana" panose="020B0604030504040204" pitchFamily="34" charset="0"/>
              </a:rPr>
              <a:t>html</a:t>
            </a:r>
            <a:r>
              <a:rPr lang="fr-CA" sz="2000" dirty="0">
                <a:ea typeface="Verdana" panose="020B0604030504040204" pitchFamily="34" charset="0"/>
              </a:rPr>
              <a:t> =&gt; HTML, version 5</a:t>
            </a:r>
          </a:p>
          <a:p>
            <a:pPr marL="457200" indent="-457200">
              <a:buFont typeface="+mj-lt"/>
              <a:buAutoNum type="arabicPeriod"/>
            </a:pPr>
            <a:r>
              <a:rPr lang="fr-CA" sz="2400" dirty="0">
                <a:solidFill>
                  <a:schemeClr val="accent4">
                    <a:lumMod val="75000"/>
                  </a:schemeClr>
                </a:solidFill>
                <a:latin typeface="Consolas" panose="020B0609020204030204" pitchFamily="49" charset="0"/>
                <a:ea typeface="Verdana" panose="020B0604030504040204" pitchFamily="34" charset="0"/>
              </a:rPr>
              <a:t>&lt;html&gt; &lt;/html&gt;</a:t>
            </a:r>
            <a:r>
              <a:rPr lang="fr-CA" sz="2400" dirty="0">
                <a:ea typeface="Verdana" panose="020B0604030504040204" pitchFamily="34" charset="0"/>
              </a:rPr>
              <a:t>	</a:t>
            </a:r>
          </a:p>
          <a:p>
            <a:pPr marL="365760" lvl="1" indent="0">
              <a:buNone/>
            </a:pPr>
            <a:r>
              <a:rPr lang="fr-CA" sz="2000" dirty="0">
                <a:ea typeface="Verdana" panose="020B0604030504040204" pitchFamily="34" charset="0"/>
              </a:rPr>
              <a:t>Délimite le début et la fin du code HTML</a:t>
            </a:r>
          </a:p>
          <a:p>
            <a:pPr marL="457200" indent="-457200">
              <a:buFont typeface="+mj-lt"/>
              <a:buAutoNum type="arabicPeriod"/>
            </a:pPr>
            <a:r>
              <a:rPr lang="fr-CA" sz="2400" dirty="0">
                <a:solidFill>
                  <a:srgbClr val="0070C0"/>
                </a:solidFill>
                <a:latin typeface="Consolas" panose="020B0609020204030204" pitchFamily="49" charset="0"/>
                <a:ea typeface="Verdana" panose="020B0604030504040204" pitchFamily="34" charset="0"/>
              </a:rPr>
              <a:t>&lt;</a:t>
            </a:r>
            <a:r>
              <a:rPr lang="fr-CA" sz="2400" dirty="0" err="1">
                <a:solidFill>
                  <a:srgbClr val="0070C0"/>
                </a:solidFill>
                <a:latin typeface="Consolas" panose="020B0609020204030204" pitchFamily="49" charset="0"/>
                <a:ea typeface="Verdana" panose="020B0604030504040204" pitchFamily="34" charset="0"/>
              </a:rPr>
              <a:t>head</a:t>
            </a:r>
            <a:r>
              <a:rPr lang="fr-CA" sz="2400" dirty="0">
                <a:solidFill>
                  <a:srgbClr val="0070C0"/>
                </a:solidFill>
                <a:latin typeface="Consolas" panose="020B0609020204030204" pitchFamily="49" charset="0"/>
                <a:ea typeface="Verdana" panose="020B0604030504040204" pitchFamily="34" charset="0"/>
              </a:rPr>
              <a:t>&gt; &lt;/</a:t>
            </a:r>
            <a:r>
              <a:rPr lang="fr-CA" sz="2400" dirty="0" err="1">
                <a:solidFill>
                  <a:srgbClr val="0070C0"/>
                </a:solidFill>
                <a:latin typeface="Consolas" panose="020B0609020204030204" pitchFamily="49" charset="0"/>
                <a:ea typeface="Verdana" panose="020B0604030504040204" pitchFamily="34" charset="0"/>
              </a:rPr>
              <a:t>head</a:t>
            </a:r>
            <a:r>
              <a:rPr lang="fr-CA" sz="2400" dirty="0">
                <a:solidFill>
                  <a:srgbClr val="0070C0"/>
                </a:solidFill>
                <a:latin typeface="Consolas" panose="020B0609020204030204" pitchFamily="49" charset="0"/>
                <a:ea typeface="Verdana" panose="020B0604030504040204" pitchFamily="34" charset="0"/>
              </a:rPr>
              <a:t>&gt;</a:t>
            </a:r>
          </a:p>
          <a:p>
            <a:pPr marL="365760" lvl="1" indent="0">
              <a:buNone/>
            </a:pPr>
            <a:r>
              <a:rPr lang="fr-CA" sz="2000" dirty="0">
                <a:ea typeface="Verdana" panose="020B0604030504040204" pitchFamily="34" charset="0"/>
              </a:rPr>
              <a:t>Section qui fournit des informations et comportements de la page web</a:t>
            </a:r>
          </a:p>
          <a:p>
            <a:pPr marL="457200" indent="-457200">
              <a:buFont typeface="+mj-lt"/>
              <a:buAutoNum type="arabicPeriod"/>
            </a:pPr>
            <a:r>
              <a:rPr lang="fr-CA" sz="2400" dirty="0">
                <a:solidFill>
                  <a:srgbClr val="7030A0"/>
                </a:solidFill>
                <a:latin typeface="Consolas" panose="020B0609020204030204" pitchFamily="49" charset="0"/>
                <a:ea typeface="Verdana" panose="020B0604030504040204" pitchFamily="34" charset="0"/>
              </a:rPr>
              <a:t>&lt;body&gt; &lt;/body&gt;</a:t>
            </a:r>
          </a:p>
          <a:p>
            <a:pPr marL="365760" lvl="1" indent="0">
              <a:buNone/>
            </a:pPr>
            <a:r>
              <a:rPr lang="fr-CA" sz="2000" dirty="0">
                <a:ea typeface="Verdana" panose="020B0604030504040204" pitchFamily="34" charset="0"/>
              </a:rPr>
              <a:t>Section qui concerne la partie </a:t>
            </a:r>
            <a:r>
              <a:rPr lang="fr-CA" sz="2000" b="1" dirty="0">
                <a:ea typeface="Verdana" panose="020B0604030504040204" pitchFamily="34" charset="0"/>
              </a:rPr>
              <a:t>affichable</a:t>
            </a:r>
            <a:r>
              <a:rPr lang="fr-CA" sz="2000" dirty="0">
                <a:ea typeface="Verdana" panose="020B0604030504040204" pitchFamily="34" charset="0"/>
              </a:rPr>
              <a:t> de la page web.</a:t>
            </a:r>
          </a:p>
          <a:p>
            <a:pPr marL="0" indent="0">
              <a:buNone/>
            </a:pPr>
            <a:endParaRPr lang="fr-CA" sz="2400" dirty="0">
              <a:ea typeface="Verdana" panose="020B0604030504040204" pitchFamily="34" charset="0"/>
            </a:endParaRPr>
          </a:p>
        </p:txBody>
      </p:sp>
      <p:sp>
        <p:nvSpPr>
          <p:cNvPr id="7" name="Espace réservé du contenu 2">
            <a:extLst>
              <a:ext uri="{FF2B5EF4-FFF2-40B4-BE49-F238E27FC236}">
                <a16:creationId xmlns:a16="http://schemas.microsoft.com/office/drawing/2014/main" id="{AB414AD5-2C27-D1EA-7179-D31A74F31142}"/>
              </a:ext>
            </a:extLst>
          </p:cNvPr>
          <p:cNvSpPr txBox="1">
            <a:spLocks/>
          </p:cNvSpPr>
          <p:nvPr/>
        </p:nvSpPr>
        <p:spPr>
          <a:xfrm>
            <a:off x="1593436" y="1417637"/>
            <a:ext cx="10045592" cy="427187"/>
          </a:xfrm>
          <a:prstGeom prst="rect">
            <a:avLst/>
          </a:prstGeom>
        </p:spPr>
        <p:txBody>
          <a:bodyPr vert="horz" lIns="91440" tIns="45720" rIns="91440" bIns="45720" rtlCol="0">
            <a:normAutofit fontScale="925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200" dirty="0">
                <a:ea typeface="Verdana" panose="020B0604030504040204" pitchFamily="34" charset="0"/>
              </a:rPr>
              <a:t>Tous les documents HTML ont les éléments qui sont identifiés par les balises ci-dessous:</a:t>
            </a:r>
          </a:p>
          <a:p>
            <a:pPr marL="0" indent="0">
              <a:buFont typeface="Euphemia" pitchFamily="34" charset="0"/>
              <a:buNone/>
            </a:pPr>
            <a:endParaRPr lang="fr-CA" sz="2400" dirty="0">
              <a:ea typeface="Verdana" panose="020B0604030504040204" pitchFamily="34" charset="0"/>
            </a:endParaRPr>
          </a:p>
        </p:txBody>
      </p:sp>
      <p:pic>
        <p:nvPicPr>
          <p:cNvPr id="9" name="Image 8">
            <a:extLst>
              <a:ext uri="{FF2B5EF4-FFF2-40B4-BE49-F238E27FC236}">
                <a16:creationId xmlns:a16="http://schemas.microsoft.com/office/drawing/2014/main" id="{AF8F61E0-3884-5431-FDA2-B845E5CBC279}"/>
              </a:ext>
            </a:extLst>
          </p:cNvPr>
          <p:cNvPicPr>
            <a:picLocks noChangeAspect="1"/>
          </p:cNvPicPr>
          <p:nvPr/>
        </p:nvPicPr>
        <p:blipFill>
          <a:blip r:embed="rId3"/>
          <a:stretch>
            <a:fillRect/>
          </a:stretch>
        </p:blipFill>
        <p:spPr>
          <a:xfrm>
            <a:off x="6532865" y="2348880"/>
            <a:ext cx="4832881" cy="2932494"/>
          </a:xfrm>
          <a:prstGeom prst="rect">
            <a:avLst/>
          </a:prstGeom>
          <a:ln w="12700">
            <a:solidFill>
              <a:schemeClr val="tx1"/>
            </a:solidFill>
          </a:ln>
        </p:spPr>
      </p:pic>
    </p:spTree>
    <p:extLst>
      <p:ext uri="{BB962C8B-B14F-4D97-AF65-F5344CB8AC3E}">
        <p14:creationId xmlns:p14="http://schemas.microsoft.com/office/powerpoint/2010/main" val="418282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de formatage de texte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853136"/>
          </a:xfrm>
        </p:spPr>
        <p:txBody>
          <a:bodyPr>
            <a:normAutofit/>
          </a:bodyPr>
          <a:lstStyle/>
          <a:p>
            <a:pPr marL="0" indent="0">
              <a:buNone/>
            </a:pPr>
            <a:r>
              <a:rPr lang="fr-CA" sz="2000" dirty="0"/>
              <a:t>Plusieurs styles sont disponibles pour la mise en forme de texte, ici on voit:</a:t>
            </a:r>
          </a:p>
          <a:p>
            <a:pPr marL="0" indent="0">
              <a:buNone/>
            </a:pPr>
            <a:endParaRPr lang="fr-CA" sz="2000" dirty="0"/>
          </a:p>
          <a:p>
            <a:pPr marL="457200" indent="-457200">
              <a:buFont typeface="+mj-lt"/>
              <a:buAutoNum type="arabicPeriod"/>
            </a:pPr>
            <a:r>
              <a:rPr lang="en-US" sz="2000" dirty="0"/>
              <a:t>text-align</a:t>
            </a:r>
          </a:p>
          <a:p>
            <a:pPr marL="457200" indent="-457200">
              <a:buFont typeface="+mj-lt"/>
              <a:buAutoNum type="arabicPeriod"/>
            </a:pPr>
            <a:r>
              <a:rPr lang="en-US" sz="2000" dirty="0"/>
              <a:t>text-decoration</a:t>
            </a:r>
          </a:p>
          <a:p>
            <a:pPr marL="457200" indent="-457200">
              <a:buFont typeface="+mj-lt"/>
              <a:buAutoNum type="arabicPeriod"/>
            </a:pPr>
            <a:r>
              <a:rPr lang="en-US" sz="2000" dirty="0"/>
              <a:t>text-indent</a:t>
            </a:r>
          </a:p>
          <a:p>
            <a:pPr marL="457200" indent="-457200">
              <a:buFont typeface="+mj-lt"/>
              <a:buAutoNum type="arabicPeriod"/>
            </a:pPr>
            <a:r>
              <a:rPr lang="en-US" sz="2000" dirty="0"/>
              <a:t>text-transform</a:t>
            </a:r>
          </a:p>
          <a:p>
            <a:pPr marL="457200" indent="-457200">
              <a:buFont typeface="+mj-lt"/>
              <a:buAutoNum type="arabicPeriod"/>
            </a:pPr>
            <a:r>
              <a:rPr lang="en-US" sz="2000" dirty="0"/>
              <a:t>line-height</a:t>
            </a:r>
          </a:p>
          <a:p>
            <a:pPr marL="457200" indent="-457200">
              <a:buFont typeface="+mj-lt"/>
              <a:buAutoNum type="arabicPeriod"/>
            </a:pPr>
            <a:r>
              <a:rPr lang="en-US" sz="2000" dirty="0"/>
              <a:t>white-space</a:t>
            </a:r>
          </a:p>
          <a:p>
            <a:pPr marL="0" indent="0">
              <a:buNone/>
            </a:pPr>
            <a:endParaRPr lang="fr-CA" sz="2000" dirty="0"/>
          </a:p>
        </p:txBody>
      </p:sp>
    </p:spTree>
    <p:extLst>
      <p:ext uri="{BB962C8B-B14F-4D97-AF65-F5344CB8AC3E}">
        <p14:creationId xmlns:p14="http://schemas.microsoft.com/office/powerpoint/2010/main" val="277302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err="1">
                <a:solidFill>
                  <a:schemeClr val="accent4">
                    <a:lumMod val="75000"/>
                  </a:schemeClr>
                </a:solidFill>
              </a:rPr>
              <a:t>text-align</a:t>
            </a:r>
            <a:endParaRPr lang="fr-CA" sz="3200" dirty="0">
              <a:solidFill>
                <a:schemeClr val="tx1"/>
              </a:solidFill>
            </a:endParaRPr>
          </a:p>
        </p:txBody>
      </p:sp>
      <p:sp>
        <p:nvSpPr>
          <p:cNvPr id="6" name="Espace réservé du contenu 2">
            <a:extLst>
              <a:ext uri="{FF2B5EF4-FFF2-40B4-BE49-F238E27FC236}">
                <a16:creationId xmlns:a16="http://schemas.microsoft.com/office/drawing/2014/main" id="{15E33F26-F2A2-CBB1-DC50-30BFC44304D0}"/>
              </a:ext>
            </a:extLst>
          </p:cNvPr>
          <p:cNvSpPr>
            <a:spLocks noGrp="1"/>
          </p:cNvSpPr>
          <p:nvPr>
            <p:ph idx="1"/>
          </p:nvPr>
        </p:nvSpPr>
        <p:spPr>
          <a:xfrm>
            <a:off x="1593436" y="1675487"/>
            <a:ext cx="9782801" cy="820688"/>
          </a:xfrm>
        </p:spPr>
        <p:txBody>
          <a:bodyPr>
            <a:normAutofit fontScale="85000" lnSpcReduction="20000"/>
          </a:bodyPr>
          <a:lstStyle/>
          <a:p>
            <a:pPr marL="0" indent="0">
              <a:buNone/>
            </a:pPr>
            <a:r>
              <a:rPr lang="fr-CA" dirty="0">
                <a:ea typeface="Verdana" panose="020B0604030504040204" pitchFamily="34" charset="0"/>
              </a:rPr>
              <a:t>Permet de modifier l’alignement du texte​</a:t>
            </a:r>
          </a:p>
          <a:p>
            <a:r>
              <a:rPr lang="fr-CA" dirty="0" err="1">
                <a:ea typeface="Verdana" panose="020B0604030504040204" pitchFamily="34" charset="0"/>
              </a:rPr>
              <a:t>left</a:t>
            </a:r>
            <a:r>
              <a:rPr lang="fr-CA" dirty="0">
                <a:ea typeface="Verdana" panose="020B0604030504040204" pitchFamily="34" charset="0"/>
              </a:rPr>
              <a:t>, center, right, </a:t>
            </a:r>
            <a:r>
              <a:rPr lang="fr-CA" dirty="0" err="1">
                <a:ea typeface="Verdana" panose="020B0604030504040204" pitchFamily="34" charset="0"/>
              </a:rPr>
              <a:t>justify</a:t>
            </a:r>
            <a:endParaRPr lang="fr-CA" dirty="0">
              <a:ea typeface="Verdana" panose="020B0604030504040204" pitchFamily="34" charset="0"/>
            </a:endParaRPr>
          </a:p>
        </p:txBody>
      </p:sp>
      <p:sp>
        <p:nvSpPr>
          <p:cNvPr id="8" name="Espace réservé du contenu 2">
            <a:extLst>
              <a:ext uri="{FF2B5EF4-FFF2-40B4-BE49-F238E27FC236}">
                <a16:creationId xmlns:a16="http://schemas.microsoft.com/office/drawing/2014/main" id="{2A79CB1B-05BB-AD06-FE6C-C10B0CA53AB9}"/>
              </a:ext>
            </a:extLst>
          </p:cNvPr>
          <p:cNvSpPr txBox="1">
            <a:spLocks/>
          </p:cNvSpPr>
          <p:nvPr/>
        </p:nvSpPr>
        <p:spPr>
          <a:xfrm>
            <a:off x="1593436" y="3300979"/>
            <a:ext cx="4714876" cy="2121693"/>
          </a:xfrm>
          <a:prstGeom prst="rect">
            <a:avLst/>
          </a:prstGeom>
          <a:solidFill>
            <a:schemeClr val="bg1">
              <a:lumMod val="95000"/>
            </a:schemeClr>
          </a:solidFill>
        </p:spPr>
        <p:txBody>
          <a:bodyPr vert="horz" lIns="91440" tIns="45720" rIns="91440" bIns="45720" rtlCol="0">
            <a:normAutofit fontScale="70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&lt;div style="</a:t>
            </a:r>
            <a:r>
              <a:rPr lang="fr-CA" dirty="0" err="1">
                <a:latin typeface="Consolas" panose="020B0609020204030204" pitchFamily="49" charset="0"/>
                <a:ea typeface="Verdana" panose="020B0604030504040204" pitchFamily="34" charset="0"/>
              </a:rPr>
              <a:t>text-align:center</a:t>
            </a:r>
            <a:r>
              <a:rPr lang="fr-CA" dirty="0">
                <a:latin typeface="Consolas" panose="020B0609020204030204" pitchFamily="49" charset="0"/>
                <a:ea typeface="Verdana" panose="020B0604030504040204" pitchFamily="34" charset="0"/>
              </a:rPr>
              <a:t>;"&gt;​</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a:t>
            </a:r>
          </a:p>
          <a:p>
            <a:pPr marL="0" indent="0">
              <a:spcBef>
                <a:spcPts val="600"/>
              </a:spcBef>
              <a:buFont typeface="Euphemia" pitchFamily="34" charset="0"/>
              <a:buNone/>
            </a:pPr>
            <a:r>
              <a:rPr lang="fr-CA" dirty="0">
                <a:latin typeface="Consolas" panose="020B0609020204030204" pitchFamily="49" charset="0"/>
                <a:ea typeface="Verdana" panose="020B0604030504040204" pitchFamily="34" charset="0"/>
              </a:rPr>
              <a:t>&lt;/div&gt;​</a:t>
            </a:r>
          </a:p>
          <a:p>
            <a:pPr marL="0" indent="0">
              <a:spcBef>
                <a:spcPts val="600"/>
              </a:spcBef>
              <a:buFont typeface="Euphemia" pitchFamily="34" charset="0"/>
              <a:buNone/>
            </a:pPr>
            <a:endParaRPr lang="fr-CA"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endParaRPr lang="fr-CA"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r>
              <a:rPr lang="fr-CA" dirty="0">
                <a:solidFill>
                  <a:schemeClr val="accent4">
                    <a:lumMod val="75000"/>
                  </a:schemeClr>
                </a:solidFill>
                <a:ea typeface="Verdana" panose="020B0604030504040204" pitchFamily="34" charset="0"/>
              </a:rPr>
              <a:t>Note: fonctionne pour les images aussi!</a:t>
            </a:r>
          </a:p>
        </p:txBody>
      </p:sp>
      <p:pic>
        <p:nvPicPr>
          <p:cNvPr id="9" name="Picture 2">
            <a:extLst>
              <a:ext uri="{FF2B5EF4-FFF2-40B4-BE49-F238E27FC236}">
                <a16:creationId xmlns:a16="http://schemas.microsoft.com/office/drawing/2014/main" id="{6B9D3DEB-330E-95C1-A966-EDA938A7E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362" y="3300979"/>
            <a:ext cx="471487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23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err="1">
                <a:solidFill>
                  <a:schemeClr val="accent4">
                    <a:lumMod val="75000"/>
                  </a:schemeClr>
                </a:solidFill>
              </a:rPr>
              <a:t>text-decoration</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err="1">
                <a:solidFill>
                  <a:schemeClr val="accent4">
                    <a:lumMod val="75000"/>
                  </a:schemeClr>
                </a:solidFill>
              </a:rPr>
              <a:t>text-decoration</a:t>
            </a:r>
            <a:r>
              <a:rPr lang="fr-CA" sz="2000" dirty="0"/>
              <a:t>, ajoute des traits au texte (ex: </a:t>
            </a:r>
            <a:r>
              <a:rPr lang="fr-CA" sz="2000" u="sng" dirty="0"/>
              <a:t>soulignement</a:t>
            </a:r>
            <a:r>
              <a:rPr lang="fr-CA" sz="2000" dirty="0"/>
              <a:t>).</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5" y="2348880"/>
            <a:ext cx="6336703" cy="984885"/>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&lt;p style="</a:t>
            </a:r>
            <a:r>
              <a:rPr lang="en-US" sz="1600" dirty="0" err="1">
                <a:latin typeface="Consolas" panose="020B0609020204030204" pitchFamily="49" charset="0"/>
              </a:rPr>
              <a:t>text-decoration:underline</a:t>
            </a:r>
            <a:r>
              <a:rPr lang="en-US" sz="1600" dirty="0">
                <a:latin typeface="Consolas" panose="020B0609020204030204" pitchFamily="49" charset="0"/>
              </a:rPr>
              <a:t>"&gt;</a:t>
            </a:r>
            <a:r>
              <a:rPr lang="en-US" sz="1600" dirty="0" err="1">
                <a:latin typeface="Consolas" panose="020B0609020204030204" pitchFamily="49" charset="0"/>
              </a:rPr>
              <a:t>Souligné</a:t>
            </a:r>
            <a:r>
              <a:rPr lang="en-US" sz="1600" dirty="0">
                <a:latin typeface="Consolas" panose="020B0609020204030204" pitchFamily="49" charset="0"/>
              </a:rPr>
              <a:t>&lt;/p&gt;</a:t>
            </a:r>
          </a:p>
          <a:p>
            <a:pPr>
              <a:spcBef>
                <a:spcPts val="600"/>
              </a:spcBef>
            </a:pPr>
            <a:r>
              <a:rPr lang="en-US" sz="1600" dirty="0">
                <a:latin typeface="Consolas" panose="020B0609020204030204" pitchFamily="49" charset="0"/>
              </a:rPr>
              <a:t>&lt;p style="</a:t>
            </a:r>
            <a:r>
              <a:rPr lang="en-US" sz="1600" dirty="0" err="1">
                <a:latin typeface="Consolas" panose="020B0609020204030204" pitchFamily="49" charset="0"/>
              </a:rPr>
              <a:t>text-decoration:line-through</a:t>
            </a:r>
            <a:r>
              <a:rPr lang="en-US" sz="1600" dirty="0">
                <a:latin typeface="Consolas" panose="020B0609020204030204" pitchFamily="49" charset="0"/>
              </a:rPr>
              <a:t>"&gt;Barré&lt;/p&gt;</a:t>
            </a:r>
          </a:p>
          <a:p>
            <a:pPr>
              <a:spcBef>
                <a:spcPts val="600"/>
              </a:spcBef>
            </a:pPr>
            <a:r>
              <a:rPr lang="en-US" sz="1600" dirty="0">
                <a:latin typeface="Consolas" panose="020B0609020204030204" pitchFamily="49" charset="0"/>
              </a:rPr>
              <a:t>&lt;p style="</a:t>
            </a:r>
            <a:r>
              <a:rPr lang="en-US" sz="1600" dirty="0" err="1">
                <a:latin typeface="Consolas" panose="020B0609020204030204" pitchFamily="49" charset="0"/>
              </a:rPr>
              <a:t>text-decoration:overline</a:t>
            </a:r>
            <a:r>
              <a:rPr lang="en-US" sz="1600" dirty="0">
                <a:latin typeface="Consolas" panose="020B0609020204030204" pitchFamily="49" charset="0"/>
              </a:rPr>
              <a:t>"&gt;</a:t>
            </a:r>
            <a:r>
              <a:rPr lang="en-US" sz="1600" dirty="0" err="1">
                <a:latin typeface="Consolas" panose="020B0609020204030204" pitchFamily="49" charset="0"/>
              </a:rPr>
              <a:t>Ligne</a:t>
            </a:r>
            <a:r>
              <a:rPr lang="en-US" sz="1600" dirty="0">
                <a:latin typeface="Consolas" panose="020B0609020204030204" pitchFamily="49" charset="0"/>
              </a:rPr>
              <a:t> au-dessus&lt;/p&gt;</a:t>
            </a:r>
            <a:endParaRPr lang="fr-CA" sz="1600" dirty="0">
              <a:latin typeface="Consolas" panose="020B0609020204030204" pitchFamily="49" charset="0"/>
            </a:endParaRPr>
          </a:p>
        </p:txBody>
      </p:sp>
      <p:sp>
        <p:nvSpPr>
          <p:cNvPr id="13" name="Espace réservé du contenu 2">
            <a:extLst>
              <a:ext uri="{FF2B5EF4-FFF2-40B4-BE49-F238E27FC236}">
                <a16:creationId xmlns:a16="http://schemas.microsoft.com/office/drawing/2014/main" id="{94F74337-00F6-D8B2-EE9C-41ED9560ACF6}"/>
              </a:ext>
            </a:extLst>
          </p:cNvPr>
          <p:cNvSpPr txBox="1">
            <a:spLocks/>
          </p:cNvSpPr>
          <p:nvPr/>
        </p:nvSpPr>
        <p:spPr>
          <a:xfrm>
            <a:off x="1485901" y="4832622"/>
            <a:ext cx="6336704" cy="1631216"/>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fr-CA" sz="1800" dirty="0"/>
              <a:t>Les styles comme </a:t>
            </a:r>
            <a:r>
              <a:rPr lang="fr-CA" sz="1800" dirty="0" err="1">
                <a:solidFill>
                  <a:schemeClr val="accent4">
                    <a:lumMod val="75000"/>
                  </a:schemeClr>
                </a:solidFill>
              </a:rPr>
              <a:t>text</a:t>
            </a:r>
            <a:r>
              <a:rPr lang="fr-CA" sz="1800" dirty="0">
                <a:solidFill>
                  <a:schemeClr val="accent4">
                    <a:lumMod val="75000"/>
                  </a:schemeClr>
                </a:solidFill>
              </a:rPr>
              <a:t>-</a:t>
            </a:r>
            <a:r>
              <a:rPr lang="fr-CA" sz="1800" dirty="0" err="1">
                <a:solidFill>
                  <a:schemeClr val="accent4">
                    <a:lumMod val="75000"/>
                  </a:schemeClr>
                </a:solidFill>
              </a:rPr>
              <a:t>decoration</a:t>
            </a:r>
            <a:r>
              <a:rPr lang="fr-CA" sz="1800" dirty="0">
                <a:solidFill>
                  <a:schemeClr val="accent4">
                    <a:lumMod val="75000"/>
                  </a:schemeClr>
                </a:solidFill>
              </a:rPr>
              <a:t>-style</a:t>
            </a:r>
            <a:r>
              <a:rPr lang="fr-CA" sz="1800" dirty="0"/>
              <a:t>, </a:t>
            </a:r>
            <a:r>
              <a:rPr lang="fr-CA" sz="1800" dirty="0" err="1">
                <a:solidFill>
                  <a:schemeClr val="accent4">
                    <a:lumMod val="75000"/>
                  </a:schemeClr>
                </a:solidFill>
              </a:rPr>
              <a:t>text-decoration-color</a:t>
            </a:r>
            <a:r>
              <a:rPr lang="fr-CA" sz="1800" dirty="0"/>
              <a:t>, </a:t>
            </a:r>
            <a:r>
              <a:rPr lang="fr-CA" sz="1800" dirty="0" err="1">
                <a:solidFill>
                  <a:schemeClr val="accent4">
                    <a:lumMod val="75000"/>
                  </a:schemeClr>
                </a:solidFill>
              </a:rPr>
              <a:t>text</a:t>
            </a:r>
            <a:r>
              <a:rPr lang="fr-CA" sz="1800" dirty="0">
                <a:solidFill>
                  <a:schemeClr val="accent4">
                    <a:lumMod val="75000"/>
                  </a:schemeClr>
                </a:solidFill>
              </a:rPr>
              <a:t>-</a:t>
            </a:r>
            <a:r>
              <a:rPr lang="fr-CA" sz="1800" dirty="0" err="1">
                <a:solidFill>
                  <a:schemeClr val="accent4">
                    <a:lumMod val="75000"/>
                  </a:schemeClr>
                </a:solidFill>
              </a:rPr>
              <a:t>decoration</a:t>
            </a:r>
            <a:r>
              <a:rPr lang="fr-CA" sz="1800" dirty="0">
                <a:solidFill>
                  <a:schemeClr val="accent4">
                    <a:lumMod val="75000"/>
                  </a:schemeClr>
                </a:solidFill>
              </a:rPr>
              <a:t>-line</a:t>
            </a:r>
            <a:r>
              <a:rPr lang="fr-CA" sz="1800" dirty="0"/>
              <a:t> permettent de personnaliser l’apparence du trait.  Explorez les options!</a:t>
            </a:r>
          </a:p>
        </p:txBody>
      </p:sp>
      <p:pic>
        <p:nvPicPr>
          <p:cNvPr id="5" name="Image 4">
            <a:extLst>
              <a:ext uri="{FF2B5EF4-FFF2-40B4-BE49-F238E27FC236}">
                <a16:creationId xmlns:a16="http://schemas.microsoft.com/office/drawing/2014/main" id="{584A93EB-5724-119A-FE17-F750DC50F359}"/>
              </a:ext>
            </a:extLst>
          </p:cNvPr>
          <p:cNvPicPr>
            <a:picLocks noChangeAspect="1"/>
          </p:cNvPicPr>
          <p:nvPr/>
        </p:nvPicPr>
        <p:blipFill>
          <a:blip r:embed="rId2"/>
          <a:stretch>
            <a:fillRect/>
          </a:stretch>
        </p:blipFill>
        <p:spPr>
          <a:xfrm>
            <a:off x="8470676" y="2348880"/>
            <a:ext cx="2762368" cy="2664296"/>
          </a:xfrm>
          <a:prstGeom prst="rect">
            <a:avLst/>
          </a:prstGeom>
        </p:spPr>
      </p:pic>
    </p:spTree>
    <p:extLst>
      <p:ext uri="{BB962C8B-B14F-4D97-AF65-F5344CB8AC3E}">
        <p14:creationId xmlns:p14="http://schemas.microsoft.com/office/powerpoint/2010/main" val="275315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err="1">
                <a:solidFill>
                  <a:schemeClr val="accent4">
                    <a:lumMod val="75000"/>
                  </a:schemeClr>
                </a:solidFill>
              </a:rPr>
              <a:t>text-indent</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t>L’indentation de la première ligne.</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6" y="2040754"/>
            <a:ext cx="9782801" cy="1477328"/>
          </a:xfrm>
          <a:prstGeom prst="rect">
            <a:avLst/>
          </a:prstGeom>
          <a:solidFill>
            <a:schemeClr val="bg1">
              <a:lumMod val="95000"/>
            </a:schemeClr>
          </a:solidFill>
        </p:spPr>
        <p:txBody>
          <a:bodyPr wrap="square" rtlCol="0">
            <a:spAutoFit/>
          </a:bodyPr>
          <a:lstStyle/>
          <a:p>
            <a:pPr>
              <a:spcBef>
                <a:spcPts val="600"/>
              </a:spcBef>
            </a:pPr>
            <a:r>
              <a:rPr lang="en-US" sz="1600" dirty="0">
                <a:latin typeface="Consolas" panose="020B0609020204030204" pitchFamily="49" charset="0"/>
              </a:rPr>
              <a:t>&lt;div style="text-indent:30px;"&gt;​</a:t>
            </a:r>
          </a:p>
          <a:p>
            <a:pPr>
              <a:spcBef>
                <a:spcPts val="600"/>
              </a:spcBef>
            </a:pPr>
            <a:r>
              <a:rPr lang="en-US" sz="1600" dirty="0">
                <a:latin typeface="Consolas" panose="020B0609020204030204" pitchFamily="49" charset="0"/>
              </a:rPr>
              <a:t>Lorem ipsum dolor sit </a:t>
            </a:r>
            <a:r>
              <a:rPr lang="en-US" sz="1600" dirty="0" err="1">
                <a:latin typeface="Consolas" panose="020B0609020204030204" pitchFamily="49" charset="0"/>
              </a:rPr>
              <a:t>amet</a:t>
            </a:r>
            <a:r>
              <a:rPr lang="en-US" sz="1600" dirty="0">
                <a:latin typeface="Consolas" panose="020B0609020204030204" pitchFamily="49" charset="0"/>
              </a:rPr>
              <a:t> </a:t>
            </a:r>
            <a:r>
              <a:rPr lang="en-US" sz="1600" dirty="0" err="1">
                <a:latin typeface="Consolas" panose="020B0609020204030204" pitchFamily="49" charset="0"/>
              </a:rPr>
              <a:t>consectetur</a:t>
            </a:r>
            <a:r>
              <a:rPr lang="en-US" sz="1600" dirty="0">
                <a:latin typeface="Consolas" panose="020B0609020204030204" pitchFamily="49" charset="0"/>
              </a:rPr>
              <a:t>, </a:t>
            </a:r>
            <a:r>
              <a:rPr lang="en-US" sz="1600" dirty="0" err="1">
                <a:latin typeface="Consolas" panose="020B0609020204030204" pitchFamily="49" charset="0"/>
              </a:rPr>
              <a:t>adipisicing</a:t>
            </a:r>
            <a:r>
              <a:rPr lang="en-US" sz="1600" dirty="0">
                <a:latin typeface="Consolas" panose="020B0609020204030204" pitchFamily="49" charset="0"/>
              </a:rPr>
              <a:t> </a:t>
            </a:r>
            <a:r>
              <a:rPr lang="en-US" sz="1600" dirty="0" err="1">
                <a:latin typeface="Consolas" panose="020B0609020204030204" pitchFamily="49" charset="0"/>
              </a:rPr>
              <a:t>elit</a:t>
            </a:r>
            <a:r>
              <a:rPr lang="en-US" sz="1600" dirty="0">
                <a:latin typeface="Consolas" panose="020B0609020204030204" pitchFamily="49" charset="0"/>
              </a:rPr>
              <a:t>. Cum </a:t>
            </a:r>
            <a:r>
              <a:rPr lang="en-US" sz="1600" dirty="0" err="1">
                <a:latin typeface="Consolas" panose="020B0609020204030204" pitchFamily="49" charset="0"/>
              </a:rPr>
              <a:t>doloribus</a:t>
            </a:r>
            <a:r>
              <a:rPr lang="en-US" sz="1600" dirty="0">
                <a:latin typeface="Consolas" panose="020B0609020204030204" pitchFamily="49" charset="0"/>
              </a:rPr>
              <a:t> </a:t>
            </a:r>
            <a:r>
              <a:rPr lang="en-US" sz="1600" dirty="0" err="1">
                <a:latin typeface="Consolas" panose="020B0609020204030204" pitchFamily="49" charset="0"/>
              </a:rPr>
              <a:t>facere</a:t>
            </a:r>
            <a:r>
              <a:rPr lang="en-US" sz="1600" dirty="0">
                <a:latin typeface="Consolas" panose="020B0609020204030204" pitchFamily="49" charset="0"/>
              </a:rPr>
              <a:t> nemo </a:t>
            </a:r>
            <a:r>
              <a:rPr lang="en-US" sz="1600" dirty="0" err="1">
                <a:latin typeface="Consolas" panose="020B0609020204030204" pitchFamily="49" charset="0"/>
              </a:rPr>
              <a:t>quae</a:t>
            </a:r>
            <a:r>
              <a:rPr lang="en-US" sz="1600" dirty="0">
                <a:latin typeface="Consolas" panose="020B0609020204030204" pitchFamily="49" charset="0"/>
              </a:rPr>
              <a:t> </a:t>
            </a:r>
            <a:r>
              <a:rPr lang="en-US" sz="1600" dirty="0" err="1">
                <a:latin typeface="Consolas" panose="020B0609020204030204" pitchFamily="49" charset="0"/>
              </a:rPr>
              <a:t>necessitatibus</a:t>
            </a:r>
            <a:r>
              <a:rPr lang="en-US" sz="1600" dirty="0">
                <a:latin typeface="Consolas" panose="020B0609020204030204" pitchFamily="49" charset="0"/>
              </a:rPr>
              <a:t> </a:t>
            </a:r>
            <a:r>
              <a:rPr lang="en-US" sz="1600" dirty="0" err="1">
                <a:latin typeface="Consolas" panose="020B0609020204030204" pitchFamily="49" charset="0"/>
              </a:rPr>
              <a:t>voluptate</a:t>
            </a:r>
            <a:r>
              <a:rPr lang="en-US" sz="1600" dirty="0">
                <a:latin typeface="Consolas" panose="020B0609020204030204" pitchFamily="49" charset="0"/>
              </a:rPr>
              <a:t> quo </a:t>
            </a:r>
            <a:r>
              <a:rPr lang="en-US" sz="1600" dirty="0" err="1">
                <a:latin typeface="Consolas" panose="020B0609020204030204" pitchFamily="49" charset="0"/>
              </a:rPr>
              <a:t>veniam</a:t>
            </a:r>
            <a:r>
              <a:rPr lang="en-US" sz="1600" dirty="0">
                <a:latin typeface="Consolas" panose="020B0609020204030204" pitchFamily="49" charset="0"/>
              </a:rPr>
              <a:t> </a:t>
            </a:r>
            <a:r>
              <a:rPr lang="en-US" sz="1600" dirty="0" err="1">
                <a:latin typeface="Consolas" panose="020B0609020204030204" pitchFamily="49" charset="0"/>
              </a:rPr>
              <a:t>nulla</a:t>
            </a:r>
            <a:r>
              <a:rPr lang="en-US" sz="1600" dirty="0">
                <a:latin typeface="Consolas" panose="020B0609020204030204" pitchFamily="49" charset="0"/>
              </a:rPr>
              <a:t> </a:t>
            </a:r>
            <a:r>
              <a:rPr lang="en-US" sz="1600" dirty="0" err="1">
                <a:latin typeface="Consolas" panose="020B0609020204030204" pitchFamily="49" charset="0"/>
              </a:rPr>
              <a:t>repellat</a:t>
            </a:r>
            <a:r>
              <a:rPr lang="en-US" sz="1600" dirty="0">
                <a:latin typeface="Consolas" panose="020B0609020204030204" pitchFamily="49" charset="0"/>
              </a:rPr>
              <a:t> </a:t>
            </a:r>
            <a:r>
              <a:rPr lang="en-US" sz="1600" dirty="0" err="1">
                <a:latin typeface="Consolas" panose="020B0609020204030204" pitchFamily="49" charset="0"/>
              </a:rPr>
              <a:t>dolorem</a:t>
            </a:r>
            <a:r>
              <a:rPr lang="en-US" sz="1600" dirty="0">
                <a:latin typeface="Consolas" panose="020B0609020204030204" pitchFamily="49" charset="0"/>
              </a:rPr>
              <a:t> </a:t>
            </a:r>
            <a:r>
              <a:rPr lang="en-US" sz="1600" dirty="0" err="1">
                <a:latin typeface="Consolas" panose="020B0609020204030204" pitchFamily="49" charset="0"/>
              </a:rPr>
              <a:t>ipsam</a:t>
            </a:r>
            <a:r>
              <a:rPr lang="en-US" sz="1600" dirty="0">
                <a:latin typeface="Consolas" panose="020B0609020204030204" pitchFamily="49" charset="0"/>
              </a:rPr>
              <a:t> </a:t>
            </a:r>
            <a:r>
              <a:rPr lang="en-US" sz="1600" dirty="0" err="1">
                <a:latin typeface="Consolas" panose="020B0609020204030204" pitchFamily="49" charset="0"/>
              </a:rPr>
              <a:t>atque</a:t>
            </a:r>
            <a:r>
              <a:rPr lang="en-US" sz="1600" dirty="0">
                <a:latin typeface="Consolas" panose="020B0609020204030204" pitchFamily="49" charset="0"/>
              </a:rPr>
              <a:t> nihil </a:t>
            </a:r>
            <a:r>
              <a:rPr lang="en-US" sz="1600" dirty="0" err="1">
                <a:latin typeface="Consolas" panose="020B0609020204030204" pitchFamily="49" charset="0"/>
              </a:rPr>
              <a:t>earum</a:t>
            </a:r>
            <a:r>
              <a:rPr lang="en-US" sz="1600" dirty="0">
                <a:latin typeface="Consolas" panose="020B0609020204030204" pitchFamily="49" charset="0"/>
              </a:rPr>
              <a:t> </a:t>
            </a:r>
            <a:r>
              <a:rPr lang="en-US" sz="1600" dirty="0" err="1">
                <a:latin typeface="Consolas" panose="020B0609020204030204" pitchFamily="49" charset="0"/>
              </a:rPr>
              <a:t>tenetur</a:t>
            </a:r>
            <a:r>
              <a:rPr lang="en-US" sz="1600" dirty="0">
                <a:latin typeface="Consolas" panose="020B0609020204030204" pitchFamily="49" charset="0"/>
              </a:rPr>
              <a:t> non </a:t>
            </a:r>
            <a:r>
              <a:rPr lang="en-US" sz="1600" dirty="0" err="1">
                <a:latin typeface="Consolas" panose="020B0609020204030204" pitchFamily="49" charset="0"/>
              </a:rPr>
              <a:t>tempora</a:t>
            </a:r>
            <a:r>
              <a:rPr lang="en-US" sz="1600" dirty="0">
                <a:latin typeface="Consolas" panose="020B0609020204030204" pitchFamily="49" charset="0"/>
              </a:rPr>
              <a:t> quasi </a:t>
            </a:r>
            <a:r>
              <a:rPr lang="en-US" sz="1600" dirty="0" err="1">
                <a:latin typeface="Consolas" panose="020B0609020204030204" pitchFamily="49" charset="0"/>
              </a:rPr>
              <a:t>nam</a:t>
            </a:r>
            <a:r>
              <a:rPr lang="en-US" sz="1600" dirty="0">
                <a:latin typeface="Consolas" panose="020B0609020204030204" pitchFamily="49" charset="0"/>
              </a:rPr>
              <a:t>, . . .​</a:t>
            </a:r>
          </a:p>
          <a:p>
            <a:pPr>
              <a:spcBef>
                <a:spcPts val="600"/>
              </a:spcBef>
            </a:pPr>
            <a:r>
              <a:rPr lang="en-US" sz="1600" dirty="0">
                <a:latin typeface="Consolas" panose="020B0609020204030204" pitchFamily="49" charset="0"/>
              </a:rPr>
              <a:t>&lt;/div&gt;</a:t>
            </a:r>
          </a:p>
        </p:txBody>
      </p:sp>
      <p:pic>
        <p:nvPicPr>
          <p:cNvPr id="4" name="Image 3">
            <a:extLst>
              <a:ext uri="{FF2B5EF4-FFF2-40B4-BE49-F238E27FC236}">
                <a16:creationId xmlns:a16="http://schemas.microsoft.com/office/drawing/2014/main" id="{B5494FE6-BD13-35F6-DF9D-6C784E391995}"/>
              </a:ext>
            </a:extLst>
          </p:cNvPr>
          <p:cNvPicPr>
            <a:picLocks noChangeAspect="1"/>
          </p:cNvPicPr>
          <p:nvPr/>
        </p:nvPicPr>
        <p:blipFill>
          <a:blip r:embed="rId2"/>
          <a:stretch>
            <a:fillRect/>
          </a:stretch>
        </p:blipFill>
        <p:spPr>
          <a:xfrm>
            <a:off x="3070534" y="3972328"/>
            <a:ext cx="6047756" cy="2359356"/>
          </a:xfrm>
          <a:prstGeom prst="rect">
            <a:avLst/>
          </a:prstGeom>
        </p:spPr>
      </p:pic>
    </p:spTree>
    <p:extLst>
      <p:ext uri="{BB962C8B-B14F-4D97-AF65-F5344CB8AC3E}">
        <p14:creationId xmlns:p14="http://schemas.microsoft.com/office/powerpoint/2010/main" val="77649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err="1">
                <a:solidFill>
                  <a:schemeClr val="accent4">
                    <a:lumMod val="75000"/>
                  </a:schemeClr>
                </a:solidFill>
              </a:rPr>
              <a:t>text-tranform</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676672"/>
          </a:xfrm>
        </p:spPr>
        <p:txBody>
          <a:bodyPr>
            <a:normAutofit/>
          </a:bodyPr>
          <a:lstStyle/>
          <a:p>
            <a:pPr marL="0" indent="0">
              <a:buNone/>
            </a:pPr>
            <a:r>
              <a:rPr lang="fr-CA" sz="2000" dirty="0"/>
              <a:t>Permet de modifier l’apparence du texte​</a:t>
            </a:r>
          </a:p>
          <a:p>
            <a:pPr lvl="1"/>
            <a:r>
              <a:rPr lang="fr-CA" sz="1600" dirty="0" err="1"/>
              <a:t>uppercase</a:t>
            </a:r>
            <a:r>
              <a:rPr lang="fr-CA" sz="1600" dirty="0"/>
              <a:t>, </a:t>
            </a:r>
            <a:r>
              <a:rPr lang="fr-CA" sz="1600" dirty="0" err="1"/>
              <a:t>lowercase</a:t>
            </a:r>
            <a:r>
              <a:rPr lang="fr-CA" sz="1600" dirty="0"/>
              <a:t>, </a:t>
            </a:r>
            <a:r>
              <a:rPr lang="fr-CA" sz="1600" dirty="0" err="1"/>
              <a:t>capitalize</a:t>
            </a:r>
            <a:r>
              <a:rPr lang="fr-CA" sz="1600" dirty="0"/>
              <a:t>, none</a:t>
            </a:r>
          </a:p>
        </p:txBody>
      </p:sp>
      <p:sp>
        <p:nvSpPr>
          <p:cNvPr id="5" name="Espace réservé du contenu 2">
            <a:extLst>
              <a:ext uri="{FF2B5EF4-FFF2-40B4-BE49-F238E27FC236}">
                <a16:creationId xmlns:a16="http://schemas.microsoft.com/office/drawing/2014/main" id="{EDF55E59-89DF-1361-CC31-0A7F865F8873}"/>
              </a:ext>
            </a:extLst>
          </p:cNvPr>
          <p:cNvSpPr txBox="1">
            <a:spLocks/>
          </p:cNvSpPr>
          <p:nvPr/>
        </p:nvSpPr>
        <p:spPr>
          <a:xfrm>
            <a:off x="3132306" y="2643429"/>
            <a:ext cx="1656184" cy="450011"/>
          </a:xfrm>
          <a:prstGeom prst="rect">
            <a:avLst/>
          </a:prstGeom>
        </p:spPr>
        <p:txBody>
          <a:bodyPr vert="horz" lIns="91440" tIns="45720" rIns="91440" bIns="45720" rtlCol="0">
            <a:normAutofit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err="1">
                <a:ea typeface="Verdana" panose="020B0604030504040204" pitchFamily="34" charset="0"/>
              </a:rPr>
              <a:t>capitalize</a:t>
            </a:r>
            <a:endParaRPr lang="fr-CA" dirty="0">
              <a:ea typeface="Verdana" panose="020B0604030504040204" pitchFamily="34" charset="0"/>
            </a:endParaRPr>
          </a:p>
        </p:txBody>
      </p:sp>
      <p:sp>
        <p:nvSpPr>
          <p:cNvPr id="6" name="Espace réservé du contenu 2">
            <a:extLst>
              <a:ext uri="{FF2B5EF4-FFF2-40B4-BE49-F238E27FC236}">
                <a16:creationId xmlns:a16="http://schemas.microsoft.com/office/drawing/2014/main" id="{1EC628A7-501B-61E7-A3EB-28BD922B5975}"/>
              </a:ext>
            </a:extLst>
          </p:cNvPr>
          <p:cNvSpPr txBox="1">
            <a:spLocks/>
          </p:cNvSpPr>
          <p:nvPr/>
        </p:nvSpPr>
        <p:spPr>
          <a:xfrm>
            <a:off x="8191345" y="2643429"/>
            <a:ext cx="1836202" cy="450011"/>
          </a:xfrm>
          <a:prstGeom prst="rect">
            <a:avLst/>
          </a:prstGeom>
        </p:spPr>
        <p:txBody>
          <a:bodyPr vert="horz" lIns="91440" tIns="45720" rIns="91440" bIns="45720" rtlCol="0">
            <a:normAutofit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err="1">
                <a:ea typeface="Verdana" panose="020B0604030504040204" pitchFamily="34" charset="0"/>
              </a:rPr>
              <a:t>uppercase</a:t>
            </a:r>
            <a:endParaRPr lang="fr-CA" dirty="0">
              <a:ea typeface="Verdana" panose="020B0604030504040204" pitchFamily="34" charset="0"/>
            </a:endParaRPr>
          </a:p>
        </p:txBody>
      </p:sp>
      <p:pic>
        <p:nvPicPr>
          <p:cNvPr id="8" name="Picture 4">
            <a:extLst>
              <a:ext uri="{FF2B5EF4-FFF2-40B4-BE49-F238E27FC236}">
                <a16:creationId xmlns:a16="http://schemas.microsoft.com/office/drawing/2014/main" id="{59299B57-9E46-B757-56C0-E617DEEDA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436" y="3284984"/>
            <a:ext cx="47339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44CEE44D-06DF-9127-BE62-B6E847395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484" y="3284984"/>
            <a:ext cx="47339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a:solidFill>
                  <a:schemeClr val="accent4">
                    <a:lumMod val="75000"/>
                  </a:schemeClr>
                </a:solidFill>
              </a:rPr>
              <a:t>line-</a:t>
            </a:r>
            <a:r>
              <a:rPr lang="fr-CA" sz="3200" dirty="0" err="1">
                <a:solidFill>
                  <a:schemeClr val="accent4">
                    <a:lumMod val="75000"/>
                  </a:schemeClr>
                </a:solidFill>
              </a:rPr>
              <a:t>height</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50011"/>
          </a:xfrm>
        </p:spPr>
        <p:txBody>
          <a:bodyPr>
            <a:normAutofit/>
          </a:bodyPr>
          <a:lstStyle/>
          <a:p>
            <a:pPr marL="0" indent="0">
              <a:buNone/>
            </a:pPr>
            <a:r>
              <a:rPr lang="fr-CA" sz="2000" dirty="0"/>
              <a:t>Permet de modifier la hauteur complète d’une ligne.</a:t>
            </a:r>
          </a:p>
        </p:txBody>
      </p:sp>
      <p:pic>
        <p:nvPicPr>
          <p:cNvPr id="7" name="Picture 2">
            <a:extLst>
              <a:ext uri="{FF2B5EF4-FFF2-40B4-BE49-F238E27FC236}">
                <a16:creationId xmlns:a16="http://schemas.microsoft.com/office/drawing/2014/main" id="{B4B45C97-8C3D-8234-8B6C-546664B34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428" y="2232774"/>
            <a:ext cx="4500977" cy="390446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8C30A0F0-CCA6-BB1A-4A83-00C0192EC668}"/>
              </a:ext>
            </a:extLst>
          </p:cNvPr>
          <p:cNvSpPr txBox="1">
            <a:spLocks/>
          </p:cNvSpPr>
          <p:nvPr/>
        </p:nvSpPr>
        <p:spPr>
          <a:xfrm>
            <a:off x="1593436" y="2232774"/>
            <a:ext cx="4212944" cy="2276346"/>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fr-CA" sz="1800" dirty="0">
                <a:latin typeface="Consolas" panose="020B0609020204030204" pitchFamily="49" charset="0"/>
                <a:ea typeface="Verdana" panose="020B0604030504040204" pitchFamily="34" charset="0"/>
              </a:rPr>
              <a:t>&lt;p style="line-height:50%;"&gt;​</a:t>
            </a:r>
          </a:p>
          <a:p>
            <a:pPr marL="0" indent="0">
              <a:spcBef>
                <a:spcPts val="600"/>
              </a:spcBef>
              <a:buFont typeface="Euphemia" pitchFamily="34" charset="0"/>
              <a:buNone/>
            </a:pPr>
            <a:r>
              <a:rPr lang="fr-CA" sz="1800" dirty="0">
                <a:latin typeface="Consolas" panose="020B0609020204030204" pitchFamily="49" charset="0"/>
                <a:ea typeface="Verdana" panose="020B0604030504040204" pitchFamily="34" charset="0"/>
              </a:rPr>
              <a:t>    Lorem…​</a:t>
            </a:r>
          </a:p>
          <a:p>
            <a:pPr marL="0" indent="0">
              <a:spcBef>
                <a:spcPts val="600"/>
              </a:spcBef>
              <a:buFont typeface="Euphemia" pitchFamily="34" charset="0"/>
              <a:buNone/>
            </a:pPr>
            <a:r>
              <a:rPr lang="fr-CA" sz="1800" dirty="0">
                <a:latin typeface="Consolas" panose="020B0609020204030204" pitchFamily="49" charset="0"/>
                <a:ea typeface="Verdana" panose="020B0604030504040204" pitchFamily="34" charset="0"/>
              </a:rPr>
              <a:t>&lt;/p&gt;​</a:t>
            </a:r>
          </a:p>
          <a:p>
            <a:pPr marL="0" indent="0">
              <a:spcBef>
                <a:spcPts val="600"/>
              </a:spcBef>
              <a:buFont typeface="Euphemia" pitchFamily="34" charset="0"/>
              <a:buNone/>
            </a:pPr>
            <a:r>
              <a:rPr lang="fr-CA" sz="1800" dirty="0">
                <a:latin typeface="Consolas" panose="020B0609020204030204" pitchFamily="49" charset="0"/>
                <a:ea typeface="Verdana" panose="020B0604030504040204" pitchFamily="34" charset="0"/>
              </a:rPr>
              <a:t>&lt;p style="line-height:40px;"&gt;​</a:t>
            </a:r>
          </a:p>
          <a:p>
            <a:pPr marL="0" indent="0">
              <a:spcBef>
                <a:spcPts val="600"/>
              </a:spcBef>
              <a:buFont typeface="Euphemia" pitchFamily="34" charset="0"/>
              <a:buNone/>
            </a:pPr>
            <a:r>
              <a:rPr lang="fr-CA" sz="1800" dirty="0">
                <a:latin typeface="Consolas" panose="020B0609020204030204" pitchFamily="49" charset="0"/>
                <a:ea typeface="Verdana" panose="020B0604030504040204" pitchFamily="34" charset="0"/>
              </a:rPr>
              <a:t>    Lorem…​</a:t>
            </a:r>
          </a:p>
          <a:p>
            <a:pPr marL="0" indent="0">
              <a:spcBef>
                <a:spcPts val="600"/>
              </a:spcBef>
              <a:buFont typeface="Euphemia" pitchFamily="34" charset="0"/>
              <a:buNone/>
            </a:pPr>
            <a:r>
              <a:rPr lang="fr-CA" sz="1800" dirty="0">
                <a:latin typeface="Consolas" panose="020B0609020204030204" pitchFamily="49" charset="0"/>
                <a:ea typeface="Verdana" panose="020B0604030504040204" pitchFamily="34" charset="0"/>
              </a:rPr>
              <a:t>&lt;/p&gt;​</a:t>
            </a:r>
          </a:p>
          <a:p>
            <a:pPr marL="0" indent="0">
              <a:spcBef>
                <a:spcPts val="600"/>
              </a:spcBef>
              <a:buFont typeface="Euphemia" pitchFamily="34" charset="0"/>
              <a:buNone/>
            </a:pPr>
            <a:endParaRPr lang="fr-CA" sz="1800" dirty="0">
              <a:latin typeface="Consolas" panose="020B0609020204030204" pitchFamily="49" charset="0"/>
              <a:ea typeface="Verdana" panose="020B0604030504040204" pitchFamily="34" charset="0"/>
            </a:endParaRPr>
          </a:p>
          <a:p>
            <a:pPr marL="0" indent="0">
              <a:spcBef>
                <a:spcPts val="600"/>
              </a:spcBef>
              <a:buFont typeface="Euphemia" pitchFamily="34" charset="0"/>
              <a:buNone/>
            </a:pPr>
            <a:endParaRPr lang="fr-CA" dirty="0">
              <a:latin typeface="Consolas" panose="020B0609020204030204" pitchFamily="49" charset="0"/>
              <a:ea typeface="Verdana" panose="020B0604030504040204" pitchFamily="34" charset="0"/>
            </a:endParaRPr>
          </a:p>
        </p:txBody>
      </p:sp>
    </p:spTree>
    <p:extLst>
      <p:ext uri="{BB962C8B-B14F-4D97-AF65-F5344CB8AC3E}">
        <p14:creationId xmlns:p14="http://schemas.microsoft.com/office/powerpoint/2010/main" val="15862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a:solidFill>
                  <a:schemeClr val="accent4">
                    <a:lumMod val="75000"/>
                  </a:schemeClr>
                </a:solidFill>
              </a:rPr>
              <a:t>white-</a:t>
            </a:r>
            <a:r>
              <a:rPr lang="fr-CA" sz="3200" dirty="0" err="1">
                <a:solidFill>
                  <a:schemeClr val="accent4">
                    <a:lumMod val="75000"/>
                  </a:schemeClr>
                </a:solidFill>
              </a:rPr>
              <a:t>space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676672"/>
          </a:xfrm>
        </p:spPr>
        <p:txBody>
          <a:bodyPr>
            <a:normAutofit/>
          </a:bodyPr>
          <a:lstStyle/>
          <a:p>
            <a:pPr marL="0" indent="0">
              <a:buNone/>
            </a:pPr>
            <a:r>
              <a:rPr lang="fr-CA" sz="2000" dirty="0"/>
              <a:t>Affecte la façon de traiter les espaces multiples et les retours.​</a:t>
            </a:r>
          </a:p>
          <a:p>
            <a:pPr lvl="1"/>
            <a:r>
              <a:rPr lang="fr-CA" sz="1600" dirty="0" err="1"/>
              <a:t>pre</a:t>
            </a:r>
            <a:r>
              <a:rPr lang="fr-CA" sz="1600" dirty="0"/>
              <a:t>, </a:t>
            </a:r>
            <a:r>
              <a:rPr lang="fr-CA" sz="1600" dirty="0" err="1"/>
              <a:t>nowrap</a:t>
            </a:r>
            <a:r>
              <a:rPr lang="fr-CA" sz="1600" dirty="0"/>
              <a:t>, normal</a:t>
            </a:r>
          </a:p>
        </p:txBody>
      </p:sp>
      <p:sp>
        <p:nvSpPr>
          <p:cNvPr id="5" name="Espace réservé du contenu 2">
            <a:extLst>
              <a:ext uri="{FF2B5EF4-FFF2-40B4-BE49-F238E27FC236}">
                <a16:creationId xmlns:a16="http://schemas.microsoft.com/office/drawing/2014/main" id="{160FBCBE-8409-086E-9656-D043481EA438}"/>
              </a:ext>
            </a:extLst>
          </p:cNvPr>
          <p:cNvSpPr txBox="1">
            <a:spLocks/>
          </p:cNvSpPr>
          <p:nvPr/>
        </p:nvSpPr>
        <p:spPr>
          <a:xfrm>
            <a:off x="2349996" y="3299203"/>
            <a:ext cx="1656184" cy="450011"/>
          </a:xfrm>
          <a:prstGeom prst="rect">
            <a:avLst/>
          </a:prstGeom>
        </p:spPr>
        <p:txBody>
          <a:bodyPr vert="horz" lIns="91440" tIns="45720" rIns="91440" bIns="45720" rtlCol="0">
            <a:normAutofit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err="1">
                <a:ea typeface="Verdana" panose="020B0604030504040204" pitchFamily="34" charset="0"/>
              </a:rPr>
              <a:t>nowrap</a:t>
            </a:r>
            <a:endParaRPr lang="fr-CA" dirty="0">
              <a:ea typeface="Verdana" panose="020B0604030504040204" pitchFamily="34" charset="0"/>
            </a:endParaRPr>
          </a:p>
        </p:txBody>
      </p:sp>
      <p:pic>
        <p:nvPicPr>
          <p:cNvPr id="6" name="Picture 2">
            <a:extLst>
              <a:ext uri="{FF2B5EF4-FFF2-40B4-BE49-F238E27FC236}">
                <a16:creationId xmlns:a16="http://schemas.microsoft.com/office/drawing/2014/main" id="{1D40F451-AF96-C3FC-04FE-98D7E580C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260" y="2459435"/>
            <a:ext cx="5904656" cy="260325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167E05A0-E07B-2C3E-0F20-5F1C7610A205}"/>
              </a:ext>
            </a:extLst>
          </p:cNvPr>
          <p:cNvSpPr txBox="1">
            <a:spLocks/>
          </p:cNvSpPr>
          <p:nvPr/>
        </p:nvSpPr>
        <p:spPr>
          <a:xfrm>
            <a:off x="1718538" y="5522715"/>
            <a:ext cx="9782801" cy="892696"/>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dirty="0">
                <a:ea typeface="Verdana" panose="020B0604030504040204" pitchFamily="34" charset="0"/>
              </a:rPr>
              <a:t>La valeur </a:t>
            </a:r>
            <a:r>
              <a:rPr lang="fr-CA" dirty="0" err="1">
                <a:solidFill>
                  <a:schemeClr val="accent1">
                    <a:lumMod val="75000"/>
                  </a:schemeClr>
                </a:solidFill>
                <a:ea typeface="Verdana" panose="020B0604030504040204" pitchFamily="34" charset="0"/>
              </a:rPr>
              <a:t>pre</a:t>
            </a:r>
            <a:r>
              <a:rPr lang="fr-CA" dirty="0">
                <a:ea typeface="Verdana" panose="020B0604030504040204" pitchFamily="34" charset="0"/>
              </a:rPr>
              <a:t>, agit comme la balise HTML </a:t>
            </a:r>
            <a:r>
              <a:rPr lang="fr-CA" dirty="0" err="1">
                <a:solidFill>
                  <a:schemeClr val="accent1">
                    <a:lumMod val="75000"/>
                  </a:schemeClr>
                </a:solidFill>
                <a:ea typeface="Verdana" panose="020B0604030504040204" pitchFamily="34" charset="0"/>
              </a:rPr>
              <a:t>pre</a:t>
            </a:r>
            <a:r>
              <a:rPr lang="fr-CA" dirty="0">
                <a:ea typeface="Verdana" panose="020B0604030504040204" pitchFamily="34" charset="0"/>
              </a:rPr>
              <a:t>.​</a:t>
            </a:r>
          </a:p>
          <a:p>
            <a:pPr lvl="1"/>
            <a:r>
              <a:rPr lang="fr-CA" dirty="0">
                <a:ea typeface="Verdana" panose="020B0604030504040204" pitchFamily="34" charset="0"/>
              </a:rPr>
              <a:t>Donc, préformaté.</a:t>
            </a:r>
          </a:p>
        </p:txBody>
      </p:sp>
    </p:spTree>
    <p:extLst>
      <p:ext uri="{BB962C8B-B14F-4D97-AF65-F5344CB8AC3E}">
        <p14:creationId xmlns:p14="http://schemas.microsoft.com/office/powerpoint/2010/main" val="5985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rtl="0"/>
            <a:r>
              <a:rPr lang="fr-FR" sz="4400" dirty="0">
                <a:latin typeface="Arial Rounded MT Bold" panose="020F0704030504030204" pitchFamily="34" charset="0"/>
              </a:rPr>
              <a:t>Polices de caractères</a:t>
            </a:r>
          </a:p>
        </p:txBody>
      </p:sp>
      <p:sp>
        <p:nvSpPr>
          <p:cNvPr id="5" name="Espace réservé du texte 4"/>
          <p:cNvSpPr>
            <a:spLocks noGrp="1"/>
          </p:cNvSpPr>
          <p:nvPr>
            <p:ph type="body" idx="1"/>
          </p:nvPr>
        </p:nvSpPr>
        <p:spPr/>
        <p:txBody>
          <a:bodyPr rtlCol="0"/>
          <a:lstStyle/>
          <a:p>
            <a:pPr rtl="0"/>
            <a:r>
              <a:rPr lang="fr-FR" dirty="0"/>
              <a:t> </a:t>
            </a:r>
          </a:p>
        </p:txBody>
      </p:sp>
    </p:spTree>
    <p:extLst>
      <p:ext uri="{BB962C8B-B14F-4D97-AF65-F5344CB8AC3E}">
        <p14:creationId xmlns:p14="http://schemas.microsoft.com/office/powerpoint/2010/main" val="356989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de polices de caractères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853136"/>
          </a:xfrm>
        </p:spPr>
        <p:txBody>
          <a:bodyPr>
            <a:normAutofit/>
          </a:bodyPr>
          <a:lstStyle/>
          <a:p>
            <a:pPr marL="0" indent="0">
              <a:buNone/>
            </a:pPr>
            <a:r>
              <a:rPr lang="fr-CA" sz="2000" dirty="0"/>
              <a:t>Plusieurs styles permettent de mettre en forme la police de caractères, ici on voit:</a:t>
            </a:r>
          </a:p>
          <a:p>
            <a:pPr marL="0" indent="0">
              <a:buNone/>
            </a:pPr>
            <a:endParaRPr lang="fr-CA" sz="2000" dirty="0"/>
          </a:p>
          <a:p>
            <a:pPr marL="457200" indent="-457200">
              <a:buFont typeface="+mj-lt"/>
              <a:buAutoNum type="arabicPeriod"/>
            </a:pPr>
            <a:r>
              <a:rPr lang="en-US" sz="2000" dirty="0"/>
              <a:t>font-style</a:t>
            </a:r>
          </a:p>
          <a:p>
            <a:pPr marL="457200" indent="-457200">
              <a:buFont typeface="+mj-lt"/>
              <a:buAutoNum type="arabicPeriod"/>
            </a:pPr>
            <a:r>
              <a:rPr lang="en-US" sz="2000" dirty="0"/>
              <a:t>font-weight</a:t>
            </a:r>
          </a:p>
          <a:p>
            <a:pPr marL="457200" indent="-457200">
              <a:buFont typeface="+mj-lt"/>
              <a:buAutoNum type="arabicPeriod"/>
            </a:pPr>
            <a:r>
              <a:rPr lang="en-US" sz="2000" dirty="0"/>
              <a:t>font-variant</a:t>
            </a:r>
          </a:p>
          <a:p>
            <a:pPr marL="457200" indent="-457200">
              <a:buFont typeface="+mj-lt"/>
              <a:buAutoNum type="arabicPeriod"/>
            </a:pPr>
            <a:r>
              <a:rPr lang="en-US" sz="2000" dirty="0"/>
              <a:t>font-size</a:t>
            </a:r>
          </a:p>
          <a:p>
            <a:pPr marL="0" indent="0">
              <a:buNone/>
            </a:pPr>
            <a:endParaRPr lang="fr-CA" sz="2000" dirty="0"/>
          </a:p>
        </p:txBody>
      </p:sp>
    </p:spTree>
    <p:extLst>
      <p:ext uri="{BB962C8B-B14F-4D97-AF65-F5344CB8AC3E}">
        <p14:creationId xmlns:p14="http://schemas.microsoft.com/office/powerpoint/2010/main" val="53459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a:solidFill>
                  <a:schemeClr val="accent4">
                    <a:lumMod val="75000"/>
                  </a:schemeClr>
                </a:solidFill>
              </a:rPr>
              <a:t>font-style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solidFill>
                  <a:schemeClr val="accent4">
                    <a:lumMod val="75000"/>
                  </a:schemeClr>
                </a:solidFill>
              </a:rPr>
              <a:t>font-style</a:t>
            </a:r>
            <a:r>
              <a:rPr lang="fr-CA" sz="2000" dirty="0"/>
              <a:t>, défini comment un texte apparait en </a:t>
            </a:r>
            <a:r>
              <a:rPr lang="fr-CA" sz="2000" i="1" dirty="0"/>
              <a:t>italique</a:t>
            </a:r>
            <a:r>
              <a:rPr lang="fr-CA" sz="2000" dirty="0"/>
              <a:t> ou en </a:t>
            </a:r>
            <a:r>
              <a:rPr lang="fr-CA" sz="2000" i="1" dirty="0"/>
              <a:t>oblique</a:t>
            </a:r>
            <a:r>
              <a:rPr lang="fr-CA" sz="2000" dirty="0"/>
              <a:t>.</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6" y="2348880"/>
            <a:ext cx="5544616" cy="984885"/>
          </a:xfrm>
          <a:prstGeom prst="rect">
            <a:avLst/>
          </a:prstGeom>
          <a:solidFill>
            <a:schemeClr val="bg1">
              <a:lumMod val="95000"/>
            </a:schemeClr>
          </a:solidFill>
        </p:spPr>
        <p:txBody>
          <a:bodyPr wrap="square" rtlCol="0">
            <a:spAutoFit/>
          </a:bodyPr>
          <a:lstStyle/>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font-style:normal</a:t>
            </a:r>
            <a:r>
              <a:rPr lang="fr-CA" sz="1600" dirty="0">
                <a:latin typeface="Consolas" panose="020B0609020204030204" pitchFamily="49" charset="0"/>
              </a:rPr>
              <a:t>"&gt;Normal&lt;/p&gt;</a:t>
            </a:r>
          </a:p>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font-style:italic</a:t>
            </a:r>
            <a:r>
              <a:rPr lang="fr-CA" sz="1600" dirty="0">
                <a:latin typeface="Consolas" panose="020B0609020204030204" pitchFamily="49" charset="0"/>
              </a:rPr>
              <a:t>"&gt;Italique&lt;/p&gt;</a:t>
            </a:r>
          </a:p>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font-style:oblique</a:t>
            </a:r>
            <a:r>
              <a:rPr lang="fr-CA" sz="1600" dirty="0">
                <a:latin typeface="Consolas" panose="020B0609020204030204" pitchFamily="49" charset="0"/>
              </a:rPr>
              <a:t>"&gt;Oblique&lt;/p&gt;</a:t>
            </a:r>
          </a:p>
        </p:txBody>
      </p:sp>
      <p:pic>
        <p:nvPicPr>
          <p:cNvPr id="5" name="Image 4">
            <a:extLst>
              <a:ext uri="{FF2B5EF4-FFF2-40B4-BE49-F238E27FC236}">
                <a16:creationId xmlns:a16="http://schemas.microsoft.com/office/drawing/2014/main" id="{0206314F-1B31-A972-B364-1768797F0780}"/>
              </a:ext>
            </a:extLst>
          </p:cNvPr>
          <p:cNvPicPr>
            <a:picLocks noChangeAspect="1"/>
          </p:cNvPicPr>
          <p:nvPr/>
        </p:nvPicPr>
        <p:blipFill>
          <a:blip r:embed="rId2"/>
          <a:stretch>
            <a:fillRect/>
          </a:stretch>
        </p:blipFill>
        <p:spPr>
          <a:xfrm>
            <a:off x="7390556" y="2348880"/>
            <a:ext cx="2016224" cy="2621092"/>
          </a:xfrm>
          <a:prstGeom prst="rect">
            <a:avLst/>
          </a:prstGeom>
        </p:spPr>
      </p:pic>
    </p:spTree>
    <p:extLst>
      <p:ext uri="{BB962C8B-B14F-4D97-AF65-F5344CB8AC3E}">
        <p14:creationId xmlns:p14="http://schemas.microsoft.com/office/powerpoint/2010/main" val="81812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Hiérarchie des éléments</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7" y="1600200"/>
            <a:ext cx="4284951" cy="4572000"/>
          </a:xfrm>
        </p:spPr>
        <p:txBody>
          <a:bodyPr>
            <a:normAutofit/>
          </a:bodyPr>
          <a:lstStyle/>
          <a:p>
            <a:pPr marL="0" indent="0">
              <a:buNone/>
            </a:pPr>
            <a:r>
              <a:rPr lang="fr-CA" sz="2400" dirty="0">
                <a:ea typeface="Verdana" panose="020B0604030504040204" pitchFamily="34" charset="0"/>
              </a:rPr>
              <a:t>Les éléments HTML sont disposés dans une </a:t>
            </a:r>
            <a:r>
              <a:rPr lang="fr-CA" sz="2400" b="1" dirty="0">
                <a:ea typeface="Verdana" panose="020B0604030504040204" pitchFamily="34" charset="0"/>
              </a:rPr>
              <a:t>hiérarchie</a:t>
            </a:r>
            <a:r>
              <a:rPr lang="fr-CA" sz="2400" dirty="0">
                <a:ea typeface="Verdana" panose="020B0604030504040204" pitchFamily="34" charset="0"/>
              </a:rPr>
              <a:t>.</a:t>
            </a:r>
          </a:p>
          <a:p>
            <a:pPr lvl="1"/>
            <a:r>
              <a:rPr lang="fr-CA" sz="2000" dirty="0" err="1">
                <a:ea typeface="Verdana" panose="020B0604030504040204" pitchFamily="34" charset="0"/>
              </a:rPr>
              <a:t>head</a:t>
            </a:r>
            <a:r>
              <a:rPr lang="fr-CA" sz="2000" dirty="0">
                <a:ea typeface="Verdana" panose="020B0604030504040204" pitchFamily="34" charset="0"/>
              </a:rPr>
              <a:t> et body sont </a:t>
            </a:r>
            <a:r>
              <a:rPr lang="fr-CA" sz="2000" u="sng" dirty="0">
                <a:ea typeface="Verdana" panose="020B0604030504040204" pitchFamily="34" charset="0"/>
              </a:rPr>
              <a:t>dans</a:t>
            </a:r>
            <a:r>
              <a:rPr lang="fr-CA" sz="2000" dirty="0">
                <a:ea typeface="Verdana" panose="020B0604030504040204" pitchFamily="34" charset="0"/>
              </a:rPr>
              <a:t> html.</a:t>
            </a:r>
          </a:p>
          <a:p>
            <a:pPr lvl="1"/>
            <a:r>
              <a:rPr lang="fr-CA" sz="2000" dirty="0" err="1">
                <a:ea typeface="Verdana" panose="020B0604030504040204" pitchFamily="34" charset="0"/>
              </a:rPr>
              <a:t>title</a:t>
            </a:r>
            <a:r>
              <a:rPr lang="fr-CA" sz="2000" dirty="0">
                <a:ea typeface="Verdana" panose="020B0604030504040204" pitchFamily="34" charset="0"/>
              </a:rPr>
              <a:t> est </a:t>
            </a:r>
            <a:r>
              <a:rPr lang="fr-CA" sz="2000" u="sng" dirty="0">
                <a:ea typeface="Verdana" panose="020B0604030504040204" pitchFamily="34" charset="0"/>
              </a:rPr>
              <a:t>dans</a:t>
            </a:r>
            <a:r>
              <a:rPr lang="fr-CA" sz="2000" dirty="0">
                <a:ea typeface="Verdana" panose="020B0604030504040204" pitchFamily="34" charset="0"/>
              </a:rPr>
              <a:t> </a:t>
            </a:r>
            <a:r>
              <a:rPr lang="fr-CA" sz="2000" dirty="0" err="1">
                <a:ea typeface="Verdana" panose="020B0604030504040204" pitchFamily="34" charset="0"/>
              </a:rPr>
              <a:t>head</a:t>
            </a:r>
            <a:endParaRPr lang="fr-CA" sz="2000" dirty="0">
              <a:ea typeface="Verdana" panose="020B0604030504040204" pitchFamily="34" charset="0"/>
            </a:endParaRPr>
          </a:p>
          <a:p>
            <a:pPr lvl="1"/>
            <a:r>
              <a:rPr lang="fr-CA" sz="2000" dirty="0">
                <a:ea typeface="Verdana" panose="020B0604030504040204" pitchFamily="34" charset="0"/>
              </a:rPr>
              <a:t>p est </a:t>
            </a:r>
            <a:r>
              <a:rPr lang="fr-CA" sz="2000" u="sng" dirty="0">
                <a:ea typeface="Verdana" panose="020B0604030504040204" pitchFamily="34" charset="0"/>
              </a:rPr>
              <a:t>dans</a:t>
            </a:r>
            <a:r>
              <a:rPr lang="fr-CA" sz="2000" dirty="0">
                <a:ea typeface="Verdana" panose="020B0604030504040204" pitchFamily="34" charset="0"/>
              </a:rPr>
              <a:t> body</a:t>
            </a:r>
          </a:p>
          <a:p>
            <a:pPr lvl="1"/>
            <a:r>
              <a:rPr lang="fr-CA" sz="2000" dirty="0">
                <a:ea typeface="Verdana" panose="020B0604030504040204" pitchFamily="34" charset="0"/>
              </a:rPr>
              <a:t>Etc.</a:t>
            </a:r>
          </a:p>
          <a:p>
            <a:pPr marL="0" indent="0">
              <a:buNone/>
            </a:pPr>
            <a:endParaRPr lang="fr-CA" sz="2400" dirty="0">
              <a:ea typeface="Verdana" panose="020B0604030504040204" pitchFamily="34" charset="0"/>
            </a:endParaRPr>
          </a:p>
          <a:p>
            <a:pPr marL="0" indent="0">
              <a:buNone/>
            </a:pPr>
            <a:r>
              <a:rPr lang="fr-CA" sz="2400" dirty="0">
                <a:ea typeface="Verdana" panose="020B0604030504040204" pitchFamily="34" charset="0"/>
              </a:rPr>
              <a:t>Comprendre la hiérarchie prendra encore plus d’importance dans la suite du cours.</a:t>
            </a:r>
            <a:endParaRPr lang="fr-CA" sz="2000" dirty="0">
              <a:ea typeface="Verdana" panose="020B0604030504040204" pitchFamily="34" charset="0"/>
            </a:endParaRPr>
          </a:p>
        </p:txBody>
      </p:sp>
      <p:pic>
        <p:nvPicPr>
          <p:cNvPr id="4" name="Image 3">
            <a:extLst>
              <a:ext uri="{FF2B5EF4-FFF2-40B4-BE49-F238E27FC236}">
                <a16:creationId xmlns:a16="http://schemas.microsoft.com/office/drawing/2014/main" id="{EA4D4FC6-720A-D404-5F5B-B56368EE0B54}"/>
              </a:ext>
            </a:extLst>
          </p:cNvPr>
          <p:cNvPicPr>
            <a:picLocks noChangeAspect="1"/>
          </p:cNvPicPr>
          <p:nvPr/>
        </p:nvPicPr>
        <p:blipFill>
          <a:blip r:embed="rId3"/>
          <a:stretch>
            <a:fillRect/>
          </a:stretch>
        </p:blipFill>
        <p:spPr>
          <a:xfrm>
            <a:off x="5662364" y="2276872"/>
            <a:ext cx="6042073" cy="3040037"/>
          </a:xfrm>
          <a:prstGeom prst="rect">
            <a:avLst/>
          </a:prstGeom>
        </p:spPr>
      </p:pic>
    </p:spTree>
    <p:extLst>
      <p:ext uri="{BB962C8B-B14F-4D97-AF65-F5344CB8AC3E}">
        <p14:creationId xmlns:p14="http://schemas.microsoft.com/office/powerpoint/2010/main" val="29688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a:solidFill>
                  <a:schemeClr val="accent4">
                    <a:lumMod val="75000"/>
                  </a:schemeClr>
                </a:solidFill>
              </a:rPr>
              <a:t>font-</a:t>
            </a:r>
            <a:r>
              <a:rPr lang="fr-CA" sz="3200" dirty="0" err="1">
                <a:solidFill>
                  <a:schemeClr val="accent4">
                    <a:lumMod val="75000"/>
                  </a:schemeClr>
                </a:solidFill>
              </a:rPr>
              <a:t>weight</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solidFill>
                  <a:schemeClr val="accent4">
                    <a:lumMod val="75000"/>
                  </a:schemeClr>
                </a:solidFill>
              </a:rPr>
              <a:t>font-</a:t>
            </a:r>
            <a:r>
              <a:rPr lang="fr-CA" sz="2000" dirty="0" err="1">
                <a:solidFill>
                  <a:schemeClr val="accent4">
                    <a:lumMod val="75000"/>
                  </a:schemeClr>
                </a:solidFill>
              </a:rPr>
              <a:t>weight</a:t>
            </a:r>
            <a:r>
              <a:rPr lang="fr-CA" sz="2000" dirty="0"/>
              <a:t>, poids du texte, défini comment un texte apparait en </a:t>
            </a:r>
            <a:r>
              <a:rPr lang="fr-CA" sz="2000" b="1" dirty="0"/>
              <a:t>gras</a:t>
            </a:r>
            <a:r>
              <a:rPr lang="fr-CA" sz="2000" dirty="0"/>
              <a:t>.</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6" y="2348880"/>
            <a:ext cx="5544616" cy="1631216"/>
          </a:xfrm>
          <a:prstGeom prst="rect">
            <a:avLst/>
          </a:prstGeom>
          <a:solidFill>
            <a:schemeClr val="bg1">
              <a:lumMod val="95000"/>
            </a:schemeClr>
          </a:solidFill>
        </p:spPr>
        <p:txBody>
          <a:bodyPr wrap="square" rtlCol="0">
            <a:spAutoFit/>
          </a:bodyPr>
          <a:lstStyle/>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font-weight:bolder</a:t>
            </a:r>
            <a:r>
              <a:rPr lang="fr-CA" sz="1600" dirty="0">
                <a:latin typeface="Consolas" panose="020B0609020204030204" pitchFamily="49" charset="0"/>
              </a:rPr>
              <a:t>"&gt;Plus gras&lt;/p&gt;</a:t>
            </a:r>
          </a:p>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font-weight:bold</a:t>
            </a:r>
            <a:r>
              <a:rPr lang="fr-CA" sz="1600" dirty="0">
                <a:latin typeface="Consolas" panose="020B0609020204030204" pitchFamily="49" charset="0"/>
              </a:rPr>
              <a:t>"&gt;Gras&lt;/p&gt;</a:t>
            </a:r>
          </a:p>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font-weight:normal</a:t>
            </a:r>
            <a:r>
              <a:rPr lang="fr-CA" sz="1600" dirty="0">
                <a:latin typeface="Consolas" panose="020B0609020204030204" pitchFamily="49" charset="0"/>
              </a:rPr>
              <a:t>"&gt;Par défaut&lt;/p&gt;</a:t>
            </a:r>
          </a:p>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font-weight:lighter</a:t>
            </a:r>
            <a:r>
              <a:rPr lang="fr-CA" sz="1600" dirty="0">
                <a:latin typeface="Consolas" panose="020B0609020204030204" pitchFamily="49" charset="0"/>
              </a:rPr>
              <a:t>"&gt;Moins gras&lt;/p&gt;</a:t>
            </a:r>
          </a:p>
          <a:p>
            <a:pPr>
              <a:spcBef>
                <a:spcPts val="600"/>
              </a:spcBef>
            </a:pPr>
            <a:r>
              <a:rPr lang="fr-CA" sz="1600" dirty="0">
                <a:latin typeface="Consolas" panose="020B0609020204030204" pitchFamily="49" charset="0"/>
              </a:rPr>
              <a:t> &lt;p style="font-weight:900"&gt;Par valeur (900)&lt;/p&gt;</a:t>
            </a:r>
          </a:p>
        </p:txBody>
      </p:sp>
      <p:pic>
        <p:nvPicPr>
          <p:cNvPr id="12" name="Image 11">
            <a:extLst>
              <a:ext uri="{FF2B5EF4-FFF2-40B4-BE49-F238E27FC236}">
                <a16:creationId xmlns:a16="http://schemas.microsoft.com/office/drawing/2014/main" id="{BD5BFADB-B650-C196-441D-27F881137E26}"/>
              </a:ext>
            </a:extLst>
          </p:cNvPr>
          <p:cNvPicPr>
            <a:picLocks noChangeAspect="1"/>
          </p:cNvPicPr>
          <p:nvPr/>
        </p:nvPicPr>
        <p:blipFill>
          <a:blip r:embed="rId2"/>
          <a:stretch>
            <a:fillRect/>
          </a:stretch>
        </p:blipFill>
        <p:spPr>
          <a:xfrm>
            <a:off x="8038628" y="2348880"/>
            <a:ext cx="2520280" cy="3251161"/>
          </a:xfrm>
          <a:prstGeom prst="rect">
            <a:avLst/>
          </a:prstGeom>
        </p:spPr>
      </p:pic>
      <p:sp>
        <p:nvSpPr>
          <p:cNvPr id="13" name="Espace réservé du contenu 2">
            <a:extLst>
              <a:ext uri="{FF2B5EF4-FFF2-40B4-BE49-F238E27FC236}">
                <a16:creationId xmlns:a16="http://schemas.microsoft.com/office/drawing/2014/main" id="{94F74337-00F6-D8B2-EE9C-41ED9560ACF6}"/>
              </a:ext>
            </a:extLst>
          </p:cNvPr>
          <p:cNvSpPr txBox="1">
            <a:spLocks/>
          </p:cNvSpPr>
          <p:nvPr/>
        </p:nvSpPr>
        <p:spPr>
          <a:xfrm>
            <a:off x="1485901" y="4832622"/>
            <a:ext cx="6336704" cy="1631216"/>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fr-CA" sz="1800" dirty="0"/>
              <a:t>Pour les poids par valeur, 100 à 900 par incréments de 100, 400 = normal, 700 = </a:t>
            </a:r>
            <a:r>
              <a:rPr lang="fr-CA" sz="1800" dirty="0" err="1"/>
              <a:t>bold</a:t>
            </a:r>
            <a:r>
              <a:rPr lang="fr-CA" sz="1800" dirty="0"/>
              <a:t>.</a:t>
            </a:r>
          </a:p>
          <a:p>
            <a:r>
              <a:rPr lang="fr-CA" sz="1800" dirty="0"/>
              <a:t>Toutes les polices ne supportent pas les poids par valeur.</a:t>
            </a:r>
          </a:p>
          <a:p>
            <a:r>
              <a:rPr lang="fr-CA" sz="1800" dirty="0"/>
              <a:t>Dans certains cas, il n’y a pas de différence entre 2 poids (ici </a:t>
            </a:r>
            <a:r>
              <a:rPr lang="fr-CA" sz="1800" dirty="0" err="1"/>
              <a:t>lighter</a:t>
            </a:r>
            <a:r>
              <a:rPr lang="fr-CA" sz="1800" dirty="0"/>
              <a:t> n’a pas d’effet).</a:t>
            </a:r>
          </a:p>
        </p:txBody>
      </p:sp>
    </p:spTree>
    <p:extLst>
      <p:ext uri="{BB962C8B-B14F-4D97-AF65-F5344CB8AC3E}">
        <p14:creationId xmlns:p14="http://schemas.microsoft.com/office/powerpoint/2010/main" val="17122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a:solidFill>
                  <a:schemeClr val="accent4">
                    <a:lumMod val="75000"/>
                  </a:schemeClr>
                </a:solidFill>
              </a:rPr>
              <a:t>font-variant</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solidFill>
                  <a:schemeClr val="accent4">
                    <a:lumMod val="75000"/>
                  </a:schemeClr>
                </a:solidFill>
              </a:rPr>
              <a:t>font-variant</a:t>
            </a:r>
            <a:r>
              <a:rPr lang="fr-CA" sz="2000" dirty="0"/>
              <a:t>, affiche en </a:t>
            </a:r>
            <a:r>
              <a:rPr lang="fr-CA" sz="2000" i="1" dirty="0" err="1"/>
              <a:t>small</a:t>
            </a:r>
            <a:r>
              <a:rPr lang="fr-CA" sz="2000" i="1" dirty="0"/>
              <a:t> caps</a:t>
            </a:r>
            <a:r>
              <a:rPr lang="fr-CA" sz="2000" dirty="0"/>
              <a:t> ou non.</a:t>
            </a:r>
          </a:p>
        </p:txBody>
      </p:sp>
      <p:sp>
        <p:nvSpPr>
          <p:cNvPr id="7" name="ZoneTexte 6">
            <a:extLst>
              <a:ext uri="{FF2B5EF4-FFF2-40B4-BE49-F238E27FC236}">
                <a16:creationId xmlns:a16="http://schemas.microsoft.com/office/drawing/2014/main" id="{023986D4-2C9D-BA4D-8AD6-67113C202800}"/>
              </a:ext>
            </a:extLst>
          </p:cNvPr>
          <p:cNvSpPr txBox="1"/>
          <p:nvPr/>
        </p:nvSpPr>
        <p:spPr>
          <a:xfrm>
            <a:off x="1593436" y="2465338"/>
            <a:ext cx="9782800" cy="984885"/>
          </a:xfrm>
          <a:prstGeom prst="rect">
            <a:avLst/>
          </a:prstGeom>
          <a:solidFill>
            <a:schemeClr val="bg1">
              <a:lumMod val="95000"/>
            </a:schemeClr>
          </a:solidFill>
        </p:spPr>
        <p:txBody>
          <a:bodyPr wrap="square" rtlCol="0">
            <a:spAutoFit/>
          </a:bodyPr>
          <a:lstStyle/>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font-variant:small-caps</a:t>
            </a:r>
            <a:r>
              <a:rPr lang="fr-CA" sz="1600" dirty="0">
                <a:latin typeface="Consolas" panose="020B0609020204030204" pitchFamily="49" charset="0"/>
              </a:rPr>
              <a:t>"&gt;Texte En Petites Capitales.&lt;/p&gt;</a:t>
            </a:r>
          </a:p>
          <a:p>
            <a:pPr>
              <a:spcBef>
                <a:spcPts val="600"/>
              </a:spcBef>
            </a:pPr>
            <a:endParaRPr lang="fr-CA" sz="1600" dirty="0">
              <a:latin typeface="Consolas" panose="020B0609020204030204" pitchFamily="49" charset="0"/>
            </a:endParaRPr>
          </a:p>
          <a:p>
            <a:pPr>
              <a:spcBef>
                <a:spcPts val="600"/>
              </a:spcBef>
            </a:pPr>
            <a:r>
              <a:rPr lang="fr-CA" sz="1600" dirty="0">
                <a:latin typeface="Consolas" panose="020B0609020204030204" pitchFamily="49" charset="0"/>
              </a:rPr>
              <a:t> &lt;p style="</a:t>
            </a:r>
            <a:r>
              <a:rPr lang="fr-CA" sz="1600" dirty="0" err="1">
                <a:latin typeface="Consolas" panose="020B0609020204030204" pitchFamily="49" charset="0"/>
              </a:rPr>
              <a:t>font-weight:normal</a:t>
            </a:r>
            <a:r>
              <a:rPr lang="fr-CA" sz="1600" dirty="0">
                <a:latin typeface="Consolas" panose="020B0609020204030204" pitchFamily="49" charset="0"/>
              </a:rPr>
              <a:t>"&gt;Texte En Capitalisation Normale.&lt;/p&gt;</a:t>
            </a:r>
          </a:p>
        </p:txBody>
      </p:sp>
      <p:pic>
        <p:nvPicPr>
          <p:cNvPr id="6" name="Image 5">
            <a:extLst>
              <a:ext uri="{FF2B5EF4-FFF2-40B4-BE49-F238E27FC236}">
                <a16:creationId xmlns:a16="http://schemas.microsoft.com/office/drawing/2014/main" id="{AA7B2978-3586-1EF0-7C19-3615157EB6FD}"/>
              </a:ext>
            </a:extLst>
          </p:cNvPr>
          <p:cNvPicPr>
            <a:picLocks noChangeAspect="1"/>
          </p:cNvPicPr>
          <p:nvPr/>
        </p:nvPicPr>
        <p:blipFill>
          <a:blip r:embed="rId2"/>
          <a:stretch>
            <a:fillRect/>
          </a:stretch>
        </p:blipFill>
        <p:spPr>
          <a:xfrm>
            <a:off x="1593436" y="4365104"/>
            <a:ext cx="6548095" cy="1138217"/>
          </a:xfrm>
          <a:prstGeom prst="rect">
            <a:avLst/>
          </a:prstGeom>
          <a:ln w="12700">
            <a:solidFill>
              <a:schemeClr val="tx1"/>
            </a:solidFill>
          </a:ln>
        </p:spPr>
      </p:pic>
    </p:spTree>
    <p:extLst>
      <p:ext uri="{BB962C8B-B14F-4D97-AF65-F5344CB8AC3E}">
        <p14:creationId xmlns:p14="http://schemas.microsoft.com/office/powerpoint/2010/main" val="424644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a:solidFill>
                  <a:schemeClr val="accent4">
                    <a:lumMod val="75000"/>
                  </a:schemeClr>
                </a:solidFill>
              </a:rPr>
              <a:t>font-size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60648"/>
          </a:xfrm>
        </p:spPr>
        <p:txBody>
          <a:bodyPr>
            <a:normAutofit/>
          </a:bodyPr>
          <a:lstStyle/>
          <a:p>
            <a:pPr marL="0" indent="0">
              <a:buNone/>
            </a:pPr>
            <a:r>
              <a:rPr lang="fr-CA" sz="2000" dirty="0">
                <a:solidFill>
                  <a:schemeClr val="accent4">
                    <a:lumMod val="75000"/>
                  </a:schemeClr>
                </a:solidFill>
              </a:rPr>
              <a:t>font-size</a:t>
            </a:r>
            <a:r>
              <a:rPr lang="fr-CA" sz="2000" dirty="0"/>
              <a:t>, permet de modifier la taille de la police de caractère.</a:t>
            </a:r>
          </a:p>
        </p:txBody>
      </p:sp>
      <p:sp>
        <p:nvSpPr>
          <p:cNvPr id="4" name="Espace réservé du contenu 2">
            <a:extLst>
              <a:ext uri="{FF2B5EF4-FFF2-40B4-BE49-F238E27FC236}">
                <a16:creationId xmlns:a16="http://schemas.microsoft.com/office/drawing/2014/main" id="{6886AC6B-09DB-A39D-953D-0844FE1F9A04}"/>
              </a:ext>
            </a:extLst>
          </p:cNvPr>
          <p:cNvSpPr txBox="1">
            <a:spLocks/>
          </p:cNvSpPr>
          <p:nvPr/>
        </p:nvSpPr>
        <p:spPr>
          <a:xfrm>
            <a:off x="6742484" y="2326954"/>
            <a:ext cx="2700776" cy="2852164"/>
          </a:xfrm>
          <a:prstGeom prst="rect">
            <a:avLst/>
          </a:prstGeom>
        </p:spPr>
        <p:txBody>
          <a:bodyPr vert="horz" lIns="91440" tIns="45720" rIns="91440" bIns="45720" rtlCol="0">
            <a:normAutofit fontScale="8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b="1" dirty="0"/>
              <a:t>En unités nommés:</a:t>
            </a:r>
          </a:p>
          <a:p>
            <a:r>
              <a:rPr lang="fr-CA" sz="2000" dirty="0"/>
              <a:t>xx-</a:t>
            </a:r>
            <a:r>
              <a:rPr lang="fr-CA" sz="2000" dirty="0" err="1"/>
              <a:t>small</a:t>
            </a:r>
            <a:endParaRPr lang="fr-CA" sz="2000" dirty="0"/>
          </a:p>
          <a:p>
            <a:r>
              <a:rPr lang="fr-CA" sz="2000" dirty="0"/>
              <a:t>x-</a:t>
            </a:r>
            <a:r>
              <a:rPr lang="fr-CA" sz="2000" dirty="0" err="1"/>
              <a:t>mall</a:t>
            </a:r>
            <a:endParaRPr lang="fr-CA" sz="2000" dirty="0"/>
          </a:p>
          <a:p>
            <a:r>
              <a:rPr lang="fr-CA" sz="2000" dirty="0" err="1"/>
              <a:t>small</a:t>
            </a:r>
            <a:endParaRPr lang="fr-CA" sz="2000" dirty="0"/>
          </a:p>
          <a:p>
            <a:r>
              <a:rPr lang="fr-CA" sz="2000" dirty="0"/>
              <a:t>medium</a:t>
            </a:r>
          </a:p>
          <a:p>
            <a:r>
              <a:rPr lang="fr-CA" sz="2000" dirty="0"/>
              <a:t>large</a:t>
            </a:r>
          </a:p>
          <a:p>
            <a:r>
              <a:rPr lang="fr-CA" sz="2000" dirty="0"/>
              <a:t>x-large</a:t>
            </a:r>
          </a:p>
          <a:p>
            <a:r>
              <a:rPr lang="fr-CA" sz="2000" dirty="0"/>
              <a:t>xx-large</a:t>
            </a:r>
          </a:p>
        </p:txBody>
      </p:sp>
      <p:sp>
        <p:nvSpPr>
          <p:cNvPr id="5" name="Espace réservé du contenu 2">
            <a:extLst>
              <a:ext uri="{FF2B5EF4-FFF2-40B4-BE49-F238E27FC236}">
                <a16:creationId xmlns:a16="http://schemas.microsoft.com/office/drawing/2014/main" id="{C81B40A6-101E-9927-3F95-8A82172D97F7}"/>
              </a:ext>
            </a:extLst>
          </p:cNvPr>
          <p:cNvSpPr txBox="1">
            <a:spLocks/>
          </p:cNvSpPr>
          <p:nvPr/>
        </p:nvSpPr>
        <p:spPr>
          <a:xfrm>
            <a:off x="1593913" y="2326954"/>
            <a:ext cx="4392488" cy="2204092"/>
          </a:xfrm>
          <a:prstGeom prst="rect">
            <a:avLst/>
          </a:prstGeom>
        </p:spPr>
        <p:txBody>
          <a:bodyPr vert="horz" lIns="91440" tIns="45720" rIns="91440" bIns="45720" rtlCol="0">
            <a:normAutofit fontScale="8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b="1" dirty="0"/>
              <a:t>En unités:</a:t>
            </a:r>
          </a:p>
          <a:p>
            <a:r>
              <a:rPr lang="fr-CA" sz="2000" dirty="0"/>
              <a:t>px</a:t>
            </a:r>
          </a:p>
          <a:p>
            <a:r>
              <a:rPr lang="fr-CA" sz="2000" dirty="0"/>
              <a:t>%</a:t>
            </a:r>
          </a:p>
          <a:p>
            <a:r>
              <a:rPr lang="fr-CA" sz="2000" dirty="0" err="1"/>
              <a:t>em</a:t>
            </a:r>
            <a:endParaRPr lang="fr-CA" sz="2000" dirty="0"/>
          </a:p>
          <a:p>
            <a:r>
              <a:rPr lang="fr-CA" sz="2000" dirty="0"/>
              <a:t>rem</a:t>
            </a:r>
          </a:p>
          <a:p>
            <a:pPr marL="0" indent="0">
              <a:buNone/>
            </a:pPr>
            <a:r>
              <a:rPr lang="fr-CA" sz="2000" dirty="0"/>
              <a:t>On voit plus en détails ces unités plus loin</a:t>
            </a:r>
          </a:p>
        </p:txBody>
      </p:sp>
    </p:spTree>
    <p:extLst>
      <p:ext uri="{BB962C8B-B14F-4D97-AF65-F5344CB8AC3E}">
        <p14:creationId xmlns:p14="http://schemas.microsoft.com/office/powerpoint/2010/main" val="25602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Style </a:t>
            </a:r>
            <a:r>
              <a:rPr lang="fr-CA" sz="3200" dirty="0">
                <a:solidFill>
                  <a:schemeClr val="accent4">
                    <a:lumMod val="75000"/>
                  </a:schemeClr>
                </a:solidFill>
              </a:rPr>
              <a:t>font-size</a:t>
            </a:r>
            <a:r>
              <a:rPr lang="fr-CA" sz="3200" dirty="0">
                <a:solidFill>
                  <a:schemeClr val="tx1"/>
                </a:solidFill>
              </a:rPr>
              <a:t> - exemples</a:t>
            </a:r>
          </a:p>
        </p:txBody>
      </p:sp>
      <p:sp>
        <p:nvSpPr>
          <p:cNvPr id="8" name="ZoneTexte 7">
            <a:extLst>
              <a:ext uri="{FF2B5EF4-FFF2-40B4-BE49-F238E27FC236}">
                <a16:creationId xmlns:a16="http://schemas.microsoft.com/office/drawing/2014/main" id="{3F38A0EE-2CE8-481B-F603-F863264C3BA0}"/>
              </a:ext>
            </a:extLst>
          </p:cNvPr>
          <p:cNvSpPr txBox="1"/>
          <p:nvPr/>
        </p:nvSpPr>
        <p:spPr>
          <a:xfrm>
            <a:off x="1596009" y="1628800"/>
            <a:ext cx="9780228" cy="1631216"/>
          </a:xfrm>
          <a:prstGeom prst="rect">
            <a:avLst/>
          </a:prstGeom>
          <a:solidFill>
            <a:schemeClr val="bg1">
              <a:lumMod val="95000"/>
            </a:schemeClr>
          </a:solidFill>
        </p:spPr>
        <p:txBody>
          <a:bodyPr wrap="square" rtlCol="0">
            <a:spAutoFit/>
          </a:bodyPr>
          <a:lstStyle/>
          <a:p>
            <a:pPr>
              <a:spcBef>
                <a:spcPts val="600"/>
              </a:spcBef>
            </a:pPr>
            <a:r>
              <a:rPr lang="fr-CA" sz="1600" dirty="0">
                <a:latin typeface="Consolas" panose="020B0609020204030204" pitchFamily="49" charset="0"/>
              </a:rPr>
              <a:t>&lt;p style="</a:t>
            </a:r>
            <a:r>
              <a:rPr lang="fr-CA" sz="1600" dirty="0" err="1">
                <a:latin typeface="Consolas" panose="020B0609020204030204" pitchFamily="49" charset="0"/>
              </a:rPr>
              <a:t>font-size:normal</a:t>
            </a:r>
            <a:r>
              <a:rPr lang="fr-CA" sz="1600" dirty="0">
                <a:latin typeface="Consolas" panose="020B0609020204030204" pitchFamily="49" charset="0"/>
              </a:rPr>
              <a:t>"&gt;Texte en taille par défaut&lt;/p&gt;</a:t>
            </a:r>
          </a:p>
          <a:p>
            <a:pPr>
              <a:spcBef>
                <a:spcPts val="600"/>
              </a:spcBef>
            </a:pPr>
            <a:r>
              <a:rPr lang="fr-CA" sz="1600" dirty="0">
                <a:latin typeface="Consolas" panose="020B0609020204030204" pitchFamily="49" charset="0"/>
              </a:rPr>
              <a:t>&lt;p style="</a:t>
            </a:r>
            <a:r>
              <a:rPr lang="fr-CA" sz="1600" dirty="0" err="1">
                <a:latin typeface="Consolas" panose="020B0609020204030204" pitchFamily="49" charset="0"/>
              </a:rPr>
              <a:t>font-size:x-small</a:t>
            </a:r>
            <a:r>
              <a:rPr lang="fr-CA" sz="1600" dirty="0">
                <a:latin typeface="Consolas" panose="020B0609020204030204" pitchFamily="49" charset="0"/>
              </a:rPr>
              <a:t>"&gt;Texte en taille x-</a:t>
            </a:r>
            <a:r>
              <a:rPr lang="fr-CA" sz="1600" dirty="0" err="1">
                <a:latin typeface="Consolas" panose="020B0609020204030204" pitchFamily="49" charset="0"/>
              </a:rPr>
              <a:t>small</a:t>
            </a:r>
            <a:r>
              <a:rPr lang="fr-CA" sz="1600" dirty="0">
                <a:latin typeface="Consolas" panose="020B0609020204030204" pitchFamily="49" charset="0"/>
              </a:rPr>
              <a:t>&lt;/p&gt;</a:t>
            </a:r>
          </a:p>
          <a:p>
            <a:pPr>
              <a:spcBef>
                <a:spcPts val="600"/>
              </a:spcBef>
            </a:pPr>
            <a:r>
              <a:rPr lang="fr-CA" sz="1600" dirty="0">
                <a:latin typeface="Consolas" panose="020B0609020204030204" pitchFamily="49" charset="0"/>
              </a:rPr>
              <a:t>&lt;p style="</a:t>
            </a:r>
            <a:r>
              <a:rPr lang="fr-CA" sz="1600" dirty="0" err="1">
                <a:latin typeface="Consolas" panose="020B0609020204030204" pitchFamily="49" charset="0"/>
              </a:rPr>
              <a:t>font-size:x-large</a:t>
            </a:r>
            <a:r>
              <a:rPr lang="fr-CA" sz="1600" dirty="0">
                <a:latin typeface="Consolas" panose="020B0609020204030204" pitchFamily="49" charset="0"/>
              </a:rPr>
              <a:t>"&gt;Texte en taille x-large&lt;/p&gt;</a:t>
            </a:r>
          </a:p>
          <a:p>
            <a:pPr>
              <a:spcBef>
                <a:spcPts val="600"/>
              </a:spcBef>
            </a:pPr>
            <a:r>
              <a:rPr lang="fr-CA" sz="1600" dirty="0">
                <a:latin typeface="Consolas" panose="020B0609020204030204" pitchFamily="49" charset="0"/>
              </a:rPr>
              <a:t>&lt;p style="font-size: 20px"&gt;Texte en taille 20px&lt;/p&gt;</a:t>
            </a:r>
          </a:p>
          <a:p>
            <a:pPr>
              <a:spcBef>
                <a:spcPts val="600"/>
              </a:spcBef>
            </a:pPr>
            <a:r>
              <a:rPr lang="fr-CA" sz="1600" dirty="0">
                <a:latin typeface="Consolas" panose="020B0609020204030204" pitchFamily="49" charset="0"/>
              </a:rPr>
              <a:t>&lt;p style="font-size: 200%"&gt;Texte en taille 200%&lt;/p&gt;</a:t>
            </a:r>
          </a:p>
        </p:txBody>
      </p:sp>
      <p:pic>
        <p:nvPicPr>
          <p:cNvPr id="10" name="Image 9">
            <a:extLst>
              <a:ext uri="{FF2B5EF4-FFF2-40B4-BE49-F238E27FC236}">
                <a16:creationId xmlns:a16="http://schemas.microsoft.com/office/drawing/2014/main" id="{3E179DD4-2CDA-A79B-4080-07C5851986A0}"/>
              </a:ext>
            </a:extLst>
          </p:cNvPr>
          <p:cNvPicPr>
            <a:picLocks noChangeAspect="1"/>
          </p:cNvPicPr>
          <p:nvPr/>
        </p:nvPicPr>
        <p:blipFill>
          <a:blip r:embed="rId2"/>
          <a:stretch>
            <a:fillRect/>
          </a:stretch>
        </p:blipFill>
        <p:spPr>
          <a:xfrm>
            <a:off x="1593436" y="3861048"/>
            <a:ext cx="5792008" cy="2105319"/>
          </a:xfrm>
          <a:prstGeom prst="rect">
            <a:avLst/>
          </a:prstGeom>
          <a:ln w="12700">
            <a:solidFill>
              <a:schemeClr val="tx1"/>
            </a:solidFill>
          </a:ln>
        </p:spPr>
      </p:pic>
    </p:spTree>
    <p:extLst>
      <p:ext uri="{BB962C8B-B14F-4D97-AF65-F5344CB8AC3E}">
        <p14:creationId xmlns:p14="http://schemas.microsoft.com/office/powerpoint/2010/main" val="42708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1100E-E1C2-841D-28D6-CD65D764D729}"/>
              </a:ext>
            </a:extLst>
          </p:cNvPr>
          <p:cNvSpPr>
            <a:spLocks noGrp="1"/>
          </p:cNvSpPr>
          <p:nvPr>
            <p:ph type="title"/>
          </p:nvPr>
        </p:nvSpPr>
        <p:spPr/>
        <p:txBody>
          <a:bodyPr/>
          <a:lstStyle/>
          <a:p>
            <a:r>
              <a:rPr lang="fr-CA" dirty="0"/>
              <a:t>Laboratoire 1E</a:t>
            </a:r>
            <a:endParaRPr lang="fr-CA" dirty="0">
              <a:latin typeface="Calibri" panose="020F0502020204030204" pitchFamily="34" charset="0"/>
              <a:cs typeface="Calibri" panose="020F0502020204030204" pitchFamily="34" charset="0"/>
            </a:endParaRPr>
          </a:p>
        </p:txBody>
      </p:sp>
      <p:sp>
        <p:nvSpPr>
          <p:cNvPr id="3" name="Espace réservé du contenu 2">
            <a:extLst>
              <a:ext uri="{FF2B5EF4-FFF2-40B4-BE49-F238E27FC236}">
                <a16:creationId xmlns:a16="http://schemas.microsoft.com/office/drawing/2014/main" id="{442C8236-BCAE-FD05-7ED0-6B0064F43672}"/>
              </a:ext>
            </a:extLst>
          </p:cNvPr>
          <p:cNvSpPr>
            <a:spLocks noGrp="1"/>
          </p:cNvSpPr>
          <p:nvPr>
            <p:ph idx="1"/>
          </p:nvPr>
        </p:nvSpPr>
        <p:spPr>
          <a:xfrm>
            <a:off x="1593436" y="1600200"/>
            <a:ext cx="9782801" cy="1684784"/>
          </a:xfrm>
        </p:spPr>
        <p:txBody>
          <a:bodyPr>
            <a:normAutofit/>
          </a:bodyPr>
          <a:lstStyle/>
          <a:p>
            <a:pPr marL="0" indent="0">
              <a:buNone/>
            </a:pPr>
            <a:r>
              <a:rPr lang="fr-CA" dirty="0">
                <a:ea typeface="Verdana" panose="020B0604030504040204" pitchFamily="34" charset="0"/>
              </a:rPr>
              <a:t>Faites le laboratoire L01E</a:t>
            </a:r>
          </a:p>
          <a:p>
            <a:r>
              <a:rPr lang="fr-CA" dirty="0">
                <a:ea typeface="Verdana" panose="020B0604030504040204" pitchFamily="34" charset="0"/>
              </a:rPr>
              <a:t>Mise en forme de texte</a:t>
            </a:r>
          </a:p>
        </p:txBody>
      </p:sp>
      <p:sp>
        <p:nvSpPr>
          <p:cNvPr id="5" name="Espace réservé du contenu 2">
            <a:extLst>
              <a:ext uri="{FF2B5EF4-FFF2-40B4-BE49-F238E27FC236}">
                <a16:creationId xmlns:a16="http://schemas.microsoft.com/office/drawing/2014/main" id="{3B61A227-E91A-D551-BA21-83AD53C99A54}"/>
              </a:ext>
            </a:extLst>
          </p:cNvPr>
          <p:cNvSpPr txBox="1">
            <a:spLocks/>
          </p:cNvSpPr>
          <p:nvPr/>
        </p:nvSpPr>
        <p:spPr>
          <a:xfrm>
            <a:off x="1593435" y="5373216"/>
            <a:ext cx="9782801" cy="738602"/>
          </a:xfrm>
          <a:prstGeom prst="rect">
            <a:avLst/>
          </a:prstGeom>
          <a:solidFill>
            <a:schemeClr val="accent6">
              <a:lumMod val="20000"/>
              <a:lumOff val="80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endParaRPr lang="fr-CA" sz="2000" dirty="0">
              <a:solidFill>
                <a:srgbClr val="000000"/>
              </a:solidFill>
              <a:latin typeface="Verdana" panose="020B0604030504040204" pitchFamily="34" charset="0"/>
            </a:endParaRPr>
          </a:p>
          <a:p>
            <a:pPr marL="0" indent="0">
              <a:buFont typeface="Euphemia" pitchFamily="34" charset="0"/>
              <a:buNone/>
            </a:pPr>
            <a:endParaRPr lang="fr-CA" sz="2000" dirty="0">
              <a:solidFill>
                <a:srgbClr val="000000"/>
              </a:solidFill>
              <a:latin typeface="Verdana" panose="020B0604030504040204" pitchFamily="34" charset="0"/>
            </a:endParaRPr>
          </a:p>
          <a:p>
            <a:pPr marL="0" indent="0">
              <a:buFont typeface="Euphemia" pitchFamily="34" charset="0"/>
              <a:buNone/>
            </a:pPr>
            <a:endParaRPr lang="fr-CA" sz="2000" dirty="0">
              <a:ea typeface="Verdana" panose="020B0604030504040204" pitchFamily="34" charset="0"/>
            </a:endParaRPr>
          </a:p>
        </p:txBody>
      </p:sp>
    </p:spTree>
    <p:extLst>
      <p:ext uri="{BB962C8B-B14F-4D97-AF65-F5344CB8AC3E}">
        <p14:creationId xmlns:p14="http://schemas.microsoft.com/office/powerpoint/2010/main" val="151714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Qu’est-ce qu’une police de caractère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853136"/>
          </a:xfrm>
        </p:spPr>
        <p:txBody>
          <a:bodyPr>
            <a:normAutofit/>
          </a:bodyPr>
          <a:lstStyle/>
          <a:p>
            <a:pPr marL="0" indent="0">
              <a:buNone/>
            </a:pPr>
            <a:r>
              <a:rPr lang="fr-CA" sz="2000" dirty="0"/>
              <a:t>Une police de caractères est un jeu de symboles du même style typographique servant à représenter les caractères.</a:t>
            </a:r>
          </a:p>
          <a:p>
            <a:pPr marL="0" indent="0">
              <a:buNone/>
            </a:pPr>
            <a:r>
              <a:rPr lang="fr-CA" sz="2000" dirty="0"/>
              <a:t>Exemples:</a:t>
            </a:r>
          </a:p>
          <a:p>
            <a:pPr marL="0" indent="0">
              <a:buNone/>
            </a:pPr>
            <a:r>
              <a:rPr lang="fr-CA" sz="3200" dirty="0">
                <a:latin typeface="Courier New" panose="02070309020205020404" pitchFamily="49" charset="0"/>
                <a:cs typeface="Courier New" panose="02070309020205020404" pitchFamily="49" charset="0"/>
              </a:rPr>
              <a:t>Courier new</a:t>
            </a:r>
          </a:p>
          <a:p>
            <a:pPr marL="0" indent="0">
              <a:buNone/>
            </a:pPr>
            <a:r>
              <a:rPr lang="fr-CA" sz="3200" dirty="0">
                <a:latin typeface="Times New Roman" panose="02020603050405020304" pitchFamily="18" charset="0"/>
                <a:cs typeface="Times New Roman" panose="02020603050405020304" pitchFamily="18" charset="0"/>
              </a:rPr>
              <a:t>Times New Roman</a:t>
            </a:r>
          </a:p>
          <a:p>
            <a:pPr marL="0" indent="0">
              <a:buNone/>
            </a:pPr>
            <a:r>
              <a:rPr lang="fr-CA" sz="3200" dirty="0">
                <a:latin typeface="Arial" panose="020B0604020202020204" pitchFamily="34" charset="0"/>
                <a:cs typeface="Arial" panose="020B0604020202020204" pitchFamily="34" charset="0"/>
              </a:rPr>
              <a:t>Arial</a:t>
            </a:r>
          </a:p>
          <a:p>
            <a:pPr marL="0" indent="0">
              <a:buNone/>
            </a:pPr>
            <a:r>
              <a:rPr lang="fr-CA" sz="3200" dirty="0"/>
              <a:t>Biome</a:t>
            </a:r>
          </a:p>
          <a:p>
            <a:pPr marL="0" indent="0">
              <a:buNone/>
            </a:pPr>
            <a:r>
              <a:rPr lang="fr-CA" sz="3200" dirty="0">
                <a:latin typeface="Century Gothic" panose="020B0502020202020204" pitchFamily="34" charset="0"/>
              </a:rPr>
              <a:t>Century Gothic</a:t>
            </a:r>
          </a:p>
          <a:p>
            <a:pPr marL="0" indent="0">
              <a:buNone/>
            </a:pPr>
            <a:r>
              <a:rPr lang="fr-CA" sz="3200" dirty="0">
                <a:latin typeface="Script MT Bold" panose="03040602040607080904" pitchFamily="66" charset="0"/>
              </a:rPr>
              <a:t>Script MT Bold</a:t>
            </a:r>
          </a:p>
          <a:p>
            <a:pPr marL="0" indent="0">
              <a:buNone/>
            </a:pPr>
            <a:endParaRPr lang="fr-CA" sz="2000" dirty="0"/>
          </a:p>
          <a:p>
            <a:pPr marL="0" indent="0">
              <a:buNone/>
            </a:pPr>
            <a:endParaRPr lang="fr-CA" sz="2000" dirty="0"/>
          </a:p>
          <a:p>
            <a:pPr marL="0" indent="0">
              <a:buNone/>
            </a:pPr>
            <a:endParaRPr lang="fr-CA" sz="2000" dirty="0"/>
          </a:p>
        </p:txBody>
      </p:sp>
    </p:spTree>
    <p:extLst>
      <p:ext uri="{BB962C8B-B14F-4D97-AF65-F5344CB8AC3E}">
        <p14:creationId xmlns:p14="http://schemas.microsoft.com/office/powerpoint/2010/main" val="58035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Définir une police de caractère</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853136"/>
          </a:xfrm>
        </p:spPr>
        <p:txBody>
          <a:bodyPr>
            <a:normAutofit/>
          </a:bodyPr>
          <a:lstStyle/>
          <a:p>
            <a:pPr marL="0" indent="0">
              <a:buNone/>
            </a:pPr>
            <a:r>
              <a:rPr lang="fr-CA" sz="2000" dirty="0"/>
              <a:t>Pour donner assigner une police au texte d’un élément:</a:t>
            </a:r>
          </a:p>
          <a:p>
            <a:pPr marL="0" indent="0">
              <a:buNone/>
            </a:pPr>
            <a:r>
              <a:rPr lang="fr-CA" sz="2000" dirty="0">
                <a:solidFill>
                  <a:schemeClr val="accent1">
                    <a:lumMod val="75000"/>
                  </a:schemeClr>
                </a:solidFill>
                <a:highlight>
                  <a:srgbClr val="C0C0C0"/>
                </a:highlight>
                <a:latin typeface="Consolas" panose="020B0609020204030204" pitchFamily="49" charset="0"/>
              </a:rPr>
              <a:t>font-</a:t>
            </a:r>
            <a:r>
              <a:rPr lang="fr-CA" sz="2000" dirty="0" err="1">
                <a:solidFill>
                  <a:schemeClr val="accent1">
                    <a:lumMod val="75000"/>
                  </a:schemeClr>
                </a:solidFill>
                <a:highlight>
                  <a:srgbClr val="C0C0C0"/>
                </a:highlight>
                <a:latin typeface="Consolas" panose="020B0609020204030204" pitchFamily="49" charset="0"/>
              </a:rPr>
              <a:t>family</a:t>
            </a:r>
            <a:r>
              <a:rPr lang="fr-CA" sz="2000" dirty="0">
                <a:highlight>
                  <a:srgbClr val="C0C0C0"/>
                </a:highlight>
                <a:latin typeface="Consolas" panose="020B0609020204030204" pitchFamily="49" charset="0"/>
              </a:rPr>
              <a:t>: Arial;</a:t>
            </a:r>
          </a:p>
          <a:p>
            <a:pPr marL="0" indent="0">
              <a:buNone/>
            </a:pPr>
            <a:endParaRPr lang="fr-CA" sz="2000" dirty="0"/>
          </a:p>
          <a:p>
            <a:pPr marL="0" indent="0">
              <a:buNone/>
            </a:pPr>
            <a:r>
              <a:rPr lang="fr-CA" sz="2000" dirty="0"/>
              <a:t>Pour qu’un navigateur puisse assigner une police de caractère à du texte, la police doit être disponible sur l’appareil client (Windows, MAC, Linux, Android etc.).</a:t>
            </a:r>
          </a:p>
          <a:p>
            <a:pPr marL="0" indent="0">
              <a:buNone/>
            </a:pPr>
            <a:r>
              <a:rPr lang="fr-CA" sz="2000" dirty="0"/>
              <a:t>Parce que toutes les polices ne sont pas disponibles sur toutes les plateformes, on peut assigner plusieurs choix de polices, en ordre de préférence.  Exemple:</a:t>
            </a:r>
          </a:p>
          <a:p>
            <a:pPr marL="0" indent="0">
              <a:buNone/>
            </a:pPr>
            <a:r>
              <a:rPr lang="fr-CA" sz="2000" dirty="0">
                <a:highlight>
                  <a:srgbClr val="C0C0C0"/>
                </a:highlight>
                <a:latin typeface="Consolas" panose="020B0609020204030204" pitchFamily="49" charset="0"/>
              </a:rPr>
              <a:t>font-</a:t>
            </a:r>
            <a:r>
              <a:rPr lang="fr-CA" sz="2000" dirty="0" err="1">
                <a:highlight>
                  <a:srgbClr val="C0C0C0"/>
                </a:highlight>
                <a:latin typeface="Consolas" panose="020B0609020204030204" pitchFamily="49" charset="0"/>
              </a:rPr>
              <a:t>family</a:t>
            </a:r>
            <a:r>
              <a:rPr lang="fr-CA" sz="2000" dirty="0">
                <a:highlight>
                  <a:srgbClr val="C0C0C0"/>
                </a:highlight>
                <a:latin typeface="Consolas" panose="020B0609020204030204" pitchFamily="49" charset="0"/>
              </a:rPr>
              <a:t>: </a:t>
            </a:r>
            <a:r>
              <a:rPr lang="fr-CA" sz="2000" dirty="0">
                <a:solidFill>
                  <a:schemeClr val="accent1">
                    <a:lumMod val="75000"/>
                  </a:schemeClr>
                </a:solidFill>
                <a:highlight>
                  <a:srgbClr val="C0C0C0"/>
                </a:highlight>
                <a:latin typeface="Consolas" panose="020B0609020204030204" pitchFamily="49" charset="0"/>
              </a:rPr>
              <a:t>Arial, </a:t>
            </a:r>
            <a:r>
              <a:rPr lang="fr-CA" sz="2000" dirty="0" err="1">
                <a:solidFill>
                  <a:schemeClr val="accent1">
                    <a:lumMod val="75000"/>
                  </a:schemeClr>
                </a:solidFill>
                <a:highlight>
                  <a:srgbClr val="C0C0C0"/>
                </a:highlight>
                <a:latin typeface="Consolas" panose="020B0609020204030204" pitchFamily="49" charset="0"/>
              </a:rPr>
              <a:t>Tahoma</a:t>
            </a:r>
            <a:r>
              <a:rPr lang="fr-CA" sz="2000" dirty="0">
                <a:solidFill>
                  <a:schemeClr val="accent1">
                    <a:lumMod val="75000"/>
                  </a:schemeClr>
                </a:solidFill>
                <a:highlight>
                  <a:srgbClr val="C0C0C0"/>
                </a:highlight>
                <a:latin typeface="Consolas" panose="020B0609020204030204" pitchFamily="49" charset="0"/>
              </a:rPr>
              <a:t>, Verdana</a:t>
            </a:r>
            <a:r>
              <a:rPr lang="fr-CA" sz="2000" dirty="0">
                <a:highlight>
                  <a:srgbClr val="C0C0C0"/>
                </a:highlight>
                <a:latin typeface="Consolas" panose="020B0609020204030204" pitchFamily="49" charset="0"/>
              </a:rPr>
              <a:t>;</a:t>
            </a:r>
          </a:p>
          <a:p>
            <a:pPr marL="0" indent="0">
              <a:buNone/>
            </a:pPr>
            <a:endParaRPr lang="fr-CA" sz="2000" dirty="0"/>
          </a:p>
          <a:p>
            <a:pPr marL="0" indent="0">
              <a:buNone/>
            </a:pPr>
            <a:r>
              <a:rPr lang="fr-CA" sz="2000" dirty="0"/>
              <a:t>Ci-dessus, si la police Arial est disponible, elle est appliquée, sinon, si la police </a:t>
            </a:r>
            <a:r>
              <a:rPr lang="fr-CA" sz="2000" dirty="0" err="1"/>
              <a:t>Tahoma</a:t>
            </a:r>
            <a:r>
              <a:rPr lang="fr-CA" sz="2000" dirty="0"/>
              <a:t> est disponible, elle est appliquée, sinon, si la police Verdana est disponible elle est appliquée, si aucun des choix ne sont disponibles, la police par défaut du navigateur est utilisée.</a:t>
            </a:r>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p:txBody>
      </p:sp>
    </p:spTree>
    <p:extLst>
      <p:ext uri="{BB962C8B-B14F-4D97-AF65-F5344CB8AC3E}">
        <p14:creationId xmlns:p14="http://schemas.microsoft.com/office/powerpoint/2010/main" val="2514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Les familles de polices génériques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853136"/>
          </a:xfrm>
        </p:spPr>
        <p:txBody>
          <a:bodyPr>
            <a:normAutofit/>
          </a:bodyPr>
          <a:lstStyle/>
          <a:p>
            <a:pPr marL="0" indent="0">
              <a:buNone/>
            </a:pPr>
            <a:r>
              <a:rPr lang="fr-CA" sz="2000" dirty="0"/>
              <a:t>On peut regrouper les polices en </a:t>
            </a:r>
            <a:r>
              <a:rPr lang="fr-CA" sz="2000" dirty="0">
                <a:solidFill>
                  <a:srgbClr val="0070C0"/>
                </a:solidFill>
              </a:rPr>
              <a:t>familles génériques</a:t>
            </a:r>
            <a:r>
              <a:rPr lang="fr-CA" sz="2000" dirty="0"/>
              <a:t>:</a:t>
            </a:r>
          </a:p>
          <a:p>
            <a:r>
              <a:rPr lang="fr-CA" sz="2000" dirty="0" err="1"/>
              <a:t>serif</a:t>
            </a:r>
            <a:r>
              <a:rPr lang="fr-CA" sz="2000" dirty="0"/>
              <a:t> : proportionnelle avec empattement  (Times)​</a:t>
            </a:r>
          </a:p>
          <a:p>
            <a:r>
              <a:rPr lang="fr-CA" sz="2000" dirty="0"/>
              <a:t>sans-</a:t>
            </a:r>
            <a:r>
              <a:rPr lang="fr-CA" sz="2000" dirty="0" err="1"/>
              <a:t>serif</a:t>
            </a:r>
            <a:r>
              <a:rPr lang="fr-CA" sz="2000" dirty="0"/>
              <a:t> : proportionnelle mais sans empattement (Arial)​</a:t>
            </a:r>
          </a:p>
          <a:p>
            <a:r>
              <a:rPr lang="fr-CA" sz="2000" dirty="0"/>
              <a:t>monospace : non proportionnelle (Courier)​</a:t>
            </a:r>
          </a:p>
          <a:p>
            <a:r>
              <a:rPr lang="fr-CA" sz="2000" dirty="0"/>
              <a:t>cursive : imite l’écriture humaine (Corsiva)​</a:t>
            </a:r>
          </a:p>
          <a:p>
            <a:r>
              <a:rPr lang="fr-CA" sz="2000" dirty="0"/>
              <a:t>fantasy : autres polices​</a:t>
            </a:r>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p:txBody>
      </p:sp>
      <p:pic>
        <p:nvPicPr>
          <p:cNvPr id="4" name="Image 3">
            <a:extLst>
              <a:ext uri="{FF2B5EF4-FFF2-40B4-BE49-F238E27FC236}">
                <a16:creationId xmlns:a16="http://schemas.microsoft.com/office/drawing/2014/main" id="{EC875B68-422A-78AB-29B2-B445DAF08125}"/>
              </a:ext>
            </a:extLst>
          </p:cNvPr>
          <p:cNvPicPr>
            <a:picLocks noChangeAspect="1"/>
          </p:cNvPicPr>
          <p:nvPr/>
        </p:nvPicPr>
        <p:blipFill>
          <a:blip r:embed="rId2"/>
          <a:stretch>
            <a:fillRect/>
          </a:stretch>
        </p:blipFill>
        <p:spPr>
          <a:xfrm>
            <a:off x="6742484" y="4423278"/>
            <a:ext cx="4104456" cy="1988494"/>
          </a:xfrm>
          <a:prstGeom prst="rect">
            <a:avLst/>
          </a:prstGeom>
        </p:spPr>
      </p:pic>
      <p:sp>
        <p:nvSpPr>
          <p:cNvPr id="5" name="Ellipse 4">
            <a:extLst>
              <a:ext uri="{FF2B5EF4-FFF2-40B4-BE49-F238E27FC236}">
                <a16:creationId xmlns:a16="http://schemas.microsoft.com/office/drawing/2014/main" id="{D86821A3-5EA4-95AF-11E9-6EEFE45B380D}"/>
              </a:ext>
            </a:extLst>
          </p:cNvPr>
          <p:cNvSpPr/>
          <p:nvPr/>
        </p:nvSpPr>
        <p:spPr>
          <a:xfrm>
            <a:off x="6678923" y="3591186"/>
            <a:ext cx="1283524" cy="648072"/>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b="1" dirty="0"/>
              <a:t>sans-</a:t>
            </a:r>
            <a:r>
              <a:rPr lang="fr-CA" sz="1200" b="1" dirty="0" err="1"/>
              <a:t>serif</a:t>
            </a:r>
            <a:endParaRPr lang="fr-CA" sz="1200" b="1" dirty="0"/>
          </a:p>
        </p:txBody>
      </p:sp>
      <p:sp>
        <p:nvSpPr>
          <p:cNvPr id="6" name="Ellipse 5">
            <a:extLst>
              <a:ext uri="{FF2B5EF4-FFF2-40B4-BE49-F238E27FC236}">
                <a16:creationId xmlns:a16="http://schemas.microsoft.com/office/drawing/2014/main" id="{234302E1-9FF6-D818-425B-F42E6CBF4271}"/>
              </a:ext>
            </a:extLst>
          </p:cNvPr>
          <p:cNvSpPr/>
          <p:nvPr/>
        </p:nvSpPr>
        <p:spPr>
          <a:xfrm>
            <a:off x="9321962" y="3590953"/>
            <a:ext cx="1283524" cy="648072"/>
          </a:xfrm>
          <a:prstGeom prst="ellipse">
            <a:avLst/>
          </a:prstGeom>
          <a:solidFill>
            <a:schemeClr val="accent4">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b="1" dirty="0" err="1"/>
              <a:t>serif</a:t>
            </a:r>
            <a:endParaRPr lang="fr-CA" sz="1200" b="1" dirty="0"/>
          </a:p>
        </p:txBody>
      </p:sp>
      <p:cxnSp>
        <p:nvCxnSpPr>
          <p:cNvPr id="8" name="Connecteur droit avec flèche 7">
            <a:extLst>
              <a:ext uri="{FF2B5EF4-FFF2-40B4-BE49-F238E27FC236}">
                <a16:creationId xmlns:a16="http://schemas.microsoft.com/office/drawing/2014/main" id="{9D3116A6-5A05-03F4-8A1D-7F372B5F8750}"/>
              </a:ext>
            </a:extLst>
          </p:cNvPr>
          <p:cNvCxnSpPr/>
          <p:nvPr/>
        </p:nvCxnSpPr>
        <p:spPr>
          <a:xfrm>
            <a:off x="7534572" y="4239025"/>
            <a:ext cx="648072" cy="702143"/>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B607A720-5744-94A6-5AAE-64FC9BC0A2B9}"/>
              </a:ext>
            </a:extLst>
          </p:cNvPr>
          <p:cNvCxnSpPr>
            <a:cxnSpLocks/>
          </p:cNvCxnSpPr>
          <p:nvPr/>
        </p:nvCxnSpPr>
        <p:spPr>
          <a:xfrm flipH="1">
            <a:off x="9838828" y="4239025"/>
            <a:ext cx="216024" cy="702143"/>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41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Utiliser les familles de polices génériques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4853136"/>
          </a:xfrm>
        </p:spPr>
        <p:txBody>
          <a:bodyPr>
            <a:normAutofit/>
          </a:bodyPr>
          <a:lstStyle/>
          <a:p>
            <a:pPr marL="0" indent="0">
              <a:buNone/>
            </a:pPr>
            <a:r>
              <a:rPr lang="fr-CA" sz="2000" dirty="0"/>
              <a:t>On peut utiliser les familles de polices génériques comme style, le navigateur utilisera la police par défaut pour cette famille.</a:t>
            </a:r>
          </a:p>
          <a:p>
            <a:pPr marL="0" indent="0">
              <a:buNone/>
            </a:pPr>
            <a:endParaRPr lang="fr-CA" sz="2000" dirty="0"/>
          </a:p>
          <a:p>
            <a:pPr marL="0" indent="0">
              <a:buNone/>
            </a:pPr>
            <a:r>
              <a:rPr lang="fr-CA" sz="2000" dirty="0"/>
              <a:t>On considère du texte </a:t>
            </a:r>
            <a:r>
              <a:rPr lang="fr-CA" sz="2000" b="1" dirty="0"/>
              <a:t>sans-</a:t>
            </a:r>
            <a:r>
              <a:rPr lang="fr-CA" sz="2000" b="1" dirty="0" err="1"/>
              <a:t>serif</a:t>
            </a:r>
            <a:r>
              <a:rPr lang="fr-CA" sz="2000" dirty="0"/>
              <a:t> comme plus facile à lire sur un écran, et c’est souvent la police de dernier recours utilisée dans les choix de police.</a:t>
            </a:r>
          </a:p>
          <a:p>
            <a:pPr lvl="1"/>
            <a:r>
              <a:rPr lang="fr-CA" sz="1600" dirty="0">
                <a:highlight>
                  <a:srgbClr val="C0C0C0"/>
                </a:highlight>
                <a:latin typeface="Consolas" panose="020B0609020204030204" pitchFamily="49" charset="0"/>
              </a:rPr>
              <a:t>font-</a:t>
            </a:r>
            <a:r>
              <a:rPr lang="fr-CA" sz="1600" dirty="0" err="1">
                <a:highlight>
                  <a:srgbClr val="C0C0C0"/>
                </a:highlight>
                <a:latin typeface="Consolas" panose="020B0609020204030204" pitchFamily="49" charset="0"/>
              </a:rPr>
              <a:t>family</a:t>
            </a:r>
            <a:r>
              <a:rPr lang="fr-CA" sz="1600" dirty="0">
                <a:highlight>
                  <a:srgbClr val="C0C0C0"/>
                </a:highlight>
                <a:latin typeface="Consolas" panose="020B0609020204030204" pitchFamily="49" charset="0"/>
              </a:rPr>
              <a:t>: </a:t>
            </a:r>
            <a:r>
              <a:rPr lang="fr-CA" sz="1600" dirty="0" err="1">
                <a:highlight>
                  <a:srgbClr val="C0C0C0"/>
                </a:highlight>
                <a:latin typeface="Consolas" panose="020B0609020204030204" pitchFamily="49" charset="0"/>
              </a:rPr>
              <a:t>Tahoma</a:t>
            </a:r>
            <a:r>
              <a:rPr lang="fr-CA" sz="1600" dirty="0">
                <a:highlight>
                  <a:srgbClr val="C0C0C0"/>
                </a:highlight>
                <a:latin typeface="Consolas" panose="020B0609020204030204" pitchFamily="49" charset="0"/>
              </a:rPr>
              <a:t>, Verdana, </a:t>
            </a:r>
            <a:r>
              <a:rPr lang="fr-CA" sz="1600" dirty="0">
                <a:solidFill>
                  <a:schemeClr val="accent1">
                    <a:lumMod val="75000"/>
                  </a:schemeClr>
                </a:solidFill>
                <a:highlight>
                  <a:srgbClr val="C0C0C0"/>
                </a:highlight>
                <a:latin typeface="Consolas" panose="020B0609020204030204" pitchFamily="49" charset="0"/>
              </a:rPr>
              <a:t>sans-</a:t>
            </a:r>
            <a:r>
              <a:rPr lang="fr-CA" sz="1600" dirty="0" err="1">
                <a:solidFill>
                  <a:schemeClr val="accent1">
                    <a:lumMod val="75000"/>
                  </a:schemeClr>
                </a:solidFill>
                <a:highlight>
                  <a:srgbClr val="C0C0C0"/>
                </a:highlight>
                <a:latin typeface="Consolas" panose="020B0609020204030204" pitchFamily="49" charset="0"/>
              </a:rPr>
              <a:t>serif</a:t>
            </a:r>
            <a:r>
              <a:rPr lang="fr-CA" sz="1600" dirty="0">
                <a:highlight>
                  <a:srgbClr val="C0C0C0"/>
                </a:highlight>
                <a:latin typeface="Consolas" panose="020B0609020204030204" pitchFamily="49" charset="0"/>
              </a:rPr>
              <a:t>;</a:t>
            </a:r>
          </a:p>
          <a:p>
            <a:pPr marL="0" indent="0">
              <a:buNone/>
            </a:pPr>
            <a:endParaRPr lang="fr-CA" sz="2000" dirty="0"/>
          </a:p>
          <a:p>
            <a:pPr marL="0" indent="0">
              <a:buNone/>
            </a:pPr>
            <a:r>
              <a:rPr lang="fr-CA" sz="2000" dirty="0"/>
              <a:t>Un autre exemple où l’aspect visuel est basé sur une police </a:t>
            </a:r>
            <a:r>
              <a:rPr lang="fr-CA" sz="2000" dirty="0" err="1"/>
              <a:t>serif</a:t>
            </a:r>
            <a:r>
              <a:rPr lang="fr-CA" sz="2000" dirty="0"/>
              <a:t>:</a:t>
            </a:r>
          </a:p>
          <a:p>
            <a:pPr lvl="1"/>
            <a:r>
              <a:rPr lang="fr-CA" sz="1600" dirty="0">
                <a:highlight>
                  <a:srgbClr val="C0C0C0"/>
                </a:highlight>
                <a:latin typeface="Consolas" panose="020B0609020204030204" pitchFamily="49" charset="0"/>
              </a:rPr>
              <a:t>font-</a:t>
            </a:r>
            <a:r>
              <a:rPr lang="fr-CA" sz="1600" dirty="0" err="1">
                <a:highlight>
                  <a:srgbClr val="C0C0C0"/>
                </a:highlight>
                <a:latin typeface="Consolas" panose="020B0609020204030204" pitchFamily="49" charset="0"/>
              </a:rPr>
              <a:t>family</a:t>
            </a:r>
            <a:r>
              <a:rPr lang="fr-CA" sz="1600" dirty="0">
                <a:highlight>
                  <a:srgbClr val="C0C0C0"/>
                </a:highlight>
                <a:latin typeface="Consolas" panose="020B0609020204030204" pitchFamily="49" charset="0"/>
              </a:rPr>
              <a:t>: Times New Roman, Times, </a:t>
            </a:r>
            <a:r>
              <a:rPr lang="fr-CA" sz="1600" dirty="0" err="1">
                <a:solidFill>
                  <a:schemeClr val="accent1">
                    <a:lumMod val="75000"/>
                  </a:schemeClr>
                </a:solidFill>
                <a:highlight>
                  <a:srgbClr val="C0C0C0"/>
                </a:highlight>
                <a:latin typeface="Consolas" panose="020B0609020204030204" pitchFamily="49" charset="0"/>
              </a:rPr>
              <a:t>serif</a:t>
            </a:r>
            <a:r>
              <a:rPr lang="fr-CA" sz="1600" dirty="0">
                <a:highlight>
                  <a:srgbClr val="C0C0C0"/>
                </a:highlight>
                <a:latin typeface="Consolas" panose="020B0609020204030204" pitchFamily="49" charset="0"/>
              </a:rPr>
              <a:t>;</a:t>
            </a:r>
          </a:p>
          <a:p>
            <a:pPr marL="0" indent="0">
              <a:buNone/>
            </a:pPr>
            <a:endParaRPr lang="fr-CA" sz="2000" dirty="0"/>
          </a:p>
          <a:p>
            <a:pPr marL="0" indent="0">
              <a:buNone/>
            </a:pPr>
            <a:r>
              <a:rPr lang="fr-CA" sz="2000" dirty="0"/>
              <a:t>Ajouter une famille de police à la fin des choix de polices est considéré comme </a:t>
            </a:r>
            <a:r>
              <a:rPr lang="fr-CA" sz="2000" dirty="0">
                <a:solidFill>
                  <a:srgbClr val="00B050"/>
                </a:solidFill>
              </a:rPr>
              <a:t>meilleure pratique</a:t>
            </a:r>
            <a:r>
              <a:rPr lang="fr-CA" sz="2000" dirty="0"/>
              <a:t>.</a:t>
            </a:r>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p:txBody>
      </p:sp>
    </p:spTree>
    <p:extLst>
      <p:ext uri="{BB962C8B-B14F-4D97-AF65-F5344CB8AC3E}">
        <p14:creationId xmlns:p14="http://schemas.microsoft.com/office/powerpoint/2010/main" val="254151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D0F5DE-5E89-85BA-D8A5-DF6FFBA9EA02}"/>
              </a:ext>
            </a:extLst>
          </p:cNvPr>
          <p:cNvSpPr>
            <a:spLocks noGrp="1"/>
          </p:cNvSpPr>
          <p:nvPr>
            <p:ph type="title"/>
          </p:nvPr>
        </p:nvSpPr>
        <p:spPr/>
        <p:txBody>
          <a:bodyPr>
            <a:normAutofit/>
          </a:bodyPr>
          <a:lstStyle/>
          <a:p>
            <a:r>
              <a:rPr lang="fr-CA" sz="3200" dirty="0"/>
              <a:t>Forme raccourcie pour polices de caractères</a:t>
            </a:r>
            <a:endParaRPr lang="fr-CA" sz="3200" dirty="0">
              <a:solidFill>
                <a:schemeClr val="tx1"/>
              </a:solidFill>
            </a:endParaRPr>
          </a:p>
        </p:txBody>
      </p:sp>
      <p:sp>
        <p:nvSpPr>
          <p:cNvPr id="3" name="Espace réservé du contenu 2">
            <a:extLst>
              <a:ext uri="{FF2B5EF4-FFF2-40B4-BE49-F238E27FC236}">
                <a16:creationId xmlns:a16="http://schemas.microsoft.com/office/drawing/2014/main" id="{A61C8D6C-E699-CAEC-190F-099CDDBACA0F}"/>
              </a:ext>
            </a:extLst>
          </p:cNvPr>
          <p:cNvSpPr>
            <a:spLocks noGrp="1"/>
          </p:cNvSpPr>
          <p:nvPr>
            <p:ph idx="1"/>
          </p:nvPr>
        </p:nvSpPr>
        <p:spPr>
          <a:xfrm>
            <a:off x="1593436" y="1600200"/>
            <a:ext cx="9782801" cy="388640"/>
          </a:xfrm>
        </p:spPr>
        <p:txBody>
          <a:bodyPr>
            <a:normAutofit/>
          </a:bodyPr>
          <a:lstStyle/>
          <a:p>
            <a:pPr marL="0" indent="0">
              <a:buNone/>
            </a:pPr>
            <a:r>
              <a:rPr lang="fr-CA" sz="2000" dirty="0"/>
              <a:t>Définir une police avec les styles individuels:</a:t>
            </a:r>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a:p>
            <a:pPr marL="0" indent="0">
              <a:buNone/>
            </a:pPr>
            <a:endParaRPr lang="fr-CA" sz="2000" dirty="0"/>
          </a:p>
        </p:txBody>
      </p:sp>
      <p:sp>
        <p:nvSpPr>
          <p:cNvPr id="4" name="Espace réservé du contenu 2">
            <a:extLst>
              <a:ext uri="{FF2B5EF4-FFF2-40B4-BE49-F238E27FC236}">
                <a16:creationId xmlns:a16="http://schemas.microsoft.com/office/drawing/2014/main" id="{EF505BAB-4DA2-43A8-3197-8F111DF331D6}"/>
              </a:ext>
            </a:extLst>
          </p:cNvPr>
          <p:cNvSpPr txBox="1">
            <a:spLocks/>
          </p:cNvSpPr>
          <p:nvPr/>
        </p:nvSpPr>
        <p:spPr>
          <a:xfrm>
            <a:off x="1593436" y="1993017"/>
            <a:ext cx="3852905" cy="1724016"/>
          </a:xfrm>
          <a:prstGeom prst="rect">
            <a:avLst/>
          </a:prstGeom>
          <a:solidFill>
            <a:schemeClr val="bg1">
              <a:lumMod val="95000"/>
            </a:schemeClr>
          </a:solidFill>
        </p:spPr>
        <p:txBody>
          <a:bodyPr vert="horz" lIns="91440" tIns="45720" rIns="91440" bIns="45720" rtlCol="0">
            <a:normAutofit fontScale="55000" lnSpcReduction="2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&lt;div style=</a:t>
            </a:r>
            <a:r>
              <a:rPr lang="fr-CA" sz="2800" dirty="0">
                <a:latin typeface="Consolas" panose="020B0609020204030204" pitchFamily="49" charset="0"/>
              </a:rPr>
              <a:t>"</a:t>
            </a:r>
            <a:r>
              <a:rPr lang="en-US" dirty="0">
                <a:latin typeface="Consolas" panose="020B0609020204030204" pitchFamily="49" charset="0"/>
                <a:ea typeface="Verdana" panose="020B0604030504040204" pitchFamily="34" charset="0"/>
              </a:rPr>
              <a:t>font-style: italic;​</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font-weight: bold;​</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font-variant: small-caps;​</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font-size: 30px;​</a:t>
            </a:r>
          </a:p>
          <a:p>
            <a:pPr marL="0" indent="0">
              <a:spcBef>
                <a:spcPts val="600"/>
              </a:spcBef>
              <a:buFont typeface="Euphemia" pitchFamily="34" charset="0"/>
              <a:buNone/>
            </a:pPr>
            <a:r>
              <a:rPr lang="en-US" dirty="0">
                <a:latin typeface="Consolas" panose="020B0609020204030204" pitchFamily="49" charset="0"/>
                <a:ea typeface="Verdana" panose="020B0604030504040204" pitchFamily="34" charset="0"/>
              </a:rPr>
              <a:t>      font-family: sans-serif;</a:t>
            </a:r>
            <a:r>
              <a:rPr lang="fr-CA" sz="2800" dirty="0">
                <a:latin typeface="Consolas" panose="020B0609020204030204" pitchFamily="49" charset="0"/>
              </a:rPr>
              <a:t>" &gt;</a:t>
            </a:r>
            <a:endParaRPr lang="en-US" dirty="0">
              <a:latin typeface="Consolas" panose="020B0609020204030204" pitchFamily="49" charset="0"/>
              <a:ea typeface="Verdana" panose="020B0604030504040204" pitchFamily="34" charset="0"/>
            </a:endParaRPr>
          </a:p>
        </p:txBody>
      </p:sp>
      <p:sp>
        <p:nvSpPr>
          <p:cNvPr id="5" name="Espace réservé du contenu 2">
            <a:extLst>
              <a:ext uri="{FF2B5EF4-FFF2-40B4-BE49-F238E27FC236}">
                <a16:creationId xmlns:a16="http://schemas.microsoft.com/office/drawing/2014/main" id="{02A6108A-515A-32F6-C34F-BFAD82F38F16}"/>
              </a:ext>
            </a:extLst>
          </p:cNvPr>
          <p:cNvSpPr txBox="1">
            <a:spLocks/>
          </p:cNvSpPr>
          <p:nvPr/>
        </p:nvSpPr>
        <p:spPr>
          <a:xfrm>
            <a:off x="1593435" y="3832448"/>
            <a:ext cx="9782801" cy="38864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t>Définir une police avec la forme raccourcie:</a:t>
            </a:r>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p:txBody>
      </p:sp>
      <p:sp>
        <p:nvSpPr>
          <p:cNvPr id="6" name="Espace réservé du contenu 2">
            <a:extLst>
              <a:ext uri="{FF2B5EF4-FFF2-40B4-BE49-F238E27FC236}">
                <a16:creationId xmlns:a16="http://schemas.microsoft.com/office/drawing/2014/main" id="{694C93C3-A980-75AE-349F-B648EA58C0DF}"/>
              </a:ext>
            </a:extLst>
          </p:cNvPr>
          <p:cNvSpPr txBox="1">
            <a:spLocks/>
          </p:cNvSpPr>
          <p:nvPr/>
        </p:nvSpPr>
        <p:spPr>
          <a:xfrm>
            <a:off x="1593435" y="4370487"/>
            <a:ext cx="7021257" cy="388640"/>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&lt;div style="font: italic bold small-caps 30px sans-serif;"&gt;</a:t>
            </a:r>
          </a:p>
        </p:txBody>
      </p:sp>
      <p:sp>
        <p:nvSpPr>
          <p:cNvPr id="7" name="Espace réservé du contenu 2">
            <a:extLst>
              <a:ext uri="{FF2B5EF4-FFF2-40B4-BE49-F238E27FC236}">
                <a16:creationId xmlns:a16="http://schemas.microsoft.com/office/drawing/2014/main" id="{37921BBC-8F0A-2AFF-A915-98472F8734EB}"/>
              </a:ext>
            </a:extLst>
          </p:cNvPr>
          <p:cNvSpPr txBox="1">
            <a:spLocks/>
          </p:cNvSpPr>
          <p:nvPr/>
        </p:nvSpPr>
        <p:spPr>
          <a:xfrm>
            <a:off x="1593434" y="4908526"/>
            <a:ext cx="9782801" cy="104075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fr-CA" sz="2000" dirty="0"/>
              <a:t>Ordre: style, poids, variante, taille, famille​</a:t>
            </a:r>
          </a:p>
          <a:p>
            <a:pPr lvl="1"/>
            <a:r>
              <a:rPr lang="fr-CA" sz="1600" dirty="0"/>
              <a:t>On peut omettre une valeur, mais il est préférable de garder l’ordre.​</a:t>
            </a:r>
          </a:p>
          <a:p>
            <a:pPr lvl="1"/>
            <a:r>
              <a:rPr lang="fr-CA" sz="1600" dirty="0"/>
              <a:t>Il peut y avoir confusion si le </a:t>
            </a:r>
            <a:r>
              <a:rPr lang="fr-CA" sz="1600" b="1" dirty="0"/>
              <a:t>font-</a:t>
            </a:r>
            <a:r>
              <a:rPr lang="fr-CA" sz="1600" b="1" dirty="0" err="1"/>
              <a:t>family</a:t>
            </a:r>
            <a:r>
              <a:rPr lang="fr-CA" sz="1600" dirty="0"/>
              <a:t> ne vient pas à la fin.</a:t>
            </a:r>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a:p>
            <a:pPr marL="0" indent="0">
              <a:buFont typeface="Euphemia" pitchFamily="34" charset="0"/>
              <a:buNone/>
            </a:pPr>
            <a:endParaRPr lang="fr-CA" sz="2000" dirty="0"/>
          </a:p>
        </p:txBody>
      </p:sp>
      <p:sp>
        <p:nvSpPr>
          <p:cNvPr id="8" name="Espace réservé du contenu 2">
            <a:extLst>
              <a:ext uri="{FF2B5EF4-FFF2-40B4-BE49-F238E27FC236}">
                <a16:creationId xmlns:a16="http://schemas.microsoft.com/office/drawing/2014/main" id="{CD8C0F69-2ECA-661B-2365-65CA28606FB7}"/>
              </a:ext>
            </a:extLst>
          </p:cNvPr>
          <p:cNvSpPr txBox="1">
            <a:spLocks/>
          </p:cNvSpPr>
          <p:nvPr/>
        </p:nvSpPr>
        <p:spPr>
          <a:xfrm>
            <a:off x="1593435" y="6037540"/>
            <a:ext cx="6202739" cy="388640"/>
          </a:xfrm>
          <a:prstGeom prst="rect">
            <a:avLst/>
          </a:prstGeom>
          <a:solidFill>
            <a:schemeClr val="bg1">
              <a:lumMod val="95000"/>
            </a:schemeClr>
          </a:solidFill>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spcBef>
                <a:spcPts val="600"/>
              </a:spcBef>
              <a:buFont typeface="Euphemia" pitchFamily="34" charset="0"/>
              <a:buNone/>
            </a:pPr>
            <a:r>
              <a:rPr lang="en-US" sz="1600" dirty="0">
                <a:latin typeface="Consolas" panose="020B0609020204030204" pitchFamily="49" charset="0"/>
                <a:ea typeface="Verdana" panose="020B0604030504040204" pitchFamily="34" charset="0"/>
              </a:rPr>
              <a:t>&lt;div style="font: 30px Tahoma, Verdana, sans-serif;"&gt;</a:t>
            </a:r>
          </a:p>
        </p:txBody>
      </p:sp>
    </p:spTree>
    <p:extLst>
      <p:ext uri="{BB962C8B-B14F-4D97-AF65-F5344CB8AC3E}">
        <p14:creationId xmlns:p14="http://schemas.microsoft.com/office/powerpoint/2010/main" val="95108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ématiques 16 x 9">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67_TF02787947.potx" id="{0FDA475E-9A45-48CF-9C1D-C27318078FA3}" vid="{DF07EB73-A761-4761-AC95-CBCEE74D05CF}"/>
    </a:ext>
  </a:extLst>
</a:theme>
</file>

<file path=ppt/theme/theme2.xml><?xml version="1.0" encoding="utf-8"?>
<a:theme xmlns:a="http://schemas.openxmlformats.org/drawingml/2006/main" name="Thèm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 pédagogique Mathématiques avec Pi (grand écran)</Template>
  <TotalTime>34444</TotalTime>
  <Words>7519</Words>
  <Application>Microsoft Office PowerPoint</Application>
  <PresentationFormat>Personnalisé</PresentationFormat>
  <Paragraphs>1080</Paragraphs>
  <Slides>116</Slides>
  <Notes>68</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116</vt:i4>
      </vt:variant>
    </vt:vector>
  </HeadingPairs>
  <TitlesOfParts>
    <vt:vector size="131" baseType="lpstr">
      <vt:lpstr>Arial</vt:lpstr>
      <vt:lpstr>Arial Black</vt:lpstr>
      <vt:lpstr>Arial Rounded MT Bold</vt:lpstr>
      <vt:lpstr>Calibri</vt:lpstr>
      <vt:lpstr>Century Gothic</vt:lpstr>
      <vt:lpstr>Consolas</vt:lpstr>
      <vt:lpstr>Courier New</vt:lpstr>
      <vt:lpstr>Euphemia</vt:lpstr>
      <vt:lpstr>Google Sans Mono</vt:lpstr>
      <vt:lpstr>Script MT Bold</vt:lpstr>
      <vt:lpstr>Times New Roman</vt:lpstr>
      <vt:lpstr>Verdana</vt:lpstr>
      <vt:lpstr>Wingdings</vt:lpstr>
      <vt:lpstr>Wingdings 2</vt:lpstr>
      <vt:lpstr>Mathématiques 16 x 9</vt:lpstr>
      <vt:lpstr>MODULE 01 HTML   </vt:lpstr>
      <vt:lpstr>Introduction au HTML</vt:lpstr>
      <vt:lpstr>Qu’est-ce que HTML?</vt:lpstr>
      <vt:lpstr>Première page web</vt:lpstr>
      <vt:lpstr>Mécanique d’affichage d’une page web</vt:lpstr>
      <vt:lpstr>Les balises</vt:lpstr>
      <vt:lpstr>Les éléments</vt:lpstr>
      <vt:lpstr>Éléments de base d’un document html</vt:lpstr>
      <vt:lpstr>Hiérarchie des éléments</vt:lpstr>
      <vt:lpstr>Conventions et meilleures pratiques</vt:lpstr>
      <vt:lpstr>Quelques balises communes</vt:lpstr>
      <vt:lpstr>Titres</vt:lpstr>
      <vt:lpstr>Paragraphes</vt:lpstr>
      <vt:lpstr>Divisions</vt:lpstr>
      <vt:lpstr>Span</vt:lpstr>
      <vt:lpstr>Ligne horizontale</vt:lpstr>
      <vt:lpstr>Saut de ligne</vt:lpstr>
      <vt:lpstr>Les espaces dans le code ne sont pas les mêmes dans la page</vt:lpstr>
      <vt:lpstr>Pas de code « flottant »</vt:lpstr>
      <vt:lpstr>pre</vt:lpstr>
      <vt:lpstr>Commentaires</vt:lpstr>
      <vt:lpstr>Démo – page HTML dans Visual Studio Code</vt:lpstr>
      <vt:lpstr>Microsoft Visual Studio Code</vt:lpstr>
      <vt:lpstr>Intro à Visual Studio Code</vt:lpstr>
      <vt:lpstr>VS Code: informations utiles</vt:lpstr>
      <vt:lpstr>Exemples d’utilisation de balises</vt:lpstr>
      <vt:lpstr>Le Lorem Ipsum</vt:lpstr>
      <vt:lpstr>Laboratoire 1A</vt:lpstr>
      <vt:lpstr>L’élément en-tête &lt;head&gt; &lt;/head&gt;</vt:lpstr>
      <vt:lpstr>À quoi sert l’en-tête?</vt:lpstr>
      <vt:lpstr>En-tête: titre de page dans le navigateur</vt:lpstr>
      <vt:lpstr>Meta – description pour moteurs de recherche</vt:lpstr>
      <vt:lpstr>Meta – Jeu de caractères (charset)</vt:lpstr>
      <vt:lpstr>Meta - Rafraichir/redirection de page</vt:lpstr>
      <vt:lpstr>Meta – autres propriétés</vt:lpstr>
      <vt:lpstr>Les attributs de balises</vt:lpstr>
      <vt:lpstr>Qu’est-ce qu’un attribut de balise?</vt:lpstr>
      <vt:lpstr>Qu’est-ce qu’un attribut de balise?</vt:lpstr>
      <vt:lpstr>Encore des balises</vt:lpstr>
      <vt:lpstr>Balise « anchor » - hyperliens</vt:lpstr>
      <vt:lpstr>Hyperliens – exemple – page d’un autre site</vt:lpstr>
      <vt:lpstr>Hyperliens – autre page du même site</vt:lpstr>
      <vt:lpstr>Hyperliens – lien dans la même page</vt:lpstr>
      <vt:lpstr>Hyperliens – attribut target</vt:lpstr>
      <vt:lpstr>Hyperliens – autres protocoles</vt:lpstr>
      <vt:lpstr>Les images</vt:lpstr>
      <vt:lpstr>Les images - exemple</vt:lpstr>
      <vt:lpstr>Utiliser les images comme hyperlien</vt:lpstr>
      <vt:lpstr>Images comme hyperlien - exemple</vt:lpstr>
      <vt:lpstr>Attribut lang</vt:lpstr>
      <vt:lpstr>Laboratoire 1B</vt:lpstr>
      <vt:lpstr> Attributs de style</vt:lpstr>
      <vt:lpstr>L’attribut style</vt:lpstr>
      <vt:lpstr>L’attribut style</vt:lpstr>
      <vt:lpstr>Combinaisons d’attributs de style</vt:lpstr>
      <vt:lpstr>Propriété color</vt:lpstr>
      <vt:lpstr>Propriété background-color</vt:lpstr>
      <vt:lpstr>Propriété background-color – un outil de dépannage simple</vt:lpstr>
      <vt:lpstr>Propriété border-style</vt:lpstr>
      <vt:lpstr>Propriété border – forme raccourcie</vt:lpstr>
      <vt:lpstr>Gérer chaque bordure séparément</vt:lpstr>
      <vt:lpstr>Validateurs</vt:lpstr>
      <vt:lpstr>Vérifier ses modifications dans VS Code</vt:lpstr>
      <vt:lpstr>Laboratoire 1C</vt:lpstr>
      <vt:lpstr> Listes</vt:lpstr>
      <vt:lpstr>Listes ordonnées et non ordonnées</vt:lpstr>
      <vt:lpstr>Listes comme menu</vt:lpstr>
      <vt:lpstr> Tableaux</vt:lpstr>
      <vt:lpstr>Les tableaux</vt:lpstr>
      <vt:lpstr>Les tableaux – exemple 1 – une rangée</vt:lpstr>
      <vt:lpstr>Les tableaux – exemple 2 – plusieurs rangées</vt:lpstr>
      <vt:lpstr>Les tableaux – exemple 3 – avec en-têtes de colonnes</vt:lpstr>
      <vt:lpstr>Les tableaux – exemple 4 – fusion de cellules</vt:lpstr>
      <vt:lpstr> Entités HTML</vt:lpstr>
      <vt:lpstr>Qu’est-ce qu’une entité HTML</vt:lpstr>
      <vt:lpstr>Exemples d’entités HTML</vt:lpstr>
      <vt:lpstr>Truc dans VS Code</vt:lpstr>
      <vt:lpstr>Laboratoire 1D</vt:lpstr>
      <vt:lpstr>Styles de formatage de texte</vt:lpstr>
      <vt:lpstr>Style de formatage de texte</vt:lpstr>
      <vt:lpstr>Style text-align</vt:lpstr>
      <vt:lpstr>Style text-decoration</vt:lpstr>
      <vt:lpstr>Style text-indent</vt:lpstr>
      <vt:lpstr>Style text-tranform</vt:lpstr>
      <vt:lpstr>Style line-height</vt:lpstr>
      <vt:lpstr>Style white-space</vt:lpstr>
      <vt:lpstr>Polices de caractères</vt:lpstr>
      <vt:lpstr>Style de polices de caractères</vt:lpstr>
      <vt:lpstr>Style font-style</vt:lpstr>
      <vt:lpstr>Style font-weight</vt:lpstr>
      <vt:lpstr>Style font-variant</vt:lpstr>
      <vt:lpstr>Style font-size</vt:lpstr>
      <vt:lpstr>Style font-size - exemples</vt:lpstr>
      <vt:lpstr>Laboratoire 1E</vt:lpstr>
      <vt:lpstr>Qu’est-ce qu’une police de caractère</vt:lpstr>
      <vt:lpstr>Définir une police de caractère</vt:lpstr>
      <vt:lpstr>Les familles de polices génériques</vt:lpstr>
      <vt:lpstr>Utiliser les familles de polices génériques</vt:lpstr>
      <vt:lpstr>Forme raccourcie pour polices de caractères</vt:lpstr>
      <vt:lpstr>Laboratoire 1F</vt:lpstr>
      <vt:lpstr>Les services de livraison de polices</vt:lpstr>
      <vt:lpstr>Dépôts de polices</vt:lpstr>
      <vt:lpstr>Exemple de syntaxe</vt:lpstr>
      <vt:lpstr>Polices disponibles – solution graphique</vt:lpstr>
      <vt:lpstr>Laboratoire 1G</vt:lpstr>
      <vt:lpstr>Révision – notions et concepts</vt:lpstr>
      <vt:lpstr>Révision - balises</vt:lpstr>
      <vt:lpstr>Révision – attributs</vt:lpstr>
      <vt:lpstr>Révision – attributs de style</vt:lpstr>
      <vt:lpstr>Révision – autres</vt:lpstr>
      <vt:lpstr>TRAVAIL PRATIQUE 1</vt:lpstr>
      <vt:lpstr>Google Chrome</vt:lpstr>
      <vt:lpstr>Google Chrome</vt:lpstr>
      <vt:lpstr>Fonctionnement du web</vt:lpstr>
      <vt:lpstr>Fonctionnement du Web</vt:lpstr>
      <vt:lpstr>Fonctionnement du Web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Disposition du titre</dc:title>
  <dc:creator>Webster Patrick</dc:creator>
  <cp:lastModifiedBy>Webster Patrick</cp:lastModifiedBy>
  <cp:revision>70</cp:revision>
  <dcterms:created xsi:type="dcterms:W3CDTF">2023-11-17T00:09:52Z</dcterms:created>
  <dcterms:modified xsi:type="dcterms:W3CDTF">2025-12-01T15:18:07Z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